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3"/>
  </p:notesMasterIdLst>
  <p:handoutMasterIdLst>
    <p:handoutMasterId r:id="rId14"/>
  </p:handoutMasterIdLst>
  <p:sldIdLst>
    <p:sldId id="1850" r:id="rId2"/>
    <p:sldId id="2098" r:id="rId3"/>
    <p:sldId id="2099" r:id="rId4"/>
    <p:sldId id="2100" r:id="rId5"/>
    <p:sldId id="2101" r:id="rId6"/>
    <p:sldId id="2102" r:id="rId7"/>
    <p:sldId id="2103" r:id="rId8"/>
    <p:sldId id="2104" r:id="rId9"/>
    <p:sldId id="2105" r:id="rId10"/>
    <p:sldId id="2106" r:id="rId11"/>
    <p:sldId id="2107" r:id="rId12"/>
  </p:sldIdLst>
  <p:sldSz cx="9144000" cy="5143500" type="screen16x9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6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0" userDrawn="1">
          <p15:clr>
            <a:srgbClr val="A4A3A4"/>
          </p15:clr>
        </p15:guide>
        <p15:guide id="2" pos="2132" userDrawn="1">
          <p15:clr>
            <a:srgbClr val="A4A3A4"/>
          </p15:clr>
        </p15:guide>
        <p15:guide id="3" orient="horz" pos="3157" userDrawn="1">
          <p15:clr>
            <a:srgbClr val="A4A3A4"/>
          </p15:clr>
        </p15:guide>
        <p15:guide id="4" pos="2151" userDrawn="1">
          <p15:clr>
            <a:srgbClr val="A4A3A4"/>
          </p15:clr>
        </p15:guide>
        <p15:guide id="5" pos="217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Z" initials="0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638"/>
    <a:srgbClr val="22B000"/>
    <a:srgbClr val="07A90B"/>
    <a:srgbClr val="DCE6F2"/>
    <a:srgbClr val="CECEEF"/>
    <a:srgbClr val="FFCCCC"/>
    <a:srgbClr val="CDCDDA"/>
    <a:srgbClr val="DA9694"/>
    <a:srgbClr val="800000"/>
    <a:srgbClr val="FF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93" autoAdjust="0"/>
    <p:restoredTop sz="98987" autoAdjust="0"/>
  </p:normalViewPr>
  <p:slideViewPr>
    <p:cSldViewPr>
      <p:cViewPr varScale="1">
        <p:scale>
          <a:sx n="97" d="100"/>
          <a:sy n="97" d="100"/>
        </p:scale>
        <p:origin x="774" y="84"/>
      </p:cViewPr>
      <p:guideLst>
        <p:guide orient="horz" pos="1620"/>
        <p:guide pos="26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362"/>
    </p:cViewPr>
  </p:sorterViewPr>
  <p:notesViewPr>
    <p:cSldViewPr>
      <p:cViewPr varScale="1">
        <p:scale>
          <a:sx n="79" d="100"/>
          <a:sy n="79" d="100"/>
        </p:scale>
        <p:origin x="2106" y="102"/>
      </p:cViewPr>
      <p:guideLst>
        <p:guide orient="horz" pos="3150"/>
        <p:guide pos="2132"/>
        <p:guide orient="horz" pos="3157"/>
        <p:guide pos="2151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687527A-E7FC-4E82-9430-A385289D62FF}" type="datetimeFigureOut">
              <a:rPr lang="ru-RU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58DE5E-E629-45F2-B8B3-37D4A5698D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390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6363" y="750888"/>
            <a:ext cx="6681787" cy="3759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657" y="4760236"/>
            <a:ext cx="5510859" cy="450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0DBE284-53A6-41C5-8597-1833CC4307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724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565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1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4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546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7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61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9B6FA48-582A-4909-A6CB-678363139B09}" type="datetimeFigureOut">
              <a:rPr lang="ru-RU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5DA90CA-3187-4C01-8468-AE780FF352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98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Овал 8"/>
          <p:cNvSpPr>
            <a:spLocks noChangeArrowheads="1"/>
          </p:cNvSpPr>
          <p:nvPr/>
        </p:nvSpPr>
        <p:spPr bwMode="auto">
          <a:xfrm>
            <a:off x="8644136" y="200807"/>
            <a:ext cx="360363" cy="360363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lIns="0" tIns="45632" rIns="0" bIns="45632" anchor="ctr"/>
          <a:lstStyle>
            <a:lvl1pPr defTabSz="14462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4462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4462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4462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4462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 b="1" dirty="0" smtClean="0">
              <a:solidFill>
                <a:srgbClr val="000000"/>
              </a:solidFill>
            </a:endParaRPr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8604448" y="256370"/>
            <a:ext cx="439739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063" tIns="43037" rIns="86063" bIns="43037" anchor="ctr"/>
          <a:lstStyle>
            <a:lvl1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12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384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56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28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AA9C722-1820-45D0-AC71-2757E8557316}" type="slidenum">
              <a:rPr lang="ru-RU" altLang="ru-RU" sz="16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Arial Unicode MS" panose="020B0604020202020204" pitchFamily="34" charset="-128"/>
              </a:rPr>
              <a:pPr algn="ctr">
                <a:defRPr/>
              </a:pPr>
              <a:t>‹#›</a:t>
            </a:fld>
            <a:endParaRPr lang="ru-RU" alt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</p:txBody>
      </p:sp>
      <p:pic>
        <p:nvPicPr>
          <p:cNvPr id="16" name="Picture 3" descr="C:\Documents and Settings\Администратор\Рабочий стол\геральдика 1 та\большая эмблема 1 т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527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358" r:id="rId1"/>
    <p:sldLayoutId id="2147487364" r:id="rId2"/>
    <p:sldLayoutId id="2147487368" r:id="rId3"/>
    <p:sldLayoutId id="2147487381" r:id="rId4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41140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6pPr>
      <a:lvl7pPr marL="822814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7pPr>
      <a:lvl8pPr marL="1234221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8pPr>
      <a:lvl9pPr marL="164562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07175" indent="-307175" algn="l" rtl="0" eaLnBrk="0" fontAlgn="base" hangingPunct="0">
        <a:spcBef>
          <a:spcPct val="20000"/>
        </a:spcBef>
        <a:spcAft>
          <a:spcPct val="0"/>
        </a:spcAft>
        <a:buChar char="•"/>
        <a:defRPr sz="288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667210" indent="-255740" algn="l" rtl="0" eaLnBrk="0" fontAlgn="base" hangingPunct="0">
        <a:spcBef>
          <a:spcPct val="20000"/>
        </a:spcBef>
        <a:spcAft>
          <a:spcPct val="0"/>
        </a:spcAft>
        <a:buChar char="–"/>
        <a:defRPr sz="252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027246" indent="-204307" algn="l" rtl="0" eaLnBrk="0" fontAlgn="base" hangingPunct="0">
        <a:spcBef>
          <a:spcPct val="20000"/>
        </a:spcBef>
        <a:spcAft>
          <a:spcPct val="0"/>
        </a:spcAft>
        <a:buChar char="•"/>
        <a:defRPr sz="216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438716" indent="-204307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1850186" indent="-204307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262738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674144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3085551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496959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0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81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22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62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035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44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79848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25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662" t="-2955"/>
          <a:stretch/>
        </p:blipFill>
        <p:spPr>
          <a:xfrm>
            <a:off x="35496" y="-20538"/>
            <a:ext cx="9108504" cy="5130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986701"/>
            <a:ext cx="8712968" cy="378565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Основы безопасности жизнедеятельности.</a:t>
            </a:r>
          </a:p>
          <a:p>
            <a:pPr algn="ctr">
              <a:defRPr/>
            </a:pPr>
            <a:r>
              <a:rPr lang="ru-RU" sz="40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Тема: Основы законодательства Российской Федерации в области оказания первой </a:t>
            </a:r>
            <a:r>
              <a:rPr lang="ru-RU" sz="4000" b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помощи.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Основы законодательства Российской Федерации </a:t>
            </a:r>
            <a:endParaRPr lang="ru-RU" sz="1651" b="1" dirty="0" smtClean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области оказания первой помощи.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4905" y="843558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ОСНОВНЫЕ ПРАВИЛА ВЫЗОВА </a:t>
            </a:r>
            <a:r>
              <a:rPr lang="ru-RU" dirty="0" smtClean="0">
                <a:solidFill>
                  <a:srgbClr val="FF0000"/>
                </a:solidFill>
              </a:rPr>
              <a:t>СКОРОЙ МЕДИЦИНСКОЙ </a:t>
            </a:r>
            <a:r>
              <a:rPr lang="ru-RU" dirty="0">
                <a:solidFill>
                  <a:srgbClr val="FF0000"/>
                </a:solidFill>
              </a:rPr>
              <a:t>ПОМОЩИ, ДРУГИХ</a:t>
            </a:r>
          </a:p>
          <a:p>
            <a:r>
              <a:rPr lang="ru-RU" dirty="0">
                <a:solidFill>
                  <a:srgbClr val="FF0000"/>
                </a:solidFill>
              </a:rPr>
              <a:t>СПЕЦИАЛЬНЫХ СЛУЖБ, </a:t>
            </a:r>
            <a:r>
              <a:rPr lang="ru-RU" dirty="0" smtClean="0">
                <a:solidFill>
                  <a:srgbClr val="FF0000"/>
                </a:solidFill>
              </a:rPr>
              <a:t>СОТРУДНИКИ КОТОРЫХ </a:t>
            </a:r>
            <a:r>
              <a:rPr lang="ru-RU" dirty="0">
                <a:solidFill>
                  <a:srgbClr val="FF0000"/>
                </a:solidFill>
              </a:rPr>
              <a:t>ОБЯЗАНЫ ОКАЗЫВАТЬ ПЕРВУЮ</a:t>
            </a:r>
          </a:p>
          <a:p>
            <a:r>
              <a:rPr lang="ru-RU" dirty="0">
                <a:solidFill>
                  <a:srgbClr val="FF0000"/>
                </a:solidFill>
              </a:rPr>
              <a:t>ПОМОЩЬ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endParaRPr lang="ru-RU" dirty="0"/>
          </a:p>
          <a:p>
            <a:r>
              <a:rPr lang="ru-RU" dirty="0"/>
              <a:t> При вызове скорой медицинской помощи </a:t>
            </a:r>
            <a:r>
              <a:rPr lang="ru-RU" dirty="0" smtClean="0"/>
              <a:t>необходимо обязательно сообщить диспетчеру следующую информацию</a:t>
            </a:r>
            <a:r>
              <a:rPr lang="ru-RU" dirty="0"/>
              <a:t>:</a:t>
            </a:r>
          </a:p>
          <a:p>
            <a:r>
              <a:rPr lang="ru-RU" dirty="0"/>
              <a:t> место происшествия, что произошло;</a:t>
            </a:r>
          </a:p>
          <a:p>
            <a:r>
              <a:rPr lang="ru-RU" dirty="0"/>
              <a:t> число пострадавших и тяжесть их состояния;</a:t>
            </a:r>
          </a:p>
          <a:p>
            <a:r>
              <a:rPr lang="ru-RU" dirty="0"/>
              <a:t> какая помощь оказывается;</a:t>
            </a:r>
          </a:p>
          <a:p>
            <a:r>
              <a:rPr lang="ru-RU" dirty="0"/>
              <a:t> телефонную трубку положить последним, </a:t>
            </a:r>
            <a:r>
              <a:rPr lang="ru-RU" dirty="0" smtClean="0"/>
              <a:t>после сообщения </a:t>
            </a:r>
            <a:r>
              <a:rPr lang="ru-RU" dirty="0"/>
              <a:t>диспетчера о том, что вызов </a:t>
            </a:r>
            <a:r>
              <a:rPr lang="ru-RU" dirty="0" smtClean="0"/>
              <a:t>принят. Обратите </a:t>
            </a:r>
            <a:r>
              <a:rPr lang="ru-RU" dirty="0"/>
              <a:t>внимание, что единым телефоном для </a:t>
            </a:r>
            <a:r>
              <a:rPr lang="ru-RU" dirty="0" smtClean="0"/>
              <a:t>вызова экстренных </a:t>
            </a:r>
            <a:r>
              <a:rPr lang="ru-RU" dirty="0"/>
              <a:t>служб является номер 112.</a:t>
            </a:r>
          </a:p>
        </p:txBody>
      </p:sp>
    </p:spTree>
    <p:extLst>
      <p:ext uri="{BB962C8B-B14F-4D97-AF65-F5344CB8AC3E}">
        <p14:creationId xmlns:p14="http://schemas.microsoft.com/office/powerpoint/2010/main" val="20298399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Основы законодательства Российской Федерации </a:t>
            </a:r>
            <a:endParaRPr lang="ru-RU" sz="1651" b="1" dirty="0" smtClean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области оказания первой помощи.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9512" y="987574"/>
            <a:ext cx="85689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ПРОСТЕЙШИЕ МЕРЫ </a:t>
            </a:r>
            <a:r>
              <a:rPr lang="ru-RU" dirty="0" smtClean="0">
                <a:solidFill>
                  <a:srgbClr val="FF0000"/>
                </a:solidFill>
              </a:rPr>
              <a:t>ПРОФИЛАКТИКИ ИНФЕКЦИОННЫХ </a:t>
            </a:r>
            <a:r>
              <a:rPr lang="ru-RU" dirty="0">
                <a:solidFill>
                  <a:srgbClr val="FF0000"/>
                </a:solidFill>
              </a:rPr>
              <a:t>ЗАБОЛЕВАНИЙ,</a:t>
            </a:r>
          </a:p>
          <a:p>
            <a:r>
              <a:rPr lang="ru-RU" dirty="0">
                <a:solidFill>
                  <a:srgbClr val="FF0000"/>
                </a:solidFill>
              </a:rPr>
              <a:t>ПЕРЕДАЮЩИХСЯ С КРОВЬЮ </a:t>
            </a:r>
            <a:r>
              <a:rPr lang="ru-RU" dirty="0" smtClean="0">
                <a:solidFill>
                  <a:srgbClr val="FF0000"/>
                </a:solidFill>
              </a:rPr>
              <a:t>И БИОЛОГИЧЕСКИМИ ЖИДКОСТЯМИ ЧЕЛОВЕКА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 Для снижения риска заражения при оказании </a:t>
            </a:r>
            <a:r>
              <a:rPr lang="ru-RU" dirty="0" smtClean="0"/>
              <a:t>первой помощи </a:t>
            </a:r>
            <a:r>
              <a:rPr lang="ru-RU" dirty="0"/>
              <a:t>используйте перчатки (для защиты рук) </a:t>
            </a:r>
            <a:r>
              <a:rPr lang="ru-RU" dirty="0" smtClean="0"/>
              <a:t>и защитные </a:t>
            </a:r>
            <a:r>
              <a:rPr lang="ru-RU" dirty="0"/>
              <a:t>устройства для проведения </a:t>
            </a:r>
            <a:r>
              <a:rPr lang="ru-RU" dirty="0" smtClean="0"/>
              <a:t>искусственного дыхания </a:t>
            </a:r>
            <a:r>
              <a:rPr lang="ru-RU" dirty="0"/>
              <a:t>«рот-устройство-рот»</a:t>
            </a:r>
          </a:p>
          <a:p>
            <a:r>
              <a:rPr lang="ru-RU" dirty="0"/>
              <a:t> В случае попадания крови и других </a:t>
            </a:r>
            <a:r>
              <a:rPr lang="ru-RU" dirty="0" smtClean="0"/>
              <a:t>биологических жидкостей </a:t>
            </a:r>
            <a:r>
              <a:rPr lang="ru-RU" dirty="0"/>
              <a:t>на кожу необходимо смыть их </a:t>
            </a:r>
            <a:r>
              <a:rPr lang="ru-RU" dirty="0" smtClean="0"/>
              <a:t>проточной водой</a:t>
            </a:r>
            <a:r>
              <a:rPr lang="ru-RU" dirty="0"/>
              <a:t>, тщательно вымыть руки с моющими </a:t>
            </a:r>
            <a:r>
              <a:rPr lang="ru-RU" dirty="0" err="1" smtClean="0"/>
              <a:t>средствами.После</a:t>
            </a:r>
            <a:r>
              <a:rPr lang="ru-RU" dirty="0" smtClean="0"/>
              <a:t> </a:t>
            </a:r>
            <a:r>
              <a:rPr lang="ru-RU" dirty="0"/>
              <a:t>проведения искусственного дыхания </a:t>
            </a:r>
            <a:r>
              <a:rPr lang="ru-RU" dirty="0" smtClean="0"/>
              <a:t>прополощите рот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30100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Основы законодательства Российской Федерации </a:t>
            </a:r>
            <a:endParaRPr lang="ru-RU" sz="1651" b="1" dirty="0" smtClean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области оказания первой помощи.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915566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 Федеральный закон «Об основах охраны здоровья граждан в</a:t>
            </a:r>
          </a:p>
          <a:p>
            <a:r>
              <a:rPr lang="ru-RU" dirty="0"/>
              <a:t>Российской Федерации» № 323-ФЗ от 21.11.2011 определяет</a:t>
            </a:r>
          </a:p>
          <a:p>
            <a:r>
              <a:rPr lang="ru-RU" dirty="0"/>
              <a:t>первую помощь как особый вид помощи, оказываемой</a:t>
            </a:r>
          </a:p>
          <a:p>
            <a:r>
              <a:rPr lang="ru-RU" dirty="0"/>
              <a:t>лицами, не имеющими медицинского образования, при</a:t>
            </a:r>
          </a:p>
          <a:p>
            <a:r>
              <a:rPr lang="ru-RU" dirty="0"/>
              <a:t>травмах и неотложных состояниях до прибытия медицинского</a:t>
            </a:r>
          </a:p>
          <a:p>
            <a:r>
              <a:rPr lang="ru-RU" dirty="0"/>
              <a:t>персонала.</a:t>
            </a:r>
          </a:p>
          <a:p>
            <a:r>
              <a:rPr lang="ru-RU" dirty="0"/>
              <a:t> Водитель, причастный к ДТП, в котором есть пострадавшие.</a:t>
            </a:r>
          </a:p>
          <a:p>
            <a:r>
              <a:rPr lang="ru-RU" dirty="0"/>
              <a:t>обязан до приезда бригады скорой медицинской помощи оказать пострадавшим первую помощь.</a:t>
            </a:r>
          </a:p>
          <a:p>
            <a:r>
              <a:rPr lang="ru-RU" dirty="0"/>
              <a:t> В случае невыполнения обязанностей, связанных с ДТП,</a:t>
            </a:r>
          </a:p>
          <a:p>
            <a:r>
              <a:rPr lang="ru-RU" dirty="0"/>
              <a:t>предусмотренных п. 2.5 Правил дорожного движения РФ, в</a:t>
            </a:r>
          </a:p>
          <a:p>
            <a:r>
              <a:rPr lang="ru-RU" dirty="0"/>
              <a:t>том числе и при неоказании первой помощи пострадавшим,</a:t>
            </a:r>
          </a:p>
          <a:p>
            <a:r>
              <a:rPr lang="ru-RU" dirty="0"/>
              <a:t>водителю грозит привлечение к административной</a:t>
            </a:r>
          </a:p>
          <a:p>
            <a:r>
              <a:rPr lang="ru-RU" dirty="0"/>
              <a:t>ответственности и наказание в виде административного</a:t>
            </a:r>
          </a:p>
          <a:p>
            <a:r>
              <a:rPr lang="ru-RU" dirty="0"/>
              <a:t>штрафа (ч. 1 ст. 12.27 Кодекса РФ об административных</a:t>
            </a:r>
          </a:p>
          <a:p>
            <a:r>
              <a:rPr lang="ru-RU" dirty="0"/>
              <a:t>правонарушениях).</a:t>
            </a:r>
          </a:p>
        </p:txBody>
      </p:sp>
    </p:spTree>
    <p:extLst>
      <p:ext uri="{BB962C8B-B14F-4D97-AF65-F5344CB8AC3E}">
        <p14:creationId xmlns:p14="http://schemas.microsoft.com/office/powerpoint/2010/main" val="9242663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Основы законодательства Российской Федерации </a:t>
            </a:r>
            <a:endParaRPr lang="ru-RU" sz="1651" b="1" dirty="0" smtClean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области оказания первой помощи.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1520" y="915566"/>
            <a:ext cx="85689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 Если водитель причастный к ДТП, заведомо</a:t>
            </a:r>
          </a:p>
          <a:p>
            <a:r>
              <a:rPr lang="ru-RU" dirty="0"/>
              <a:t>оставил без помощи пострадавшего,</a:t>
            </a:r>
          </a:p>
          <a:p>
            <a:r>
              <a:rPr lang="ru-RU" dirty="0"/>
              <a:t>находящегося в беспомощном состоянии, он</a:t>
            </a:r>
          </a:p>
          <a:p>
            <a:r>
              <a:rPr lang="ru-RU" dirty="0"/>
              <a:t>может быть привлечен к уголовной</a:t>
            </a:r>
          </a:p>
          <a:p>
            <a:r>
              <a:rPr lang="ru-RU" dirty="0"/>
              <a:t>ответственности согласно ст. 125 «Оставление в</a:t>
            </a:r>
          </a:p>
          <a:p>
            <a:r>
              <a:rPr lang="ru-RU" dirty="0"/>
              <a:t>опасности» Уголовного кодекса РФ. Данная</a:t>
            </a:r>
          </a:p>
          <a:p>
            <a:r>
              <a:rPr lang="ru-RU" dirty="0"/>
              <a:t>норма применима, если водитель покинул место</a:t>
            </a:r>
          </a:p>
          <a:p>
            <a:r>
              <a:rPr lang="ru-RU" dirty="0"/>
              <a:t>ДТП, осознавая опасность состояния</a:t>
            </a:r>
          </a:p>
          <a:p>
            <a:r>
              <a:rPr lang="ru-RU" dirty="0"/>
              <a:t>пострадавшего для жизни и здоровья и невозможность получения им помощи, например, в</a:t>
            </a:r>
          </a:p>
          <a:p>
            <a:r>
              <a:rPr lang="ru-RU" dirty="0"/>
              <a:t>безлюдной сельской местности.</a:t>
            </a:r>
          </a:p>
        </p:txBody>
      </p:sp>
    </p:spTree>
    <p:extLst>
      <p:ext uri="{BB962C8B-B14F-4D97-AF65-F5344CB8AC3E}">
        <p14:creationId xmlns:p14="http://schemas.microsoft.com/office/powerpoint/2010/main" val="3718026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Основы законодательства Российской Федерации </a:t>
            </a:r>
            <a:endParaRPr lang="ru-RU" sz="1651" b="1" dirty="0" smtClean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области оказания первой помощи.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536" y="915566"/>
            <a:ext cx="83881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• При оказании первой помощи детям до 15 </a:t>
            </a:r>
            <a:r>
              <a:rPr lang="ru-RU" dirty="0" smtClean="0"/>
              <a:t>лет помните </a:t>
            </a:r>
            <a:r>
              <a:rPr lang="ru-RU" dirty="0"/>
              <a:t>о том, что все манипуляции с </a:t>
            </a:r>
            <a:r>
              <a:rPr lang="ru-RU" dirty="0" smtClean="0"/>
              <a:t>ними осуществляются </a:t>
            </a:r>
            <a:r>
              <a:rPr lang="ru-RU" dirty="0"/>
              <a:t>с разрешения родителей </a:t>
            </a:r>
            <a:r>
              <a:rPr lang="ru-RU" dirty="0" smtClean="0"/>
              <a:t>и других </a:t>
            </a:r>
            <a:r>
              <a:rPr lang="ru-RU" dirty="0"/>
              <a:t>законных представителей. При </a:t>
            </a:r>
            <a:r>
              <a:rPr lang="ru-RU" dirty="0" smtClean="0"/>
              <a:t>их отсутствии </a:t>
            </a:r>
            <a:r>
              <a:rPr lang="ru-RU" dirty="0"/>
              <a:t>решение об оказании </a:t>
            </a:r>
            <a:r>
              <a:rPr lang="ru-RU" dirty="0" smtClean="0"/>
              <a:t>первой помощи </a:t>
            </a:r>
            <a:r>
              <a:rPr lang="ru-RU" dirty="0"/>
              <a:t>принимается человеком, ее</a:t>
            </a:r>
          </a:p>
          <a:p>
            <a:r>
              <a:rPr lang="ru-RU" dirty="0"/>
              <a:t>оказывающим.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3810" y="2022875"/>
            <a:ext cx="83598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</a:t>
            </a:r>
            <a:r>
              <a:rPr lang="ru-RU" dirty="0" smtClean="0">
                <a:solidFill>
                  <a:srgbClr val="FF0000"/>
                </a:solidFill>
              </a:rPr>
              <a:t>В </a:t>
            </a:r>
            <a:r>
              <a:rPr lang="ru-RU" dirty="0">
                <a:solidFill>
                  <a:srgbClr val="FF0000"/>
                </a:solidFill>
              </a:rPr>
              <a:t>настоящее время первая помощь определяется как </a:t>
            </a:r>
            <a:r>
              <a:rPr lang="ru-RU" dirty="0" smtClean="0">
                <a:solidFill>
                  <a:srgbClr val="FF0000"/>
                </a:solidFill>
              </a:rPr>
              <a:t>комплекс срочных </a:t>
            </a:r>
            <a:r>
              <a:rPr lang="ru-RU" dirty="0">
                <a:solidFill>
                  <a:srgbClr val="FF0000"/>
                </a:solidFill>
              </a:rPr>
              <a:t>простейших мероприятий по спасению </a:t>
            </a:r>
            <a:r>
              <a:rPr lang="ru-RU" dirty="0" smtClean="0">
                <a:solidFill>
                  <a:srgbClr val="FF0000"/>
                </a:solidFill>
              </a:rPr>
              <a:t>жизни человека</a:t>
            </a:r>
            <a:r>
              <a:rPr lang="ru-RU" dirty="0">
                <a:solidFill>
                  <a:srgbClr val="FF0000"/>
                </a:solidFill>
              </a:rPr>
              <a:t>. По своей сути цель ее состоит в </a:t>
            </a:r>
            <a:r>
              <a:rPr lang="ru-RU" dirty="0" smtClean="0">
                <a:solidFill>
                  <a:srgbClr val="FF0000"/>
                </a:solidFill>
              </a:rPr>
              <a:t>устранении явлений</a:t>
            </a:r>
            <a:r>
              <a:rPr lang="ru-RU" dirty="0">
                <a:solidFill>
                  <a:srgbClr val="FF0000"/>
                </a:solidFill>
              </a:rPr>
              <a:t>, угрожающих жизни, а также — в предупреждении</a:t>
            </a:r>
          </a:p>
          <a:p>
            <a:r>
              <a:rPr lang="ru-RU" dirty="0">
                <a:solidFill>
                  <a:srgbClr val="FF0000"/>
                </a:solidFill>
              </a:rPr>
              <a:t>дальнейших повреждений и возможных осложнений.</a:t>
            </a:r>
          </a:p>
        </p:txBody>
      </p:sp>
    </p:spTree>
    <p:extLst>
      <p:ext uri="{BB962C8B-B14F-4D97-AF65-F5344CB8AC3E}">
        <p14:creationId xmlns:p14="http://schemas.microsoft.com/office/powerpoint/2010/main" val="3991341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Основы законодательства Российской Федерации </a:t>
            </a:r>
            <a:endParaRPr lang="ru-RU" sz="1651" b="1" dirty="0" smtClean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области оказания первой помощи.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1520" y="915566"/>
            <a:ext cx="829883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ПЕРЕЧЕНЬ СОСТОЯНИЙ, ПРИ </a:t>
            </a:r>
            <a:r>
              <a:rPr lang="ru-RU" dirty="0" smtClean="0">
                <a:solidFill>
                  <a:srgbClr val="FF0000"/>
                </a:solidFill>
              </a:rPr>
              <a:t>КОТОРЫХ ОКАЗЫВАЕТСЯ </a:t>
            </a:r>
            <a:r>
              <a:rPr lang="ru-RU" dirty="0">
                <a:solidFill>
                  <a:srgbClr val="FF0000"/>
                </a:solidFill>
              </a:rPr>
              <a:t>ПЕРВАЯ ПОМОЩЬ,</a:t>
            </a:r>
          </a:p>
          <a:p>
            <a:r>
              <a:rPr lang="ru-RU" dirty="0">
                <a:solidFill>
                  <a:srgbClr val="FF0000"/>
                </a:solidFill>
              </a:rPr>
              <a:t>ПЕРЕЧЕНЬ МЕРОПРИЯТИЙ ПО </a:t>
            </a:r>
            <a:r>
              <a:rPr lang="ru-RU" dirty="0" smtClean="0">
                <a:solidFill>
                  <a:srgbClr val="FF0000"/>
                </a:solidFill>
              </a:rPr>
              <a:t>ЕЕ ОКАЗАНИЮ.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ПЕРЕЧЕНЬ СОСТОЯНИЙ</a:t>
            </a:r>
          </a:p>
          <a:p>
            <a:r>
              <a:rPr lang="ru-RU" dirty="0"/>
              <a:t>1. Отсутствие сознания.</a:t>
            </a:r>
          </a:p>
          <a:p>
            <a:r>
              <a:rPr lang="ru-RU" dirty="0"/>
              <a:t>2. Остановка дыхания и кровообращения.</a:t>
            </a:r>
          </a:p>
          <a:p>
            <a:r>
              <a:rPr lang="ru-RU" dirty="0"/>
              <a:t>3. Наружные кровотечения.</a:t>
            </a:r>
          </a:p>
          <a:p>
            <a:r>
              <a:rPr lang="ru-RU" dirty="0"/>
              <a:t>4. Инородные тела верхних дыхательных путей.</a:t>
            </a:r>
          </a:p>
          <a:p>
            <a:r>
              <a:rPr lang="ru-RU" dirty="0"/>
              <a:t>5. Травмы различных областей тела.</a:t>
            </a:r>
          </a:p>
          <a:p>
            <a:r>
              <a:rPr lang="ru-RU" dirty="0"/>
              <a:t>6. Ожоги, эффекты воздействия высоких температур, теплового излучения.</a:t>
            </a:r>
          </a:p>
          <a:p>
            <a:r>
              <a:rPr lang="ru-RU" dirty="0"/>
              <a:t>7. Отморожение и другие эффекты воздействия низких температур.</a:t>
            </a:r>
          </a:p>
          <a:p>
            <a:r>
              <a:rPr lang="ru-RU" dirty="0"/>
              <a:t>8. Отравления.</a:t>
            </a:r>
          </a:p>
        </p:txBody>
      </p:sp>
    </p:spTree>
    <p:extLst>
      <p:ext uri="{BB962C8B-B14F-4D97-AF65-F5344CB8AC3E}">
        <p14:creationId xmlns:p14="http://schemas.microsoft.com/office/powerpoint/2010/main" val="2212939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Основы законодательства Российской Федерации </a:t>
            </a:r>
            <a:endParaRPr lang="ru-RU" sz="1651" b="1" dirty="0" smtClean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области оказания первой помощи.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9512" y="915566"/>
            <a:ext cx="8964488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ПЕРЕЧЕНЬ МЕРОПРИЯТИЙ</a:t>
            </a:r>
          </a:p>
          <a:p>
            <a:r>
              <a:rPr lang="ru-RU" sz="1400" dirty="0"/>
              <a:t>1. Мероприятия по оценке обстановки обеспечению безопасных условий </a:t>
            </a:r>
            <a:r>
              <a:rPr lang="ru-RU" sz="1400" dirty="0" smtClean="0"/>
              <a:t>для оказания </a:t>
            </a:r>
            <a:r>
              <a:rPr lang="ru-RU" sz="1400" dirty="0"/>
              <a:t>первой помощи.</a:t>
            </a:r>
          </a:p>
          <a:p>
            <a:r>
              <a:rPr lang="ru-RU" sz="1400" dirty="0"/>
              <a:t>2. Вызов скорой медицинской помощи, других специальных служб, </a:t>
            </a:r>
            <a:r>
              <a:rPr lang="ru-RU" sz="1400" dirty="0" smtClean="0"/>
              <a:t>сотрудники которых </a:t>
            </a:r>
            <a:r>
              <a:rPr lang="ru-RU" sz="1400" dirty="0"/>
              <a:t>обязаны оказывать первую помощь в соответствии с </a:t>
            </a:r>
            <a:r>
              <a:rPr lang="ru-RU" sz="1400" dirty="0" smtClean="0"/>
              <a:t>федеральным законом </a:t>
            </a:r>
            <a:r>
              <a:rPr lang="ru-RU" sz="1400" dirty="0"/>
              <a:t>или со специальным правилом.</a:t>
            </a:r>
          </a:p>
          <a:p>
            <a:r>
              <a:rPr lang="ru-RU" sz="1400" dirty="0"/>
              <a:t>3. Определение наличия сознания у пострадавшего.</a:t>
            </a:r>
          </a:p>
          <a:p>
            <a:r>
              <a:rPr lang="ru-RU" sz="1400" dirty="0"/>
              <a:t>4. Мероприятия по восстановлению проходимости дыхательных путей </a:t>
            </a:r>
            <a:r>
              <a:rPr lang="ru-RU" sz="1400" dirty="0" smtClean="0"/>
              <a:t>и определению </a:t>
            </a:r>
            <a:r>
              <a:rPr lang="ru-RU" sz="1400" dirty="0"/>
              <a:t>признаков жизни у пострадавшего.</a:t>
            </a:r>
          </a:p>
          <a:p>
            <a:r>
              <a:rPr lang="ru-RU" sz="1400" dirty="0"/>
              <a:t>5. Мероприятия по проведению сердечно-легочной реанимации до </a:t>
            </a:r>
            <a:r>
              <a:rPr lang="ru-RU" sz="1400" dirty="0" smtClean="0"/>
              <a:t>появления признаков </a:t>
            </a:r>
            <a:r>
              <a:rPr lang="ru-RU" sz="1400" dirty="0"/>
              <a:t>жизни.</a:t>
            </a:r>
          </a:p>
          <a:p>
            <a:r>
              <a:rPr lang="ru-RU" sz="1400" dirty="0"/>
              <a:t>6. Мероприятия по поддержанию проходимости дыхательных путей</a:t>
            </a:r>
            <a:r>
              <a:rPr lang="ru-RU" sz="1400" dirty="0" smtClean="0"/>
              <a:t>.</a:t>
            </a:r>
          </a:p>
          <a:p>
            <a:r>
              <a:rPr lang="ru-RU" sz="1400" dirty="0"/>
              <a:t>7. Мероприятия по обзорному осмотру пострадавшего и </a:t>
            </a:r>
            <a:r>
              <a:rPr lang="ru-RU" sz="1400" dirty="0" smtClean="0"/>
              <a:t>временной остановке </a:t>
            </a:r>
            <a:r>
              <a:rPr lang="ru-RU" sz="1400" dirty="0"/>
              <a:t>наружного кровотечения.</a:t>
            </a:r>
          </a:p>
          <a:p>
            <a:r>
              <a:rPr lang="ru-RU" sz="1400" dirty="0"/>
              <a:t>8. Мероприятия по подробному осмотру пострадавшего в целях выявления</a:t>
            </a:r>
          </a:p>
          <a:p>
            <a:r>
              <a:rPr lang="ru-RU" sz="1400" dirty="0"/>
              <a:t>признаков травм, отравлений и других состояний, угрожающих его </a:t>
            </a:r>
            <a:r>
              <a:rPr lang="ru-RU" sz="1400" dirty="0" smtClean="0"/>
              <a:t>жизни и </a:t>
            </a:r>
            <a:r>
              <a:rPr lang="ru-RU" sz="1400" dirty="0"/>
              <a:t>здоровью, и по оказанию первой помощи в случае выявления </a:t>
            </a:r>
            <a:r>
              <a:rPr lang="ru-RU" sz="1400" dirty="0" smtClean="0"/>
              <a:t>указанных состояний</a:t>
            </a:r>
            <a:r>
              <a:rPr lang="ru-RU" sz="1400" dirty="0"/>
              <a:t>.</a:t>
            </a:r>
          </a:p>
          <a:p>
            <a:r>
              <a:rPr lang="ru-RU" sz="1400" dirty="0"/>
              <a:t>9. Придание пострадавшему оптимального положения тела.</a:t>
            </a:r>
          </a:p>
          <a:p>
            <a:r>
              <a:rPr lang="ru-RU" sz="1400" dirty="0"/>
              <a:t>10. Контроль состояния пострадавшего (сознание, дыхание, </a:t>
            </a:r>
            <a:r>
              <a:rPr lang="ru-RU" sz="1400" dirty="0" smtClean="0"/>
              <a:t>кровообращение) и </a:t>
            </a:r>
            <a:r>
              <a:rPr lang="ru-RU" sz="1400" dirty="0"/>
              <a:t>оказание психологической поддержки.</a:t>
            </a:r>
          </a:p>
          <a:p>
            <a:r>
              <a:rPr lang="ru-RU" sz="1400" dirty="0"/>
              <a:t>11. Передача пострадавшего бригаде скорой медицинской помощи, </a:t>
            </a:r>
            <a:r>
              <a:rPr lang="ru-RU" sz="1400" dirty="0" smtClean="0"/>
              <a:t>другим специальным </a:t>
            </a:r>
            <a:r>
              <a:rPr lang="ru-RU" sz="1400" dirty="0"/>
              <a:t>службам, сотрудники которых обязаны оказывать </a:t>
            </a:r>
            <a:r>
              <a:rPr lang="ru-RU" sz="1400" dirty="0" smtClean="0"/>
              <a:t>первую помощь </a:t>
            </a:r>
            <a:r>
              <a:rPr lang="ru-RU" sz="1400" dirty="0"/>
              <a:t>в соответствии с федеральным законом или со </a:t>
            </a:r>
            <a:r>
              <a:rPr lang="ru-RU" sz="1400" dirty="0" smtClean="0"/>
              <a:t>специальным правилом</a:t>
            </a:r>
            <a:r>
              <a:rPr lang="ru-RU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786102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Основы законодательства Российской Федерации </a:t>
            </a:r>
            <a:endParaRPr lang="ru-RU" sz="1651" b="1" dirty="0" smtClean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области оказания первой помощи.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504" y="843558"/>
            <a:ext cx="892899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ОБЩАЯ ПОСЛЕДОВАТЕЛЬНОСТЬ ДЕЙСТВИЙ </a:t>
            </a:r>
            <a:r>
              <a:rPr lang="ru-RU" dirty="0" smtClean="0">
                <a:solidFill>
                  <a:srgbClr val="FF0000"/>
                </a:solidFill>
              </a:rPr>
              <a:t>НА МЕСТЕ </a:t>
            </a:r>
            <a:r>
              <a:rPr lang="ru-RU" dirty="0">
                <a:solidFill>
                  <a:srgbClr val="FF0000"/>
                </a:solidFill>
              </a:rPr>
              <a:t>ПРОИСШЕСТВИЯ С </a:t>
            </a:r>
            <a:r>
              <a:rPr lang="ru-RU" dirty="0" smtClean="0">
                <a:solidFill>
                  <a:srgbClr val="FF0000"/>
                </a:solidFill>
              </a:rPr>
              <a:t>НАЛИЧИЕМ ПОСТРАДАВШИХ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1. Оценить сложившуюся ситуацию и обеспечить безопасные условия </a:t>
            </a:r>
            <a:r>
              <a:rPr lang="ru-RU" dirty="0" smtClean="0"/>
              <a:t>для оказания </a:t>
            </a:r>
            <a:r>
              <a:rPr lang="ru-RU" dirty="0"/>
              <a:t>первой помощи.</a:t>
            </a:r>
          </a:p>
          <a:p>
            <a:r>
              <a:rPr lang="ru-RU" dirty="0"/>
              <a:t>2. Определить наличие признаков сознания у пострадавшего. При </a:t>
            </a:r>
            <a:r>
              <a:rPr lang="ru-RU" dirty="0" smtClean="0"/>
              <a:t>наличии сознания </a:t>
            </a:r>
            <a:r>
              <a:rPr lang="ru-RU" dirty="0"/>
              <a:t>у пострадавшего — начать выполнять мероприятия, описанные </a:t>
            </a:r>
            <a:r>
              <a:rPr lang="ru-RU" dirty="0" smtClean="0"/>
              <a:t>в п</a:t>
            </a:r>
            <a:r>
              <a:rPr lang="ru-RU" dirty="0"/>
              <a:t>. 7 и далее.</a:t>
            </a:r>
          </a:p>
          <a:p>
            <a:r>
              <a:rPr lang="ru-RU" dirty="0"/>
              <a:t>3. При отсутствии признаков сознания восстановить </a:t>
            </a:r>
            <a:r>
              <a:rPr lang="ru-RU" dirty="0" smtClean="0"/>
              <a:t>проходимость дыхательных </a:t>
            </a:r>
            <a:r>
              <a:rPr lang="ru-RU" dirty="0"/>
              <a:t>путей у пострадавшего и произвести определение </a:t>
            </a:r>
            <a:r>
              <a:rPr lang="ru-RU" dirty="0" smtClean="0"/>
              <a:t>признаков дыхания </a:t>
            </a:r>
            <a:r>
              <a:rPr lang="ru-RU" dirty="0"/>
              <a:t>с помощью слуха, зрения и осязания. При наличии </a:t>
            </a:r>
            <a:r>
              <a:rPr lang="ru-RU" dirty="0" smtClean="0"/>
              <a:t>признаков дыхания </a:t>
            </a:r>
            <a:r>
              <a:rPr lang="ru-RU" dirty="0"/>
              <a:t>у пострадавшего — начать выполнять мероприятия, описанные </a:t>
            </a:r>
            <a:r>
              <a:rPr lang="ru-RU" dirty="0" smtClean="0"/>
              <a:t>в п</a:t>
            </a:r>
            <a:r>
              <a:rPr lang="ru-RU" dirty="0"/>
              <a:t>. 6 и далее.</a:t>
            </a:r>
          </a:p>
          <a:p>
            <a:r>
              <a:rPr lang="ru-RU" dirty="0"/>
              <a:t>4. При отсутствии признаков жизни, самостоятельно или </a:t>
            </a:r>
            <a:r>
              <a:rPr lang="ru-RU" dirty="0" smtClean="0"/>
              <a:t>привлекая помощников</a:t>
            </a:r>
            <a:r>
              <a:rPr lang="ru-RU" dirty="0"/>
              <a:t>, осуществить вызов скорой медицинской помощи и специальных служб (полицейских, пожарных, спасателей и т.д.).</a:t>
            </a:r>
          </a:p>
          <a:p>
            <a:r>
              <a:rPr lang="ru-RU" dirty="0"/>
              <a:t>5. Начать проведение сердечно-легочной реанимации.</a:t>
            </a:r>
          </a:p>
          <a:p>
            <a:r>
              <a:rPr lang="ru-RU" dirty="0"/>
              <a:t>6. В случае появления у пострадавшего признаков жизни (либо в случае, </a:t>
            </a:r>
            <a:r>
              <a:rPr lang="ru-RU" dirty="0" smtClean="0"/>
              <a:t>если эти </a:t>
            </a:r>
            <a:r>
              <a:rPr lang="ru-RU" dirty="0"/>
              <a:t>признаки изначально имелись у него) - осуществить </a:t>
            </a:r>
            <a:r>
              <a:rPr lang="ru-RU" dirty="0" smtClean="0"/>
              <a:t>поддержание проходимости </a:t>
            </a:r>
            <a:r>
              <a:rPr lang="ru-RU" dirty="0"/>
              <a:t>дыхательных путей (устойчивое боковое положение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38143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Основы законодательства Российской Федерации </a:t>
            </a:r>
            <a:endParaRPr lang="ru-RU" sz="1651" b="1" dirty="0" smtClean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области оказания первой помощи.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504" y="843558"/>
            <a:ext cx="89768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ОБЩАЯ ПОСЛЕДОВАТЕЛЬНОСТЬ ДЕЙСТВИЙ </a:t>
            </a:r>
            <a:r>
              <a:rPr lang="ru-RU" dirty="0" smtClean="0">
                <a:solidFill>
                  <a:srgbClr val="FF0000"/>
                </a:solidFill>
              </a:rPr>
              <a:t>НА МЕСТЕ </a:t>
            </a:r>
            <a:r>
              <a:rPr lang="ru-RU" dirty="0">
                <a:solidFill>
                  <a:srgbClr val="FF0000"/>
                </a:solidFill>
              </a:rPr>
              <a:t>ПРОИСШЕСТВИЯ С </a:t>
            </a:r>
            <a:r>
              <a:rPr lang="ru-RU" dirty="0" smtClean="0">
                <a:solidFill>
                  <a:srgbClr val="FF0000"/>
                </a:solidFill>
              </a:rPr>
              <a:t>НАЛИЧИЕМ ПОСТРАДАВШИХ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7. Провести обзорный осмотр пострадавшего на наличие признаков наружного</a:t>
            </a:r>
          </a:p>
          <a:p>
            <a:r>
              <a:rPr lang="ru-RU" dirty="0"/>
              <a:t>кровотечения, осуществить временную остановку при его наличии.</a:t>
            </a:r>
          </a:p>
          <a:p>
            <a:r>
              <a:rPr lang="ru-RU" dirty="0"/>
              <a:t>8. Выполнить в определенной последовательности подробный </a:t>
            </a:r>
            <a:r>
              <a:rPr lang="ru-RU" dirty="0" smtClean="0"/>
              <a:t>осмотр пострадавшего </a:t>
            </a:r>
            <a:r>
              <a:rPr lang="ru-RU" dirty="0"/>
              <a:t>в целях выявления признаков травм, отравлений и </a:t>
            </a:r>
            <a:r>
              <a:rPr lang="ru-RU" dirty="0" smtClean="0"/>
              <a:t>других состояний</a:t>
            </a:r>
            <a:r>
              <a:rPr lang="ru-RU" dirty="0"/>
              <a:t>, угрожающих его жизни и здоровью. В случае их выявления </a:t>
            </a:r>
            <a:r>
              <a:rPr lang="ru-RU" dirty="0" smtClean="0"/>
              <a:t>— произвести </a:t>
            </a:r>
            <a:r>
              <a:rPr lang="ru-RU" dirty="0"/>
              <a:t>соответствующие мероприятия первой помощи, в том числе </a:t>
            </a:r>
            <a:r>
              <a:rPr lang="ru-RU" dirty="0" smtClean="0"/>
              <a:t>вызвать скорую </a:t>
            </a:r>
            <a:r>
              <a:rPr lang="ru-RU" dirty="0"/>
              <a:t>медицинскую помощь, если она не была вызвана ранее.</a:t>
            </a:r>
          </a:p>
          <a:p>
            <a:r>
              <a:rPr lang="ru-RU" dirty="0"/>
              <a:t>9. Придать пострадавшему оптимальное положение тела, определяющееся </a:t>
            </a:r>
            <a:r>
              <a:rPr lang="ru-RU" dirty="0" smtClean="0"/>
              <a:t>его состоянием </a:t>
            </a:r>
            <a:r>
              <a:rPr lang="ru-RU" dirty="0"/>
              <a:t>и характером имеющихся у него травм и заболеваний.</a:t>
            </a:r>
          </a:p>
          <a:p>
            <a:r>
              <a:rPr lang="ru-RU" dirty="0"/>
              <a:t>10. До приезда скорой медицинской помощи или других специальных </a:t>
            </a:r>
            <a:r>
              <a:rPr lang="ru-RU" dirty="0" smtClean="0"/>
              <a:t>служб контролировать </a:t>
            </a:r>
            <a:r>
              <a:rPr lang="ru-RU" dirty="0"/>
              <a:t>состояние пострадавшего, оказывать им </a:t>
            </a:r>
            <a:r>
              <a:rPr lang="ru-RU" dirty="0" smtClean="0"/>
              <a:t>психологическую поддержку</a:t>
            </a:r>
            <a:r>
              <a:rPr lang="ru-RU" dirty="0"/>
              <a:t>.</a:t>
            </a:r>
          </a:p>
          <a:p>
            <a:r>
              <a:rPr lang="ru-RU" dirty="0"/>
              <a:t>11. При прибытии бригады скорой медицинской помощи передать им пострадавшего</a:t>
            </a:r>
          </a:p>
        </p:txBody>
      </p:sp>
    </p:spTree>
    <p:extLst>
      <p:ext uri="{BB962C8B-B14F-4D97-AF65-F5344CB8AC3E}">
        <p14:creationId xmlns:p14="http://schemas.microsoft.com/office/powerpoint/2010/main" val="2933384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5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Основы законодательства Российской Федерации </a:t>
            </a:r>
            <a:endParaRPr lang="ru-RU" sz="1651" b="1" dirty="0" smtClean="0">
              <a:solidFill>
                <a:prstClr val="black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в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области оказания первой помощи.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7020" y="771550"/>
            <a:ext cx="893947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СОБЛЮДЕНИЕ ПРАВИЛ ЛИЧНОЙ </a:t>
            </a:r>
            <a:r>
              <a:rPr lang="ru-RU" dirty="0" smtClean="0">
                <a:solidFill>
                  <a:srgbClr val="FF0000"/>
                </a:solidFill>
              </a:rPr>
              <a:t>БЕЗОПАСНОСТИ ПРИ </a:t>
            </a:r>
            <a:r>
              <a:rPr lang="ru-RU" dirty="0">
                <a:solidFill>
                  <a:srgbClr val="FF0000"/>
                </a:solidFill>
              </a:rPr>
              <a:t>ОКАЗАНИИ ПЕРВОЙ ПОМОЩИ. </a:t>
            </a:r>
            <a:r>
              <a:rPr lang="ru-RU" dirty="0" smtClean="0">
                <a:solidFill>
                  <a:srgbClr val="FF0000"/>
                </a:solidFill>
              </a:rPr>
              <a:t>ОСНОВНЫЕ ФАКТОРЫ</a:t>
            </a:r>
            <a:r>
              <a:rPr lang="ru-RU" dirty="0">
                <a:solidFill>
                  <a:srgbClr val="FF0000"/>
                </a:solidFill>
              </a:rPr>
              <a:t>, УГРОЖАЮЩИЕ ЖИЗНИ И </a:t>
            </a:r>
            <a:r>
              <a:rPr lang="ru-RU" dirty="0" smtClean="0">
                <a:solidFill>
                  <a:srgbClr val="FF0000"/>
                </a:solidFill>
              </a:rPr>
              <a:t>ЗДОРОВЬЮ ПРИ </a:t>
            </a:r>
            <a:r>
              <a:rPr lang="ru-RU" dirty="0">
                <a:solidFill>
                  <a:srgbClr val="FF0000"/>
                </a:solidFill>
              </a:rPr>
              <a:t>ОКАЗАНИИ ПЕРВОЙ ПОМОЩИ. ПУТИ </a:t>
            </a:r>
            <a:r>
              <a:rPr lang="ru-RU" dirty="0" smtClean="0">
                <a:solidFill>
                  <a:srgbClr val="FF0000"/>
                </a:solidFill>
              </a:rPr>
              <a:t>ИХ УСТРАНЕНИЯ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Перед началом действий на месте происшествия </a:t>
            </a:r>
            <a:r>
              <a:rPr lang="ru-RU" dirty="0" smtClean="0">
                <a:solidFill>
                  <a:srgbClr val="002060"/>
                </a:solidFill>
              </a:rPr>
              <a:t>постарайтесь обеспечить </a:t>
            </a:r>
            <a:r>
              <a:rPr lang="ru-RU" dirty="0">
                <a:solidFill>
                  <a:srgbClr val="002060"/>
                </a:solidFill>
              </a:rPr>
              <a:t>безопасные условия для оказания первой помощи. </a:t>
            </a:r>
            <a:r>
              <a:rPr lang="ru-RU" dirty="0" smtClean="0">
                <a:solidFill>
                  <a:srgbClr val="002060"/>
                </a:solidFill>
              </a:rPr>
              <a:t>При этом </a:t>
            </a:r>
            <a:r>
              <a:rPr lang="ru-RU" dirty="0">
                <a:solidFill>
                  <a:srgbClr val="002060"/>
                </a:solidFill>
              </a:rPr>
              <a:t>необходимо помнить, что может угрожать Вам:</a:t>
            </a:r>
          </a:p>
          <a:p>
            <a:r>
              <a:rPr lang="ru-RU" dirty="0">
                <a:solidFill>
                  <a:srgbClr val="002060"/>
                </a:solidFill>
              </a:rPr>
              <a:t> интенсивное дорожное движение;</a:t>
            </a:r>
          </a:p>
          <a:p>
            <a:r>
              <a:rPr lang="ru-RU" dirty="0">
                <a:solidFill>
                  <a:srgbClr val="002060"/>
                </a:solidFill>
              </a:rPr>
              <a:t> угроза возгорания или взрыва автомобиля;</a:t>
            </a:r>
          </a:p>
          <a:p>
            <a:r>
              <a:rPr lang="ru-RU" dirty="0">
                <a:solidFill>
                  <a:srgbClr val="002060"/>
                </a:solidFill>
              </a:rPr>
              <a:t> поражение токсическими веществами (например, в случае дорожно-транспортного происшествия с автомобилем, перевозящим</a:t>
            </a:r>
          </a:p>
          <a:p>
            <a:r>
              <a:rPr lang="ru-RU" dirty="0">
                <a:solidFill>
                  <a:srgbClr val="002060"/>
                </a:solidFill>
              </a:rPr>
              <a:t>химикаты);</a:t>
            </a:r>
          </a:p>
          <a:p>
            <a:r>
              <a:rPr lang="ru-RU" dirty="0">
                <a:solidFill>
                  <a:srgbClr val="002060"/>
                </a:solidFill>
              </a:rPr>
              <a:t> агрессивно настроенные люди;</a:t>
            </a:r>
          </a:p>
          <a:p>
            <a:r>
              <a:rPr lang="ru-RU" dirty="0">
                <a:solidFill>
                  <a:srgbClr val="002060"/>
                </a:solidFill>
              </a:rPr>
              <a:t> животные и т.п.</a:t>
            </a:r>
          </a:p>
          <a:p>
            <a:r>
              <a:rPr lang="ru-RU" dirty="0">
                <a:solidFill>
                  <a:srgbClr val="002060"/>
                </a:solidFill>
              </a:rPr>
              <a:t> Для снижения риска поражения, по возможности, установите знаки аварийной остановки, перегородите проезжую часть автомобилем, попытайтесь потушить пожар с помощью </a:t>
            </a:r>
            <a:r>
              <a:rPr lang="ru-RU" dirty="0" err="1" smtClean="0">
                <a:solidFill>
                  <a:srgbClr val="002060"/>
                </a:solidFill>
              </a:rPr>
              <a:t>огнетушителя,сообщите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собравшимся людям, что Вы сейчас будете оказывать</a:t>
            </a:r>
          </a:p>
          <a:p>
            <a:r>
              <a:rPr lang="ru-RU" dirty="0">
                <a:solidFill>
                  <a:srgbClr val="002060"/>
                </a:solidFill>
              </a:rPr>
              <a:t>первую помощь и т.д. Старайтесь обезопасить себя во </a:t>
            </a:r>
            <a:r>
              <a:rPr lang="ru-RU" dirty="0" smtClean="0">
                <a:solidFill>
                  <a:srgbClr val="002060"/>
                </a:solidFill>
              </a:rPr>
              <a:t>время оказания </a:t>
            </a:r>
            <a:r>
              <a:rPr lang="ru-RU" dirty="0">
                <a:solidFill>
                  <a:srgbClr val="002060"/>
                </a:solidFill>
              </a:rPr>
              <a:t>первой помощи.</a:t>
            </a:r>
          </a:p>
        </p:txBody>
      </p:sp>
    </p:spTree>
    <p:extLst>
      <p:ext uri="{BB962C8B-B14F-4D97-AF65-F5344CB8AC3E}">
        <p14:creationId xmlns:p14="http://schemas.microsoft.com/office/powerpoint/2010/main" val="1815197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anchor="ctr"/>
      <a:lstStyle>
        <a:defPPr algn="ctr">
          <a:defRPr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dash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872838</TotalTime>
  <Words>1250</Words>
  <Application>Microsoft Office PowerPoint</Application>
  <PresentationFormat>Экран (16:9)</PresentationFormat>
  <Paragraphs>112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Arial Unicode MS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3 ГОУ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Стасян автор ёпты бл</dc:creator>
  <cp:lastModifiedBy>Дмитрий Николаевич Зеленов</cp:lastModifiedBy>
  <cp:revision>30895</cp:revision>
  <cp:lastPrinted>2018-04-05T06:51:02Z</cp:lastPrinted>
  <dcterms:created xsi:type="dcterms:W3CDTF">2009-12-16T09:45:48Z</dcterms:created>
  <dcterms:modified xsi:type="dcterms:W3CDTF">2022-09-14T09:33:50Z</dcterms:modified>
</cp:coreProperties>
</file>