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1"/>
  </p:sldMasterIdLst>
  <p:notesMasterIdLst>
    <p:notesMasterId r:id="rId7"/>
  </p:notesMasterIdLst>
  <p:handoutMasterIdLst>
    <p:handoutMasterId r:id="rId8"/>
  </p:handoutMasterIdLst>
  <p:sldIdLst>
    <p:sldId id="1850" r:id="rId2"/>
    <p:sldId id="2107" r:id="rId3"/>
    <p:sldId id="2108" r:id="rId4"/>
    <p:sldId id="2109" r:id="rId5"/>
    <p:sldId id="2110" r:id="rId6"/>
  </p:sldIdLst>
  <p:sldSz cx="9144000" cy="5143500" type="screen16x9"/>
  <p:notesSz cx="6888163" cy="100203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1pPr>
    <a:lvl2pPr marL="455613" indent="158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2pPr>
    <a:lvl3pPr marL="912813" indent="158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3pPr>
    <a:lvl4pPr marL="1370013" indent="158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4pPr>
    <a:lvl5pPr marL="1827213" indent="158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65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0" userDrawn="1">
          <p15:clr>
            <a:srgbClr val="A4A3A4"/>
          </p15:clr>
        </p15:guide>
        <p15:guide id="2" pos="2132" userDrawn="1">
          <p15:clr>
            <a:srgbClr val="A4A3A4"/>
          </p15:clr>
        </p15:guide>
        <p15:guide id="3" orient="horz" pos="3157" userDrawn="1">
          <p15:clr>
            <a:srgbClr val="A4A3A4"/>
          </p15:clr>
        </p15:guide>
        <p15:guide id="4" pos="2151" userDrawn="1">
          <p15:clr>
            <a:srgbClr val="A4A3A4"/>
          </p15:clr>
        </p15:guide>
        <p15:guide id="5" pos="217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peZ" initials="0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F638"/>
    <a:srgbClr val="22B000"/>
    <a:srgbClr val="07A90B"/>
    <a:srgbClr val="DCE6F2"/>
    <a:srgbClr val="CECEEF"/>
    <a:srgbClr val="FFCCCC"/>
    <a:srgbClr val="CDCDDA"/>
    <a:srgbClr val="DA9694"/>
    <a:srgbClr val="800000"/>
    <a:srgbClr val="FF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93" autoAdjust="0"/>
    <p:restoredTop sz="98987" autoAdjust="0"/>
  </p:normalViewPr>
  <p:slideViewPr>
    <p:cSldViewPr>
      <p:cViewPr varScale="1">
        <p:scale>
          <a:sx n="97" d="100"/>
          <a:sy n="97" d="100"/>
        </p:scale>
        <p:origin x="774" y="84"/>
      </p:cViewPr>
      <p:guideLst>
        <p:guide orient="horz" pos="1620"/>
        <p:guide pos="26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66" d="100"/>
        <a:sy n="66" d="100"/>
      </p:scale>
      <p:origin x="0" y="-1362"/>
    </p:cViewPr>
  </p:sorterViewPr>
  <p:notesViewPr>
    <p:cSldViewPr>
      <p:cViewPr varScale="1">
        <p:scale>
          <a:sx n="79" d="100"/>
          <a:sy n="79" d="100"/>
        </p:scale>
        <p:origin x="2106" y="102"/>
      </p:cViewPr>
      <p:guideLst>
        <p:guide orient="horz" pos="3150"/>
        <p:guide pos="2132"/>
        <p:guide orient="horz" pos="3157"/>
        <p:guide pos="2151"/>
        <p:guide pos="217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 bwMode="auto">
          <a:xfrm>
            <a:off x="2" y="37"/>
            <a:ext cx="2985800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 bwMode="auto">
          <a:xfrm>
            <a:off x="3900756" y="37"/>
            <a:ext cx="2985799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A687527A-E7FC-4E82-9430-A385289D62FF}" type="datetimeFigureOut">
              <a:rPr lang="ru-RU"/>
              <a:pPr>
                <a:defRPr/>
              </a:pPr>
              <a:t>16.09.2022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 bwMode="auto">
          <a:xfrm>
            <a:off x="2" y="9517224"/>
            <a:ext cx="2985800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 bwMode="auto">
          <a:xfrm>
            <a:off x="3900756" y="9517224"/>
            <a:ext cx="2985799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958DE5E-E629-45F2-B8B3-37D4A5698DF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43904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37"/>
            <a:ext cx="2985800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00756" y="37"/>
            <a:ext cx="2985799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91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6363" y="750888"/>
            <a:ext cx="6681787" cy="37592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8657" y="4760236"/>
            <a:ext cx="5510859" cy="4508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517224"/>
            <a:ext cx="2985800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00756" y="9517224"/>
            <a:ext cx="2985799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0DBE284-53A6-41C5-8597-1833CC43073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47247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5pPr>
    <a:lvl6pPr marL="2285651" algn="l" defTabSz="9142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780" algn="l" defTabSz="9142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11" algn="l" defTabSz="9142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40" algn="l" defTabSz="9142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6"/>
          <p:cNvSpPr>
            <a:spLocks noChangeShapeType="1"/>
          </p:cNvSpPr>
          <p:nvPr userDrawn="1"/>
        </p:nvSpPr>
        <p:spPr bwMode="auto">
          <a:xfrm flipV="1">
            <a:off x="-6350" y="771550"/>
            <a:ext cx="9150351" cy="2356"/>
          </a:xfrm>
          <a:prstGeom prst="line">
            <a:avLst/>
          </a:prstGeom>
          <a:noFill/>
          <a:ln w="50800" cmpd="thickThin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endParaRPr lang="ru-RU" sz="306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35468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5789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6"/>
          <p:cNvSpPr>
            <a:spLocks noChangeShapeType="1"/>
          </p:cNvSpPr>
          <p:nvPr userDrawn="1"/>
        </p:nvSpPr>
        <p:spPr bwMode="auto">
          <a:xfrm flipV="1">
            <a:off x="-6350" y="771550"/>
            <a:ext cx="9150351" cy="2356"/>
          </a:xfrm>
          <a:prstGeom prst="line">
            <a:avLst/>
          </a:prstGeom>
          <a:noFill/>
          <a:ln w="50800" cmpd="thickThin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endParaRPr lang="ru-RU" sz="306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46106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3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>
            <a:lvl1pPr algn="ctr" eaLnBrk="0" hangingPunct="0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9B6FA48-582A-4909-A6CB-678363139B09}" type="datetimeFigureOut">
              <a:rPr lang="ru-RU"/>
              <a:pPr>
                <a:defRPr/>
              </a:pPr>
              <a:t>16.09.2022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>
            <a:lvl1pPr algn="ctr" eaLnBrk="0" hangingPunct="0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>
            <a:lvl1pPr algn="ctr" eaLnBrk="0" hangingPunct="0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5DA90CA-3187-4C01-8468-AE780FF352E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1988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ine 6"/>
          <p:cNvSpPr>
            <a:spLocks noChangeShapeType="1"/>
          </p:cNvSpPr>
          <p:nvPr/>
        </p:nvSpPr>
        <p:spPr bwMode="auto">
          <a:xfrm flipV="1">
            <a:off x="-6350" y="771550"/>
            <a:ext cx="9150351" cy="2356"/>
          </a:xfrm>
          <a:prstGeom prst="line">
            <a:avLst/>
          </a:prstGeom>
          <a:noFill/>
          <a:ln w="50800" cmpd="thickThin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endParaRPr lang="ru-RU" sz="306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4" name="Овал 8"/>
          <p:cNvSpPr>
            <a:spLocks noChangeArrowheads="1"/>
          </p:cNvSpPr>
          <p:nvPr/>
        </p:nvSpPr>
        <p:spPr bwMode="auto">
          <a:xfrm>
            <a:off x="8644136" y="200807"/>
            <a:ext cx="360363" cy="360363"/>
          </a:xfrm>
          <a:prstGeom prst="ellipse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round/>
            <a:headEnd/>
            <a:tailEnd/>
          </a:ln>
        </p:spPr>
        <p:txBody>
          <a:bodyPr lIns="0" tIns="45632" rIns="0" bIns="45632" anchor="ctr"/>
          <a:lstStyle>
            <a:lvl1pPr defTabSz="14462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446213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446213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446213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446213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4462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4462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4462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4462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400" b="1" dirty="0" smtClean="0">
              <a:solidFill>
                <a:srgbClr val="000000"/>
              </a:solidFill>
            </a:endParaRPr>
          </a:p>
        </p:txBody>
      </p:sp>
      <p:sp>
        <p:nvSpPr>
          <p:cNvPr id="15" name="Rectangle 44"/>
          <p:cNvSpPr>
            <a:spLocks noChangeArrowheads="1"/>
          </p:cNvSpPr>
          <p:nvPr/>
        </p:nvSpPr>
        <p:spPr bwMode="auto">
          <a:xfrm>
            <a:off x="8604448" y="256370"/>
            <a:ext cx="439739" cy="24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6063" tIns="43037" rIns="86063" bIns="43037" anchor="ctr"/>
          <a:lstStyle>
            <a:lvl1pPr defTabSz="8604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defTabSz="8604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defTabSz="8604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defTabSz="8604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defTabSz="8604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281238" indent="1588" defTabSz="860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738438" indent="1588" defTabSz="860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195638" indent="1588" defTabSz="860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652838" indent="1588" defTabSz="860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EAA9C722-1820-45D0-AC71-2757E8557316}" type="slidenum">
              <a:rPr lang="ru-RU" altLang="ru-RU" sz="16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  <a:sym typeface="Arial Unicode MS" panose="020B0604020202020204" pitchFamily="34" charset="-128"/>
              </a:rPr>
              <a:pPr algn="ctr">
                <a:defRPr/>
              </a:pPr>
              <a:t>‹#›</a:t>
            </a:fld>
            <a:endParaRPr lang="ru-RU" altLang="ru-RU" sz="16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  <a:sym typeface="Arial Unicode MS" panose="020B0604020202020204" pitchFamily="34" charset="-128"/>
            </a:endParaRPr>
          </a:p>
        </p:txBody>
      </p:sp>
      <p:pic>
        <p:nvPicPr>
          <p:cNvPr id="16" name="Picture 3" descr="C:\Documents and Settings\Администратор\Рабочий стол\геральдика 1 та\большая эмблема 1 та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1527"/>
            <a:ext cx="431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7358" r:id="rId1"/>
    <p:sldLayoutId id="2147487364" r:id="rId2"/>
    <p:sldLayoutId id="2147487368" r:id="rId3"/>
    <p:sldLayoutId id="2147487381" r:id="rId4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5pPr>
      <a:lvl6pPr marL="411407" algn="ctr" rtl="0" fontAlgn="base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  <a:cs typeface="Arial" charset="0"/>
        </a:defRPr>
      </a:lvl6pPr>
      <a:lvl7pPr marL="822814" algn="ctr" rtl="0" fontAlgn="base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  <a:cs typeface="Arial" charset="0"/>
        </a:defRPr>
      </a:lvl7pPr>
      <a:lvl8pPr marL="1234221" algn="ctr" rtl="0" fontAlgn="base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  <a:cs typeface="Arial" charset="0"/>
        </a:defRPr>
      </a:lvl8pPr>
      <a:lvl9pPr marL="1645627" algn="ctr" rtl="0" fontAlgn="base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07175" indent="-307175" algn="l" rtl="0" eaLnBrk="0" fontAlgn="base" hangingPunct="0">
        <a:spcBef>
          <a:spcPct val="20000"/>
        </a:spcBef>
        <a:spcAft>
          <a:spcPct val="0"/>
        </a:spcAft>
        <a:buChar char="•"/>
        <a:defRPr sz="288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1pPr>
      <a:lvl2pPr marL="667210" indent="-255740" algn="l" rtl="0" eaLnBrk="0" fontAlgn="base" hangingPunct="0">
        <a:spcBef>
          <a:spcPct val="20000"/>
        </a:spcBef>
        <a:spcAft>
          <a:spcPct val="0"/>
        </a:spcAft>
        <a:buChar char="–"/>
        <a:defRPr sz="252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2pPr>
      <a:lvl3pPr marL="1027246" indent="-204307" algn="l" rtl="0" eaLnBrk="0" fontAlgn="base" hangingPunct="0">
        <a:spcBef>
          <a:spcPct val="20000"/>
        </a:spcBef>
        <a:spcAft>
          <a:spcPct val="0"/>
        </a:spcAft>
        <a:buChar char="•"/>
        <a:defRPr sz="216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3pPr>
      <a:lvl4pPr marL="1438716" indent="-204307" algn="l" rtl="0" eaLnBrk="0" fontAlgn="base" hangingPunct="0">
        <a:spcBef>
          <a:spcPct val="20000"/>
        </a:spcBef>
        <a:spcAft>
          <a:spcPct val="0"/>
        </a:spcAft>
        <a:buChar char="–"/>
        <a:defRPr sz="180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4pPr>
      <a:lvl5pPr marL="1850186" indent="-204307" algn="l" rtl="0" eaLnBrk="0" fontAlgn="base" hangingPunct="0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5pPr>
      <a:lvl6pPr marL="2262738" indent="-205704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  <a:cs typeface="+mn-cs"/>
        </a:defRPr>
      </a:lvl6pPr>
      <a:lvl7pPr marL="2674144" indent="-205704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  <a:cs typeface="+mn-cs"/>
        </a:defRPr>
      </a:lvl7pPr>
      <a:lvl8pPr marL="3085551" indent="-205704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  <a:cs typeface="+mn-cs"/>
        </a:defRPr>
      </a:lvl8pPr>
      <a:lvl9pPr marL="3496959" indent="-205704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07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814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221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627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035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441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79848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254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5662" t="-2955"/>
          <a:stretch/>
        </p:blipFill>
        <p:spPr>
          <a:xfrm>
            <a:off x="35496" y="-20538"/>
            <a:ext cx="9108504" cy="513038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1520" y="986701"/>
            <a:ext cx="8712968" cy="31700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+mn-lt"/>
              </a:rPr>
              <a:t>Основы безопасности жизнедеятельности.</a:t>
            </a:r>
          </a:p>
          <a:p>
            <a:pPr algn="ctr">
              <a:defRPr/>
            </a:pPr>
            <a:r>
              <a:rPr lang="ru-RU" sz="40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+mn-lt"/>
              </a:rPr>
              <a:t>Тема: Первая помощь при обмороке и </a:t>
            </a:r>
            <a:r>
              <a:rPr lang="ru-RU" sz="40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+mn-lt"/>
              </a:rPr>
              <a:t>коме.</a:t>
            </a:r>
            <a:endParaRPr lang="ru-RU" sz="4000" b="1" dirty="0">
              <a:ln>
                <a:solidFill>
                  <a:srgbClr val="FFFF00"/>
                </a:solidFill>
              </a:ln>
              <a:solidFill>
                <a:srgbClr val="FF0000"/>
              </a:solidFill>
              <a:latin typeface="+mn-lt"/>
            </a:endParaRPr>
          </a:p>
          <a:p>
            <a:pPr algn="ctr">
              <a:defRPr/>
            </a:pPr>
            <a:r>
              <a:rPr lang="ru-RU" sz="40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+mn-lt"/>
              </a:rPr>
              <a:t>.</a:t>
            </a:r>
            <a:endParaRPr lang="ru-RU" sz="4000" b="1" dirty="0">
              <a:ln>
                <a:solidFill>
                  <a:srgbClr val="FFFF00"/>
                </a:solidFill>
              </a:ln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1103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31640" y="246725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Первая помощь при обмороке и коме.</a:t>
            </a:r>
            <a:endParaRPr lang="ru-RU" sz="1651" b="1" dirty="0">
              <a:solidFill>
                <a:prstClr val="black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78896" y="987574"/>
            <a:ext cx="86409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Потеря сознания</a:t>
            </a:r>
          </a:p>
          <a:p>
            <a:r>
              <a:rPr lang="ru-RU" dirty="0"/>
              <a:t>(обморок, коллапс, кома)</a:t>
            </a:r>
          </a:p>
          <a:p>
            <a:r>
              <a:rPr lang="ru-RU" dirty="0"/>
              <a:t> Обморок – это кратковременная потеря сознания</a:t>
            </a:r>
          </a:p>
          <a:p>
            <a:r>
              <a:rPr lang="ru-RU" dirty="0"/>
              <a:t>(обычно не более 1 мин. + есть дыхание + пульс</a:t>
            </a:r>
          </a:p>
          <a:p>
            <a:r>
              <a:rPr lang="ru-RU" dirty="0"/>
              <a:t>на сонной/бедренной артерии)</a:t>
            </a:r>
          </a:p>
          <a:p>
            <a:r>
              <a:rPr lang="ru-RU" dirty="0"/>
              <a:t> Коллапс – потеря сознания (не всегда) вследствие</a:t>
            </a:r>
          </a:p>
          <a:p>
            <a:r>
              <a:rPr lang="ru-RU" dirty="0"/>
              <a:t>резкого падения кровяного давления (потеря</a:t>
            </a:r>
          </a:p>
          <a:p>
            <a:r>
              <a:rPr lang="ru-RU" dirty="0"/>
              <a:t>сознания более 4- минут + есть дыхание + пульс</a:t>
            </a:r>
          </a:p>
          <a:p>
            <a:r>
              <a:rPr lang="ru-RU" dirty="0"/>
              <a:t>на сонной/бедренной артерии)</a:t>
            </a:r>
          </a:p>
          <a:p>
            <a:r>
              <a:rPr lang="ru-RU" dirty="0"/>
              <a:t> Кома – глубокое бессознательное состояние</a:t>
            </a:r>
          </a:p>
          <a:p>
            <a:r>
              <a:rPr lang="ru-RU" dirty="0"/>
              <a:t>(потеря сознания более 4-х минут + есть дыхание</a:t>
            </a:r>
          </a:p>
          <a:p>
            <a:r>
              <a:rPr lang="ru-RU" dirty="0"/>
              <a:t>+ пульс на сонной/бедренной артерии)</a:t>
            </a:r>
          </a:p>
          <a:p>
            <a:r>
              <a:rPr lang="ru-RU" dirty="0"/>
              <a:t> Клиническая смерть – нет сознания, нет дыхания,</a:t>
            </a:r>
          </a:p>
          <a:p>
            <a:r>
              <a:rPr lang="ru-RU" dirty="0"/>
              <a:t>нет пульса на сонной артерии, нет реакции</a:t>
            </a:r>
          </a:p>
          <a:p>
            <a:r>
              <a:rPr lang="ru-RU" dirty="0"/>
              <a:t>зрачков на свет</a:t>
            </a:r>
          </a:p>
        </p:txBody>
      </p:sp>
    </p:spTree>
    <p:extLst>
      <p:ext uri="{BB962C8B-B14F-4D97-AF65-F5344CB8AC3E}">
        <p14:creationId xmlns:p14="http://schemas.microsoft.com/office/powerpoint/2010/main" val="2882685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31640" y="246725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Первая помощь при обмороке и коме.</a:t>
            </a:r>
            <a:endParaRPr lang="ru-RU" sz="1651" b="1" dirty="0">
              <a:solidFill>
                <a:prstClr val="black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222382" y="915566"/>
            <a:ext cx="685010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Обмороком называют только кратковременную потерю сознания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536" y="1254120"/>
            <a:ext cx="7815749" cy="203014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811022" y="3332805"/>
            <a:ext cx="69847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Следующее, что обязательно сопровождает обморок, – побледнение кожных покровов и резкое снижение уровня артериального давления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lang="ru-RU" sz="1800" dirty="0">
              <a:solidFill>
                <a:prstClr val="black"/>
              </a:solidFill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14080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31640" y="246725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Первая помощь при обмороке и коме.</a:t>
            </a:r>
            <a:endParaRPr lang="ru-RU" sz="1651" b="1" dirty="0">
              <a:solidFill>
                <a:prstClr val="black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244209" y="1419622"/>
            <a:ext cx="649006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ЧТО НЕОБХОДИМО СДЕЛАТЬ В ПЕРВЫЕ СЕКУНДЫ РАЗВИТИЯ ОБМОРОКА:</a:t>
            </a:r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·Убедиться в наличии пульса на сонной артерии. </a:t>
            </a:r>
          </a:p>
          <a:p>
            <a:r>
              <a:rPr lang="ru-RU" dirty="0"/>
              <a:t>· Положить больного на спину. </a:t>
            </a:r>
          </a:p>
          <a:p>
            <a:r>
              <a:rPr lang="ru-RU" dirty="0"/>
              <a:t>· Расстегнуть ворот одежды. </a:t>
            </a:r>
          </a:p>
          <a:p>
            <a:r>
              <a:rPr lang="ru-RU" dirty="0"/>
              <a:t>· Ослабить поясной ремень. </a:t>
            </a:r>
          </a:p>
          <a:p>
            <a:r>
              <a:rPr lang="ru-RU" dirty="0"/>
              <a:t>· Приподнять ноги. </a:t>
            </a:r>
          </a:p>
          <a:p>
            <a:r>
              <a:rPr lang="ru-RU" dirty="0"/>
              <a:t>· Поднести к носу ватку с нашатырным спиртом. </a:t>
            </a:r>
          </a:p>
          <a:p>
            <a:r>
              <a:rPr lang="ru-RU" dirty="0"/>
              <a:t>· Надавить указательным пальцем в точку у перегородки носа. </a:t>
            </a:r>
          </a:p>
        </p:txBody>
      </p:sp>
    </p:spTree>
    <p:extLst>
      <p:ext uri="{BB962C8B-B14F-4D97-AF65-F5344CB8AC3E}">
        <p14:creationId xmlns:p14="http://schemas.microsoft.com/office/powerpoint/2010/main" val="15258652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31640" y="246725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Первая помощь при обмороке и коме.</a:t>
            </a:r>
            <a:endParaRPr lang="ru-RU" sz="1651" b="1" dirty="0">
              <a:solidFill>
                <a:prstClr val="black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67544" y="1275606"/>
            <a:ext cx="81369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КАК ИЗБЕЖАТЬ ОБМОРОКОВ</a:t>
            </a:r>
          </a:p>
          <a:p>
            <a:r>
              <a:rPr lang="en-US" dirty="0"/>
              <a:t>1</a:t>
            </a:r>
            <a:r>
              <a:rPr lang="ru-RU" dirty="0" smtClean="0"/>
              <a:t>. </a:t>
            </a:r>
            <a:r>
              <a:rPr lang="ru-RU" dirty="0"/>
              <a:t>Старайся не носить тесной, стягивающей одежды.  (Тугие воротнички и поясные ремни могут придать тебе очень бледный вид.)</a:t>
            </a:r>
          </a:p>
          <a:p>
            <a:r>
              <a:rPr lang="en-US" dirty="0"/>
              <a:t>2</a:t>
            </a:r>
            <a:r>
              <a:rPr lang="ru-RU" dirty="0" smtClean="0"/>
              <a:t>.  </a:t>
            </a:r>
            <a:r>
              <a:rPr lang="ru-RU" dirty="0"/>
              <a:t>Голодные диеты - это не только испытание силы воли</a:t>
            </a:r>
            <a:r>
              <a:rPr lang="ru-RU" dirty="0" smtClean="0"/>
              <a:t>.</a:t>
            </a:r>
            <a:endParaRPr lang="ru-RU" dirty="0"/>
          </a:p>
          <a:p>
            <a:r>
              <a:rPr lang="en-US" dirty="0"/>
              <a:t>3</a:t>
            </a:r>
            <a:r>
              <a:rPr lang="ru-RU" dirty="0" smtClean="0"/>
              <a:t>. </a:t>
            </a:r>
            <a:r>
              <a:rPr lang="ru-RU" dirty="0"/>
              <a:t>Даже при простуде постарайся отлежаться 2-3 дня дома. </a:t>
            </a:r>
          </a:p>
          <a:p>
            <a:r>
              <a:rPr lang="en-US" dirty="0" smtClean="0"/>
              <a:t>4</a:t>
            </a:r>
            <a:r>
              <a:rPr lang="ru-RU" dirty="0" smtClean="0"/>
              <a:t>. </a:t>
            </a:r>
            <a:r>
              <a:rPr lang="ru-RU" dirty="0"/>
              <a:t>Утренняя гимнастика – прекрасная профилактика обмороков. (Не поленись лишний раз поднять ноги выше головы.)</a:t>
            </a:r>
          </a:p>
          <a:p>
            <a:r>
              <a:rPr lang="en-US" dirty="0"/>
              <a:t>5</a:t>
            </a:r>
            <a:r>
              <a:rPr lang="ru-RU" dirty="0" smtClean="0"/>
              <a:t>. </a:t>
            </a:r>
            <a:r>
              <a:rPr lang="ru-RU" dirty="0"/>
              <a:t>Если у тебя потемнело в глазах, не отчаивайся – это еще не обморок. </a:t>
            </a:r>
            <a:r>
              <a:rPr lang="ru-RU" dirty="0" smtClean="0"/>
              <a:t> </a:t>
            </a:r>
            <a:r>
              <a:rPr lang="ru-RU" dirty="0"/>
              <a:t>советами.)</a:t>
            </a:r>
          </a:p>
        </p:txBody>
      </p:sp>
    </p:spTree>
    <p:extLst>
      <p:ext uri="{BB962C8B-B14F-4D97-AF65-F5344CB8AC3E}">
        <p14:creationId xmlns:p14="http://schemas.microsoft.com/office/powerpoint/2010/main" val="1169133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9050" algn="ctr">
          <a:solidFill>
            <a:srgbClr val="FF0000"/>
          </a:solidFill>
          <a:round/>
          <a:headEnd/>
          <a:tailEnd/>
        </a:ln>
      </a:spPr>
      <a:bodyPr anchor="ctr"/>
      <a:lstStyle>
        <a:defPPr algn="ctr">
          <a:defRPr dirty="0"/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dashDot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877140</TotalTime>
  <Words>321</Words>
  <Application>Microsoft Office PowerPoint</Application>
  <PresentationFormat>Экран (16:9)</PresentationFormat>
  <Paragraphs>40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Arial Unicode MS</vt:lpstr>
      <vt:lpstr>Calibri</vt:lpstr>
      <vt:lpstr>Times New Roman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3 ГОУ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</dc:title>
  <dc:creator>Стасян автор ёпты бл</dc:creator>
  <cp:lastModifiedBy>Дмитрий Николаевич Зеленов</cp:lastModifiedBy>
  <cp:revision>30903</cp:revision>
  <cp:lastPrinted>2018-04-05T06:51:02Z</cp:lastPrinted>
  <dcterms:created xsi:type="dcterms:W3CDTF">2009-12-16T09:45:48Z</dcterms:created>
  <dcterms:modified xsi:type="dcterms:W3CDTF">2022-09-19T07:29:02Z</dcterms:modified>
</cp:coreProperties>
</file>