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4" r:id="rId15"/>
    <p:sldId id="271" r:id="rId16"/>
    <p:sldId id="272" r:id="rId17"/>
    <p:sldId id="25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CF92-011E-45A0-9CFC-E738A672B69D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70BE8-D16D-402D-9B31-569586152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3DC70-E2FB-4FB6-AEC5-53E3D1295ABF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765CF-6151-4FA8-A9B8-1E4D3E576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5138F-1D6B-4171-840E-50E74CF82FC9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FA39C-275E-425E-B338-D8800F72F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>
            <a:off x="0" y="5876925"/>
            <a:ext cx="900113" cy="981075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rot="5400000">
            <a:off x="65088" y="-12700"/>
            <a:ext cx="900112" cy="979488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ый треугольник 6"/>
          <p:cNvSpPr/>
          <p:nvPr userDrawn="1"/>
        </p:nvSpPr>
        <p:spPr>
          <a:xfrm rot="10800000">
            <a:off x="8243888" y="0"/>
            <a:ext cx="900112" cy="981075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ый треугольник 7"/>
          <p:cNvSpPr/>
          <p:nvPr userDrawn="1"/>
        </p:nvSpPr>
        <p:spPr>
          <a:xfrm rot="16200000">
            <a:off x="8203407" y="5917406"/>
            <a:ext cx="900112" cy="981075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6938D-FBAD-4E59-B75B-B1551D97B7DF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80277-4AB2-4077-A2F9-45753E3B2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81EB8-8BE7-4A26-BB5B-D35EFFB5B0F3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D5409-888B-4968-9AD0-9982D5A15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927E3-5977-43F1-AECA-186C39D58C68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996DB-213A-4A02-A77C-2C19E3FD4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85317-6641-4CE5-9A3D-6E333C191954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71A5A-A175-4FC2-A815-D260C3D3D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C41EB-5573-468D-A89F-72FDD3285C0B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669C2-A71E-4865-A381-8B34008BB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D4EA8-9612-4BCA-8B3D-16F2F924AE3A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E8DC1-1528-4966-AE78-2D73934EC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D8935-4B4A-409D-B5E8-1A1DA77621D5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14DC0-A3DA-43ED-826B-21F0BB916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D57B-DE59-409C-A133-DC5835B8F328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DF127-F8C0-4360-A876-9AF3309AA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A169EF-789E-4440-989F-636D11C1D47E}" type="datetimeFigureOut">
              <a:rPr lang="ru-RU"/>
              <a:pPr>
                <a:defRPr/>
              </a:pPr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503616-4FF6-4CAD-97FD-4C901C430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ый треугольник 7"/>
          <p:cNvSpPr/>
          <p:nvPr userDrawn="1"/>
        </p:nvSpPr>
        <p:spPr>
          <a:xfrm>
            <a:off x="0" y="5876925"/>
            <a:ext cx="900113" cy="981075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ый треугольник 8"/>
          <p:cNvSpPr/>
          <p:nvPr userDrawn="1"/>
        </p:nvSpPr>
        <p:spPr>
          <a:xfrm rot="10800000">
            <a:off x="8243888" y="0"/>
            <a:ext cx="900112" cy="981075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ый треугольник 9"/>
          <p:cNvSpPr/>
          <p:nvPr userDrawn="1"/>
        </p:nvSpPr>
        <p:spPr>
          <a:xfrm rot="16200000">
            <a:off x="8203407" y="5917406"/>
            <a:ext cx="900112" cy="981075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ый треугольник 10"/>
          <p:cNvSpPr/>
          <p:nvPr userDrawn="1"/>
        </p:nvSpPr>
        <p:spPr>
          <a:xfrm rot="5400000">
            <a:off x="40481" y="-40481"/>
            <a:ext cx="900113" cy="981075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6" name="Рисунок 11" descr="388.gif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-252413" y="5505450"/>
            <a:ext cx="1352551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Рисунок 12" descr="775.gif"/>
          <p:cNvPicPr>
            <a:picLocks noChangeAspect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956550" y="5670550"/>
            <a:ext cx="11874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Рисунок 13" descr="942.gif"/>
          <p:cNvPicPr>
            <a:picLocks noChangeAspect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79388" y="0"/>
            <a:ext cx="1125537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Рисунок 14" descr="1648.gif"/>
          <p:cNvPicPr>
            <a:picLocks noChangeAspect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 rot="-7467149">
            <a:off x="7932738" y="-50800"/>
            <a:ext cx="13525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1;&#1080;&#1076;&#1080;&#1103;\2%20&#1082;&#1083;&#1072;&#1089;&#1089;\&#1095;&#1090;&#1077;&#1085;&#1080;&#1077;\&#1055;&#1088;&#1077;&#1079;&#1077;&#1085;&#1090;&#1072;&#1094;&#1080;&#1080;%20&#1082;%20&#1091;&#1088;&#1086;&#1082;&#1072;&#1084;\&#1050;.%20&#1048;.%20&#1063;&#1091;&#1082;&#1086;&#1074;&#1089;&#1082;&#1080;&#1081;%20&#1055;&#1059;&#1058;&#1040;&#1053;&#1048;&#1062;&#1040;\&#1053;&#1086;&#1074;&#1072;&#1103;%20&#1087;&#1072;&#1087;&#1082;&#1072;\Putanica.mp3" TargetMode="Externa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oksiti.net.ru/books/9010150.jpg" TargetMode="External"/><Relationship Id="rId13" Type="http://schemas.openxmlformats.org/officeDocument/2006/relationships/hyperlink" Target="http://img.board.com.ua/a/wm/1043274519_0.jpg" TargetMode="External"/><Relationship Id="rId3" Type="http://schemas.openxmlformats.org/officeDocument/2006/relationships/hyperlink" Target="http://www.yarfoto.ru/klipart3/388.gif" TargetMode="External"/><Relationship Id="rId7" Type="http://schemas.openxmlformats.org/officeDocument/2006/relationships/hyperlink" Target="http://img0.liveinternet.ru/images/attach/c/1/61/453/61453273_cokotuha03.gif" TargetMode="External"/><Relationship Id="rId12" Type="http://schemas.openxmlformats.org/officeDocument/2006/relationships/hyperlink" Target="http://www.vippresent.ru/zest/kovsh_1.jpg" TargetMode="External"/><Relationship Id="rId2" Type="http://schemas.openxmlformats.org/officeDocument/2006/relationships/hyperlink" Target="http://detkam.e-papa.ru/mpf/Putanica.mp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arfoto.ru/klipart3/1648.gif" TargetMode="External"/><Relationship Id="rId11" Type="http://schemas.openxmlformats.org/officeDocument/2006/relationships/hyperlink" Target="http://ratmania.narod.ru/suteev/mouse-suteev-04.jpg" TargetMode="External"/><Relationship Id="rId5" Type="http://schemas.openxmlformats.org/officeDocument/2006/relationships/hyperlink" Target="http://www.yarfoto.ru/klipart3/942.gif" TargetMode="External"/><Relationship Id="rId15" Type="http://schemas.openxmlformats.org/officeDocument/2006/relationships/hyperlink" Target="http://www.litagent.ru/img/upload/cover/719_1363608970.jpg" TargetMode="External"/><Relationship Id="rId10" Type="http://schemas.openxmlformats.org/officeDocument/2006/relationships/hyperlink" Target="http://www.bookin.org.ru/book/566062.jpg" TargetMode="External"/><Relationship Id="rId4" Type="http://schemas.openxmlformats.org/officeDocument/2006/relationships/hyperlink" Target="http://www.yarfoto.ru/klipart3/775.gif" TargetMode="External"/><Relationship Id="rId9" Type="http://schemas.openxmlformats.org/officeDocument/2006/relationships/hyperlink" Target="http://www.etrol.ru/samovar/5.jpg" TargetMode="External"/><Relationship Id="rId14" Type="http://schemas.openxmlformats.org/officeDocument/2006/relationships/hyperlink" Target="http://ufsin.karelia.ru/resources/i3724-icon-big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1643042" y="3714752"/>
            <a:ext cx="5786478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К. Чуковский</a:t>
            </a:r>
          </a:p>
          <a:p>
            <a:pPr algn="ctr"/>
            <a:r>
              <a:rPr lang="ru-RU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«Путаница»</a:t>
            </a:r>
            <a:endParaRPr lang="ru-RU" sz="6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1714480" y="5357826"/>
            <a:ext cx="57150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alibri" pitchFamily="34" charset="0"/>
              </a:rPr>
              <a:t>2 класс</a:t>
            </a:r>
          </a:p>
          <a:p>
            <a:pPr algn="ctr"/>
            <a:r>
              <a:rPr lang="ru-RU" sz="2000" dirty="0" smtClean="0">
                <a:latin typeface="Calibri" pitchFamily="34" charset="0"/>
              </a:rPr>
              <a:t>УМК </a:t>
            </a:r>
            <a:r>
              <a:rPr lang="ru-RU" sz="2000" dirty="0">
                <a:latin typeface="Calibri" pitchFamily="34" charset="0"/>
              </a:rPr>
              <a:t>«Школа России»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1714480" y="6143644"/>
            <a:ext cx="5715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Calibri" pitchFamily="34" charset="0"/>
              </a:rPr>
              <a:t>Автор </a:t>
            </a:r>
            <a:r>
              <a:rPr lang="ru-RU" sz="1200" dirty="0" smtClean="0">
                <a:latin typeface="Calibri" pitchFamily="34" charset="0"/>
              </a:rPr>
              <a:t>презентации: Фокина </a:t>
            </a:r>
            <a:r>
              <a:rPr lang="ru-RU" sz="1200" dirty="0">
                <a:latin typeface="Calibri" pitchFamily="34" charset="0"/>
              </a:rPr>
              <a:t>Лидия </a:t>
            </a:r>
            <a:r>
              <a:rPr lang="ru-RU" sz="1200" dirty="0" smtClean="0">
                <a:latin typeface="Calibri" pitchFamily="34" charset="0"/>
              </a:rPr>
              <a:t>Петровна, учитель начальных классов </a:t>
            </a:r>
            <a:endParaRPr lang="ru-RU" sz="1200" dirty="0">
              <a:latin typeface="Calibri" pitchFamily="34" charset="0"/>
            </a:endParaRPr>
          </a:p>
          <a:p>
            <a:pPr algn="ctr"/>
            <a:r>
              <a:rPr lang="ru-RU" sz="1200" dirty="0" smtClean="0">
                <a:latin typeface="Calibri" pitchFamily="34" charset="0"/>
              </a:rPr>
              <a:t>МКОУ </a:t>
            </a:r>
            <a:r>
              <a:rPr lang="ru-RU" sz="1200" dirty="0">
                <a:latin typeface="Calibri" pitchFamily="34" charset="0"/>
              </a:rPr>
              <a:t>«СОШ ст. </a:t>
            </a:r>
            <a:r>
              <a:rPr lang="ru-RU" sz="1200" dirty="0" smtClean="0">
                <a:latin typeface="Calibri" pitchFamily="34" charset="0"/>
              </a:rPr>
              <a:t>Евсино» </a:t>
            </a:r>
            <a:r>
              <a:rPr lang="ru-RU" sz="1200" dirty="0" err="1" smtClean="0">
                <a:latin typeface="Calibri" pitchFamily="34" charset="0"/>
              </a:rPr>
              <a:t>Искитимского</a:t>
            </a:r>
            <a:r>
              <a:rPr lang="ru-RU" sz="1200" dirty="0" smtClean="0">
                <a:latin typeface="Calibri" pitchFamily="34" charset="0"/>
              </a:rPr>
              <a:t> района Новосибирской </a:t>
            </a:r>
            <a:r>
              <a:rPr lang="ru-RU" sz="1200" dirty="0">
                <a:latin typeface="Calibri" pitchFamily="34" charset="0"/>
              </a:rPr>
              <a:t>области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597650"/>
            <a:ext cx="18716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FokinaLida.75@mail.ru </a:t>
            </a:r>
            <a:endParaRPr lang="ru-RU" sz="1400" dirty="0">
              <a:solidFill>
                <a:schemeClr val="bg1">
                  <a:lumMod val="6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" name="Picture 5" descr="http://www.litagent.ru/img/upload/cover/719_1363608970.jpg"/>
          <p:cNvPicPr>
            <a:picLocks noChangeAspect="1" noChangeArrowheads="1"/>
          </p:cNvPicPr>
          <p:nvPr/>
        </p:nvPicPr>
        <p:blipFill>
          <a:blip r:embed="rId2" cstate="email"/>
          <a:srcRect t="20000"/>
          <a:stretch>
            <a:fillRect/>
          </a:stretch>
        </p:blipFill>
        <p:spPr bwMode="auto">
          <a:xfrm>
            <a:off x="2500298" y="428605"/>
            <a:ext cx="3274219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362950" cy="5257800"/>
          </a:xfrm>
        </p:spPr>
        <p:txBody>
          <a:bodyPr/>
          <a:lstStyle/>
          <a:p>
            <a:pPr algn="l" eaLnBrk="1" hangingPunct="1"/>
            <a:r>
              <a:rPr lang="ru-RU" b="1" smtClean="0">
                <a:latin typeface="Arial" charset="0"/>
                <a:cs typeface="Arial" charset="0"/>
              </a:rPr>
              <a:t>Небылица – </a:t>
            </a:r>
            <a:br>
              <a:rPr lang="ru-RU" b="1" smtClean="0">
                <a:latin typeface="Arial" charset="0"/>
                <a:cs typeface="Arial" charset="0"/>
              </a:rPr>
            </a:br>
            <a:r>
              <a:rPr lang="ru-RU" b="1" smtClean="0">
                <a:latin typeface="Arial" charset="0"/>
                <a:cs typeface="Arial" charset="0"/>
              </a:rPr>
              <a:t>                  </a:t>
            </a:r>
            <a:r>
              <a:rPr lang="ru-RU" smtClean="0">
                <a:latin typeface="Arial" charset="0"/>
                <a:cs typeface="Arial" charset="0"/>
              </a:rPr>
              <a:t>лживое сообщение.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/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В народном творчестве: шуточный рассказ о том,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чего не может быть, не бывает.</a:t>
            </a:r>
            <a:r>
              <a:rPr lang="ru-RU" b="1" smtClean="0">
                <a:latin typeface="Arial" charset="0"/>
                <a:cs typeface="Arial" charset="0"/>
              </a:rPr>
              <a:t>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975"/>
            <a:ext cx="8229600" cy="2232025"/>
          </a:xfrm>
        </p:spPr>
        <p:txBody>
          <a:bodyPr/>
          <a:lstStyle/>
          <a:p>
            <a:pPr algn="l"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latin typeface="Arial" charset="0"/>
                <a:cs typeface="Arial" charset="0"/>
              </a:rPr>
              <a:t>округлый сосуд для зачерпывания жидкости, сыпучего.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539750" y="476250"/>
            <a:ext cx="7416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КОВШ -</a:t>
            </a:r>
          </a:p>
        </p:txBody>
      </p:sp>
      <p:pic>
        <p:nvPicPr>
          <p:cNvPr id="34818" name="Picture 2" descr="D:\Лидия\К. И. Чуковский\kovsh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EF4EA"/>
              </a:clrFrom>
              <a:clrTo>
                <a:srgbClr val="FEF4EA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419475" y="2698750"/>
            <a:ext cx="5348288" cy="36163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341438"/>
            <a:ext cx="8002587" cy="1727200"/>
          </a:xfrm>
        </p:spPr>
        <p:txBody>
          <a:bodyPr/>
          <a:lstStyle/>
          <a:p>
            <a:pPr algn="l" eaLnBrk="1" hangingPunct="1"/>
            <a:r>
              <a:rPr lang="ru-RU" smtClean="0">
                <a:latin typeface="Arial" charset="0"/>
                <a:cs typeface="Arial" charset="0"/>
              </a:rPr>
              <a:t>бочка с прямыми боками и одним дном.</a:t>
            </a:r>
            <a:br>
              <a:rPr lang="ru-RU" smtClean="0">
                <a:latin typeface="Arial" charset="0"/>
                <a:cs typeface="Arial" charset="0"/>
              </a:rPr>
            </a:br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755650" y="476250"/>
            <a:ext cx="66960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КАДКА -</a:t>
            </a:r>
          </a:p>
        </p:txBody>
      </p:sp>
      <p:pic>
        <p:nvPicPr>
          <p:cNvPr id="35842" name="Picture 2" descr="D:\Лидия\К. И. Чуковский\1043274519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84663" y="1916113"/>
            <a:ext cx="4572000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052513"/>
            <a:ext cx="8013700" cy="1574800"/>
          </a:xfrm>
        </p:spPr>
        <p:txBody>
          <a:bodyPr/>
          <a:lstStyle/>
          <a:p>
            <a:pPr algn="l" eaLnBrk="1" hangingPunct="1"/>
            <a:r>
              <a:rPr lang="ru-RU" smtClean="0">
                <a:latin typeface="Arial" charset="0"/>
                <a:cs typeface="Arial" charset="0"/>
              </a:rPr>
              <a:t>небольшая кадка с ушами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755650" y="549275"/>
            <a:ext cx="58324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УШАТ -</a:t>
            </a:r>
          </a:p>
        </p:txBody>
      </p:sp>
      <p:pic>
        <p:nvPicPr>
          <p:cNvPr id="36866" name="Picture 2" descr="D:\Лидия\К. И. Чуковский\i3724-icon-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C7ED26"/>
              </a:clrFrom>
              <a:clrTo>
                <a:srgbClr val="C7ED2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76600" y="2028825"/>
            <a:ext cx="5867400" cy="44021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utanic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406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http://www.litagent.ru/img/upload/cover/719_13636089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0" y="357166"/>
            <a:ext cx="5083997" cy="6100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329237"/>
          </a:xfrm>
        </p:spPr>
        <p:txBody>
          <a:bodyPr/>
          <a:lstStyle/>
          <a:p>
            <a:pPr algn="l" eaLnBrk="1" hangingPunct="1"/>
            <a:r>
              <a:rPr lang="ru-RU" b="1" smtClean="0">
                <a:latin typeface="Arial" charset="0"/>
                <a:cs typeface="Arial" charset="0"/>
              </a:rPr>
              <a:t>Закончите предложения:</a:t>
            </a:r>
            <a:br>
              <a:rPr lang="ru-RU" b="1" smtClean="0">
                <a:latin typeface="Arial" charset="0"/>
                <a:cs typeface="Arial" charset="0"/>
              </a:rPr>
            </a:br>
            <a:r>
              <a:rPr lang="ru-RU" b="1" smtClean="0">
                <a:latin typeface="Arial" charset="0"/>
                <a:cs typeface="Arial" charset="0"/>
              </a:rPr>
              <a:t/>
            </a:r>
            <a:br>
              <a:rPr lang="ru-RU" b="1" smtClean="0">
                <a:latin typeface="Arial" charset="0"/>
                <a:cs typeface="Arial" charset="0"/>
              </a:rPr>
            </a:br>
            <a:r>
              <a:rPr lang="ru-RU" b="1" smtClean="0">
                <a:latin typeface="Arial" charset="0"/>
                <a:cs typeface="Arial" charset="0"/>
              </a:rPr>
              <a:t>Сегодня на уроке я …</a:t>
            </a:r>
            <a:br>
              <a:rPr lang="ru-RU" b="1" smtClean="0">
                <a:latin typeface="Arial" charset="0"/>
                <a:cs typeface="Arial" charset="0"/>
              </a:rPr>
            </a:br>
            <a:r>
              <a:rPr lang="ru-RU" b="1" smtClean="0">
                <a:latin typeface="Arial" charset="0"/>
                <a:cs typeface="Arial" charset="0"/>
              </a:rPr>
              <a:t/>
            </a:r>
            <a:br>
              <a:rPr lang="ru-RU" b="1" smtClean="0">
                <a:latin typeface="Arial" charset="0"/>
                <a:cs typeface="Arial" charset="0"/>
              </a:rPr>
            </a:br>
            <a:r>
              <a:rPr lang="ru-RU" b="1" smtClean="0">
                <a:latin typeface="Arial" charset="0"/>
                <a:cs typeface="Arial" charset="0"/>
              </a:rPr>
              <a:t>Мне запомнилось …</a:t>
            </a:r>
            <a:br>
              <a:rPr lang="ru-RU" b="1" smtClean="0">
                <a:latin typeface="Arial" charset="0"/>
                <a:cs typeface="Arial" charset="0"/>
              </a:rPr>
            </a:br>
            <a:r>
              <a:rPr lang="ru-RU" b="1" smtClean="0">
                <a:latin typeface="Arial" charset="0"/>
                <a:cs typeface="Arial" charset="0"/>
              </a:rPr>
              <a:t/>
            </a:r>
            <a:br>
              <a:rPr lang="ru-RU" b="1" smtClean="0">
                <a:latin typeface="Arial" charset="0"/>
                <a:cs typeface="Arial" charset="0"/>
              </a:rPr>
            </a:br>
            <a:r>
              <a:rPr lang="ru-RU" b="1" smtClean="0">
                <a:latin typeface="Arial" charset="0"/>
                <a:cs typeface="Arial" charset="0"/>
              </a:rPr>
              <a:t>Понравилось чтение  …</a:t>
            </a:r>
            <a:r>
              <a:rPr lang="ru-RU" smtClean="0">
                <a:latin typeface="Arial" charset="0"/>
                <a:cs typeface="Arial" charset="0"/>
              </a:rPr>
              <a:t/>
            </a:r>
            <a:br>
              <a:rPr lang="ru-RU" smtClean="0">
                <a:latin typeface="Arial" charset="0"/>
                <a:cs typeface="Arial" charset="0"/>
              </a:rPr>
            </a:b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685800" y="1125538"/>
            <a:ext cx="7772400" cy="5256212"/>
          </a:xfrm>
        </p:spPr>
        <p:txBody>
          <a:bodyPr/>
          <a:lstStyle/>
          <a:p>
            <a:pPr algn="l" eaLnBrk="1" hangingPunct="1"/>
            <a:r>
              <a:rPr lang="ru-RU" smtClean="0">
                <a:latin typeface="Arial" charset="0"/>
                <a:cs typeface="Arial" charset="0"/>
              </a:rPr>
              <a:t>Стр. 6-10,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выучить отрывок из «Путаницы».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/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i="1" smtClean="0">
                <a:latin typeface="Arial" charset="0"/>
                <a:cs typeface="Arial" charset="0"/>
              </a:rPr>
              <a:t>Творческое задание: </a:t>
            </a:r>
            <a:r>
              <a:rPr lang="ru-RU" smtClean="0">
                <a:latin typeface="Arial" charset="0"/>
                <a:cs typeface="Arial" charset="0"/>
              </a:rPr>
              <a:t>нарисовать иллюстрацию к произведению.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431800"/>
          </a:xfrm>
        </p:spPr>
        <p:txBody>
          <a:bodyPr/>
          <a:lstStyle/>
          <a:p>
            <a:pPr algn="l" eaLnBrk="1" hangingPunct="1"/>
            <a:r>
              <a:rPr lang="ru-RU" sz="1800" b="1" smtClean="0"/>
              <a:t>Используемые источники: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600" dirty="0" smtClean="0"/>
              <a:t>К. И. Чуковский «Путаница» </a:t>
            </a:r>
            <a:r>
              <a:rPr lang="ru-RU" sz="1600" u="sng" dirty="0" smtClean="0">
                <a:hlinkClick r:id="rId2"/>
              </a:rPr>
              <a:t>http://detkam.e-papa.ru/mpf/Putanica.mp3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Картинки :</a:t>
            </a:r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Зайка </a:t>
            </a:r>
            <a:r>
              <a:rPr lang="ru-RU" sz="1600" u="sng" dirty="0" smtClean="0">
                <a:hlinkClick r:id="rId3"/>
              </a:rPr>
              <a:t>http://www.yarfoto.ru/klipart3/388.gif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Котёнок </a:t>
            </a:r>
            <a:r>
              <a:rPr lang="ru-RU" sz="1600" u="sng" dirty="0" smtClean="0">
                <a:hlinkClick r:id="rId4"/>
              </a:rPr>
              <a:t>http://www.yarfoto.ru/klipart3/775.gif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Воробушек </a:t>
            </a:r>
            <a:r>
              <a:rPr lang="ru-RU" sz="1600" u="sng" dirty="0" smtClean="0">
                <a:hlinkClick r:id="rId5"/>
              </a:rPr>
              <a:t>http://www.yarfoto.ru/klipart3/942.gif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Бабочка </a:t>
            </a:r>
            <a:r>
              <a:rPr lang="ru-RU" sz="1600" u="sng" dirty="0" smtClean="0">
                <a:hlinkClick r:id="rId6"/>
              </a:rPr>
              <a:t>http://www.yarfoto.ru/klipart3/1648.gif</a:t>
            </a:r>
            <a:endParaRPr lang="ru-RU" sz="1600" u="sng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«Муха Цокотуха»  </a:t>
            </a:r>
            <a:r>
              <a:rPr lang="ru-RU" sz="1600" u="sng" dirty="0" smtClean="0">
                <a:hlinkClick r:id="rId7"/>
              </a:rPr>
              <a:t>http://img0.liveinternet.ru/images/attach/c/1/61/453/61453273_cokotuha03.gif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«</a:t>
            </a:r>
            <a:r>
              <a:rPr lang="ru-RU" sz="1600" dirty="0" err="1" smtClean="0"/>
              <a:t>Тараканище</a:t>
            </a:r>
            <a:r>
              <a:rPr lang="ru-RU" sz="1600" dirty="0" smtClean="0"/>
              <a:t>» </a:t>
            </a:r>
            <a:r>
              <a:rPr lang="ru-RU" sz="1600" u="sng" dirty="0" smtClean="0">
                <a:hlinkClick r:id="rId8"/>
              </a:rPr>
              <a:t>http://www.booksiti.net.ru/books/9010150.jpg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«Телефон» </a:t>
            </a:r>
            <a:r>
              <a:rPr lang="ru-RU" sz="1600" u="sng" dirty="0" smtClean="0">
                <a:hlinkClick r:id="rId9"/>
              </a:rPr>
              <a:t>http://www.etrol.ru/samovar/5.jpg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«</a:t>
            </a:r>
            <a:r>
              <a:rPr lang="ru-RU" sz="1600" dirty="0" err="1" smtClean="0"/>
              <a:t>Мойдодыр</a:t>
            </a:r>
            <a:r>
              <a:rPr lang="ru-RU" sz="1600" dirty="0" smtClean="0"/>
              <a:t>» </a:t>
            </a:r>
            <a:r>
              <a:rPr lang="ru-RU" sz="1600" u="sng" dirty="0" smtClean="0">
                <a:hlinkClick r:id="rId10"/>
              </a:rPr>
              <a:t>http://www.bookin.org.ru/book/566062.jpg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«</a:t>
            </a:r>
            <a:r>
              <a:rPr lang="ru-RU" sz="1600" dirty="0" err="1" smtClean="0"/>
              <a:t>Федорино</a:t>
            </a:r>
            <a:r>
              <a:rPr lang="ru-RU" sz="1600" dirty="0" smtClean="0"/>
              <a:t> горе» </a:t>
            </a:r>
            <a:r>
              <a:rPr lang="ru-RU" sz="1600" u="sng" dirty="0" smtClean="0">
                <a:hlinkClick r:id="rId11"/>
              </a:rPr>
              <a:t>http://ratmania.narod.ru/suteev/mouse-suteev-04.jpg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Ковш </a:t>
            </a:r>
            <a:r>
              <a:rPr lang="ru-RU" sz="1600" u="sng" dirty="0" smtClean="0">
                <a:hlinkClick r:id="rId12"/>
              </a:rPr>
              <a:t>http://www.vippresent.ru/zest/kovsh_1.jpg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Кадка </a:t>
            </a:r>
            <a:r>
              <a:rPr lang="ru-RU" sz="1600" u="sng" dirty="0" smtClean="0">
                <a:hlinkClick r:id="rId13"/>
              </a:rPr>
              <a:t>http://img.board.com.ua/a/wm/1043274519_0.jpg</a:t>
            </a:r>
            <a:endParaRPr lang="ru-RU" sz="1600" dirty="0" smtClean="0"/>
          </a:p>
          <a:p>
            <a:pPr eaLnBrk="1" hangingPunct="1">
              <a:buFont typeface="Arial" charset="0"/>
              <a:buNone/>
            </a:pPr>
            <a:r>
              <a:rPr lang="ru-RU" sz="1600" dirty="0" smtClean="0"/>
              <a:t>Ушат </a:t>
            </a:r>
            <a:r>
              <a:rPr lang="ru-RU" sz="1600" u="sng" dirty="0" smtClean="0">
                <a:hlinkClick r:id="rId14"/>
              </a:rPr>
              <a:t>http://ufsin.karelia.ru/resources/i3724-icon-big.jpg</a:t>
            </a:r>
            <a:endParaRPr lang="ru-RU" sz="1600" dirty="0" smtClean="0"/>
          </a:p>
          <a:p>
            <a:pPr eaLnBrk="1" hangingPunct="1">
              <a:buNone/>
            </a:pPr>
            <a:r>
              <a:rPr lang="ru-RU" sz="1600" dirty="0" smtClean="0"/>
              <a:t>«Путаница» </a:t>
            </a:r>
            <a:r>
              <a:rPr lang="en-US" sz="1600" dirty="0" smtClean="0">
                <a:hlinkClick r:id="rId15"/>
              </a:rPr>
              <a:t>http://www.litagent.ru/img/upload/cover/719_1363608970.jpg</a:t>
            </a:r>
            <a:r>
              <a:rPr lang="ru-RU" sz="1600" dirty="0" smtClean="0"/>
              <a:t> </a:t>
            </a:r>
          </a:p>
          <a:p>
            <a:pPr eaLnBrk="1" hangingPunct="1">
              <a:buFont typeface="Arial" charset="0"/>
              <a:buNone/>
            </a:pPr>
            <a:endParaRPr lang="ru-RU" sz="1400" dirty="0" smtClean="0"/>
          </a:p>
          <a:p>
            <a:pPr eaLnBrk="1" hangingPunct="1">
              <a:buFont typeface="Arial" charset="0"/>
              <a:buNone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395288" y="1700213"/>
            <a:ext cx="84248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800" b="1">
                <a:cs typeface="Calibri" pitchFamily="34" charset="0"/>
              </a:rPr>
              <a:t>Села Алеся, </a:t>
            </a:r>
          </a:p>
          <a:p>
            <a:r>
              <a:rPr lang="ru-RU" sz="4800" b="1">
                <a:cs typeface="Calibri" pitchFamily="34" charset="0"/>
              </a:rPr>
              <a:t>               с печи ноги свеся,</a:t>
            </a:r>
            <a:endParaRPr lang="ru-RU" sz="4800" b="1"/>
          </a:p>
          <a:p>
            <a:pPr eaLnBrk="0" hangingPunct="0"/>
            <a:r>
              <a:rPr lang="ru-RU" sz="4800" b="1">
                <a:cs typeface="Calibri" pitchFamily="34" charset="0"/>
              </a:rPr>
              <a:t>Не смейся, Алеся, </a:t>
            </a:r>
          </a:p>
          <a:p>
            <a:pPr eaLnBrk="0" hangingPunct="0"/>
            <a:r>
              <a:rPr lang="ru-RU" sz="4800" b="1">
                <a:cs typeface="Calibri" pitchFamily="34" charset="0"/>
              </a:rPr>
              <a:t>              а на печи грейся.</a:t>
            </a:r>
            <a:endParaRPr lang="ru-RU" sz="4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Лидия\К. И. Чуковский\61453273_cokotuha03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2000250"/>
            <a:ext cx="4735513" cy="430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19446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800" smtClean="0">
                <a:latin typeface="Arial" charset="0"/>
                <a:cs typeface="Arial" charset="0"/>
              </a:rPr>
              <a:t>«Пришла Муха на базар </a:t>
            </a:r>
          </a:p>
          <a:p>
            <a:pPr eaLnBrk="1" hangingPunct="1">
              <a:buFont typeface="Arial" charset="0"/>
              <a:buNone/>
            </a:pPr>
            <a:r>
              <a:rPr lang="ru-RU" sz="4800" smtClean="0">
                <a:latin typeface="Arial" charset="0"/>
                <a:cs typeface="Arial" charset="0"/>
              </a:rPr>
              <a:t>И купила самовар…» </a:t>
            </a:r>
          </a:p>
          <a:p>
            <a:pPr eaLnBrk="1" hangingPunct="1">
              <a:buFont typeface="Arial" charset="0"/>
              <a:buNone/>
            </a:pPr>
            <a:r>
              <a:rPr lang="ru-RU" i="1" smtClean="0"/>
              <a:t>                          </a:t>
            </a:r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5229225"/>
            <a:ext cx="3908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«Муха Цокотуха»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50825" y="620713"/>
            <a:ext cx="8642350" cy="1584325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  <a:cs typeface="Arial" charset="0"/>
              </a:rPr>
              <a:t>«Ехали медведи на велосипеде,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А за ними кот задом наперёд»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9699" name="Picture 3" descr="D:\Лидия\К. И. Чуковский\90101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188" y="1885950"/>
            <a:ext cx="4176712" cy="4567238"/>
          </a:xfrm>
          <a:noFill/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9338" y="5157788"/>
            <a:ext cx="388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/>
              <a:t>«Тараканище»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943100"/>
          </a:xfrm>
        </p:spPr>
        <p:txBody>
          <a:bodyPr/>
          <a:lstStyle/>
          <a:p>
            <a:pPr algn="l" eaLnBrk="1" hangingPunct="1"/>
            <a:r>
              <a:rPr lang="ru-RU" sz="4800" smtClean="0"/>
              <a:t>«Ох, не легкая это работа</a:t>
            </a:r>
            <a:br>
              <a:rPr lang="ru-RU" sz="4800" smtClean="0"/>
            </a:br>
            <a:r>
              <a:rPr lang="ru-RU" sz="4800" smtClean="0"/>
              <a:t>– Из болота тащить бегемота!»</a:t>
            </a:r>
            <a:br>
              <a:rPr lang="ru-RU" sz="4800" smtClean="0"/>
            </a:br>
            <a:endParaRPr lang="ru-RU" sz="4800" smtClean="0"/>
          </a:p>
        </p:txBody>
      </p:sp>
      <p:pic>
        <p:nvPicPr>
          <p:cNvPr id="30722" name="Picture 2" descr="D:\Лидия\К. И. Чуковский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EFFF5"/>
              </a:clrFrom>
              <a:clrTo>
                <a:srgbClr val="FEFFF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11638" y="1989138"/>
            <a:ext cx="4397375" cy="4240212"/>
          </a:xfrm>
          <a:noFill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71550" y="5229225"/>
            <a:ext cx="2952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«Телефон»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3097213"/>
          </a:xfrm>
        </p:spPr>
        <p:txBody>
          <a:bodyPr/>
          <a:lstStyle/>
          <a:p>
            <a:pPr algn="l" eaLnBrk="1" hangingPunct="1"/>
            <a:r>
              <a:rPr lang="ru-RU" smtClean="0"/>
              <a:t>«Вдруг из маминой из спальни </a:t>
            </a:r>
            <a:br>
              <a:rPr lang="ru-RU" smtClean="0"/>
            </a:br>
            <a:r>
              <a:rPr lang="ru-RU" smtClean="0"/>
              <a:t>Кривоногий и хромой </a:t>
            </a:r>
            <a:br>
              <a:rPr lang="ru-RU" smtClean="0"/>
            </a:br>
            <a:r>
              <a:rPr lang="ru-RU" smtClean="0"/>
              <a:t>Выбегает умывальник </a:t>
            </a:r>
            <a:br>
              <a:rPr lang="ru-RU" smtClean="0"/>
            </a:br>
            <a:r>
              <a:rPr lang="ru-RU" smtClean="0"/>
              <a:t>И качает головой»</a:t>
            </a:r>
            <a:br>
              <a:rPr lang="ru-RU" smtClean="0"/>
            </a:br>
            <a:endParaRPr lang="ru-RU" smtClean="0"/>
          </a:p>
        </p:txBody>
      </p:sp>
      <p:pic>
        <p:nvPicPr>
          <p:cNvPr id="31746" name="Picture 2" descr="D:\Лидия\К. И. Чуковский\5660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3800" y="2636838"/>
            <a:ext cx="3600450" cy="3535362"/>
          </a:xfrm>
          <a:noFill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5650" y="5445125"/>
            <a:ext cx="4103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/>
              <a:t>«Мойдодыр»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1700"/>
          </a:xfrm>
        </p:spPr>
        <p:txBody>
          <a:bodyPr/>
          <a:lstStyle/>
          <a:p>
            <a:pPr algn="l" eaLnBrk="1" hangingPunct="1"/>
            <a:r>
              <a:rPr lang="ru-RU" smtClean="0"/>
              <a:t> «И кастрюля на бегу </a:t>
            </a:r>
            <a:br>
              <a:rPr lang="ru-RU" smtClean="0"/>
            </a:br>
            <a:r>
              <a:rPr lang="ru-RU" smtClean="0"/>
              <a:t>Закричала утюгу: </a:t>
            </a:r>
            <a:br>
              <a:rPr lang="ru-RU" smtClean="0"/>
            </a:br>
            <a:r>
              <a:rPr lang="ru-RU" smtClean="0"/>
              <a:t>«Я бегу, бегу, бегу, </a:t>
            </a:r>
            <a:br>
              <a:rPr lang="ru-RU" smtClean="0"/>
            </a:br>
            <a:r>
              <a:rPr lang="ru-RU" smtClean="0"/>
              <a:t>Удержаться не могу»</a:t>
            </a:r>
            <a:br>
              <a:rPr lang="ru-RU" smtClean="0"/>
            </a:br>
            <a:endParaRPr lang="ru-RU" smtClean="0"/>
          </a:p>
        </p:txBody>
      </p:sp>
      <p:pic>
        <p:nvPicPr>
          <p:cNvPr id="32770" name="Picture 2" descr="D:\Лидия\К. И. Чуковский\mouse-suteev-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650" y="3141663"/>
            <a:ext cx="3827463" cy="3271837"/>
          </a:xfrm>
          <a:noFill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59338" y="4868863"/>
            <a:ext cx="35290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/>
              <a:t>«Федорино</a:t>
            </a:r>
          </a:p>
          <a:p>
            <a:pPr algn="ctr"/>
            <a:r>
              <a:rPr lang="ru-RU" sz="4000"/>
              <a:t>горе»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Лидия\К. И. Чуковский\Chukovski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560" y="692696"/>
            <a:ext cx="7895148" cy="5482742"/>
          </a:xfrm>
          <a:ln w="88900" cap="sq" cmpd="thickThin">
            <a:solidFill>
              <a:srgbClr val="00B05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362950" cy="5761037"/>
          </a:xfrm>
        </p:spPr>
        <p:txBody>
          <a:bodyPr/>
          <a:lstStyle/>
          <a:p>
            <a:pPr algn="l" eaLnBrk="1" hangingPunct="1"/>
            <a:r>
              <a:rPr lang="ru-RU" smtClean="0">
                <a:latin typeface="Arial" charset="0"/>
                <a:cs typeface="Arial" charset="0"/>
              </a:rPr>
              <a:t/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«Талант у Чуковского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                  неиссякаемый,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                                      умный,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блистательный,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                 весёлый,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                           праздничный»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                                                                                                               </a:t>
            </a:r>
            <a:br>
              <a:rPr lang="ru-RU" smtClean="0">
                <a:latin typeface="Arial" charset="0"/>
                <a:cs typeface="Arial" charset="0"/>
              </a:rPr>
            </a:br>
            <a:r>
              <a:rPr lang="ru-RU" smtClean="0">
                <a:latin typeface="Arial" charset="0"/>
                <a:cs typeface="Arial" charset="0"/>
              </a:rPr>
              <a:t>                           И. Андроников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216</Words>
  <Application>Microsoft Office PowerPoint</Application>
  <PresentationFormat>Экран (4:3)</PresentationFormat>
  <Paragraphs>53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«Ехали медведи на велосипеде,  А за ними кот задом наперёд»  </vt:lpstr>
      <vt:lpstr>«Ох, не легкая это работа – Из болота тащить бегемота!» </vt:lpstr>
      <vt:lpstr>«Вдруг из маминой из спальни  Кривоногий и хромой  Выбегает умывальник  И качает головой» </vt:lpstr>
      <vt:lpstr> «И кастрюля на бегу  Закричала утюгу:  «Я бегу, бегу, бегу,  Удержаться не могу» </vt:lpstr>
      <vt:lpstr>Слайд 8</vt:lpstr>
      <vt:lpstr> «Талант у Чуковского                    неиссякаемый,                                        умный,   блистательный,                    весёлый,                              праздничный»                                                                                                                                             И. Андроников </vt:lpstr>
      <vt:lpstr>Небылица –                    лживое сообщение.   В народном творчестве: шуточный рассказ о том,  чего не может быть, не бывает.  </vt:lpstr>
      <vt:lpstr> округлый сосуд для зачерпывания жидкости, сыпучего. </vt:lpstr>
      <vt:lpstr>бочка с прямыми боками и одним дном. </vt:lpstr>
      <vt:lpstr>небольшая кадка с ушами</vt:lpstr>
      <vt:lpstr>Слайд 14</vt:lpstr>
      <vt:lpstr>Закончите предложения:  Сегодня на уроке я …  Мне запомнилось …  Понравилось чтение  … </vt:lpstr>
      <vt:lpstr>Стр. 6-10,  выучить отрывок из «Путаницы».  Творческое задание: нарисовать иллюстрацию к произведению. 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19</cp:revision>
  <dcterms:created xsi:type="dcterms:W3CDTF">2011-01-07T13:04:48Z</dcterms:created>
  <dcterms:modified xsi:type="dcterms:W3CDTF">2016-09-24T16:05:29Z</dcterms:modified>
</cp:coreProperties>
</file>