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99488-DCBB-47F7-8C72-834CB12A251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CB4B6-FB10-42DC-B225-80658235E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212976"/>
            <a:ext cx="3419872" cy="965969"/>
          </a:xfrm>
        </p:spPr>
        <p:txBody>
          <a:bodyPr/>
          <a:lstStyle/>
          <a:p>
            <a:r>
              <a:rPr lang="ru-RU" dirty="0" smtClean="0"/>
              <a:t>Южная Русь</a:t>
            </a:r>
            <a:endParaRPr lang="ru-RU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-1"/>
            <a:ext cx="5868144" cy="683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>
            <a:off x="2123728" y="3356992"/>
            <a:ext cx="2592288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5157192"/>
            <a:ext cx="390331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1)Политическая раздробленность 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2)причинами распада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3)три крупных региона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10" name="Picture 5" descr="Kiev_01"/>
          <p:cNvPicPr>
            <a:picLocks noChangeAspect="1" noChangeArrowheads="1"/>
          </p:cNvPicPr>
          <p:nvPr/>
        </p:nvPicPr>
        <p:blipFill>
          <a:blip r:embed="rId3" cstate="print"/>
          <a:srcRect r="1424" b="28316"/>
          <a:stretch>
            <a:fillRect/>
          </a:stretch>
        </p:blipFill>
        <p:spPr bwMode="auto">
          <a:xfrm>
            <a:off x="0" y="0"/>
            <a:ext cx="3343309" cy="302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980728"/>
          <a:ext cx="8784977" cy="1957463"/>
        </p:xfrm>
        <a:graphic>
          <a:graphicData uri="http://schemas.openxmlformats.org/drawingml/2006/table">
            <a:tbl>
              <a:tblPr/>
              <a:tblGrid>
                <a:gridCol w="2799637"/>
                <a:gridCol w="1810181"/>
                <a:gridCol w="2076105"/>
                <a:gridCol w="2099054"/>
              </a:tblGrid>
              <a:tr h="1296144">
                <a:tc>
                  <a:txBody>
                    <a:bodyPr/>
                    <a:lstStyle/>
                    <a:p>
                      <a:pPr marL="264795" indent="-16700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Calibri"/>
                          <a:cs typeface="Calibri"/>
                        </a:rPr>
                        <a:t>Название</a:t>
                      </a:r>
                      <a:r>
                        <a:rPr lang="ru-RU" sz="2000" b="1" spc="5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 dirty="0" err="1">
                          <a:latin typeface="Tahoma"/>
                          <a:ea typeface="Calibri"/>
                          <a:cs typeface="Calibri"/>
                        </a:rPr>
                        <a:t>самостоя</a:t>
                      </a:r>
                      <a:r>
                        <a:rPr lang="ru-RU" sz="2000" b="1" dirty="0">
                          <a:latin typeface="Tahoma"/>
                          <a:ea typeface="Calibri"/>
                          <a:cs typeface="Calibri"/>
                        </a:rPr>
                        <a:t>-</a:t>
                      </a:r>
                      <a:r>
                        <a:rPr lang="ru-RU" sz="2000" b="1" spc="-220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 dirty="0">
                          <a:latin typeface="Tahoma"/>
                          <a:ea typeface="Calibri"/>
                          <a:cs typeface="Calibri"/>
                        </a:rPr>
                        <a:t>тельной</a:t>
                      </a:r>
                      <a:r>
                        <a:rPr lang="ru-RU" sz="2000" b="1" spc="-5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 dirty="0">
                          <a:latin typeface="Tahoma"/>
                          <a:ea typeface="Calibri"/>
                          <a:cs typeface="Calibri"/>
                        </a:rPr>
                        <a:t>земли</a:t>
                      </a:r>
                      <a:endParaRPr lang="ru-RU" sz="28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205" indent="-6159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Крупные</a:t>
                      </a:r>
                      <a:r>
                        <a:rPr lang="ru-RU" sz="2000" b="1" spc="-22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города</a:t>
                      </a:r>
                      <a:endParaRPr lang="ru-RU" sz="28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9085" marR="147320" indent="-132080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Управление</a:t>
                      </a:r>
                      <a:r>
                        <a:rPr lang="ru-RU" sz="2000" b="1" spc="-22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землёй</a:t>
                      </a:r>
                      <a:endParaRPr lang="ru-RU" sz="28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205" marR="161925" indent="-6667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Памятники</a:t>
                      </a:r>
                      <a:r>
                        <a:rPr lang="ru-RU" sz="2000" b="1" spc="-235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2000" b="1">
                          <a:latin typeface="Tahoma"/>
                          <a:ea typeface="Calibri"/>
                          <a:cs typeface="Calibri"/>
                        </a:rPr>
                        <a:t>культуры</a:t>
                      </a:r>
                      <a:endParaRPr lang="ru-RU" sz="28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319"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38499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Политическая раздробленность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разобщённость, разделение на отдельные, самостоятельно управляемые земли, княжества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27" descr="maxresdefault"/>
          <p:cNvPicPr>
            <a:picLocks noChangeAspect="1" noChangeArrowheads="1"/>
          </p:cNvPicPr>
          <p:nvPr/>
        </p:nvPicPr>
        <p:blipFill>
          <a:blip r:embed="rId2" cstate="print"/>
          <a:srcRect l="4128" r="3932"/>
          <a:stretch>
            <a:fillRect/>
          </a:stretch>
        </p:blipFill>
        <p:spPr bwMode="auto">
          <a:xfrm>
            <a:off x="1835696" y="3212976"/>
            <a:ext cx="5076751" cy="3106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445624" cy="65253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  1)Ближайшие соседи: </a:t>
            </a: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на западе Владимиро-Волынское княжество; </a:t>
            </a: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на севере – </a:t>
            </a:r>
            <a:r>
              <a:rPr lang="ru-RU" sz="2200" b="1" dirty="0" err="1" smtClean="0">
                <a:latin typeface="Book Antiqua" pitchFamily="18" charset="0"/>
                <a:cs typeface="Times New Roman" pitchFamily="18" charset="0"/>
              </a:rPr>
              <a:t>Турово-Пинское</a:t>
            </a: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 княжество; </a:t>
            </a: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на востоке – Черниговское  и </a:t>
            </a:r>
            <a:r>
              <a:rPr lang="ru-RU" sz="2200" b="1" dirty="0" err="1" smtClean="0">
                <a:latin typeface="Book Antiqua" pitchFamily="18" charset="0"/>
                <a:cs typeface="Times New Roman" pitchFamily="18" charset="0"/>
              </a:rPr>
              <a:t>Переяславское</a:t>
            </a: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 княжества; </a:t>
            </a: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на юге – кочевые племена половцы.</a:t>
            </a:r>
          </a:p>
          <a:p>
            <a:pPr>
              <a:buNone/>
            </a:pPr>
            <a:endParaRPr lang="ru-RU" sz="2200" b="1" dirty="0">
              <a:latin typeface="Book Antiqua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2) </a:t>
            </a:r>
            <a:r>
              <a:rPr lang="ru-RU" sz="2200" b="1" dirty="0" smtClean="0"/>
              <a:t>Вече - В Древней Руси: собрание горожан для решения общественных дел</a:t>
            </a:r>
          </a:p>
          <a:p>
            <a:pPr>
              <a:buNone/>
            </a:pPr>
            <a:endParaRPr lang="ru-RU" sz="2200" b="1" dirty="0"/>
          </a:p>
          <a:p>
            <a:pPr>
              <a:buNone/>
            </a:pPr>
            <a:r>
              <a:rPr lang="ru-RU" sz="2200" b="1" dirty="0" smtClean="0"/>
              <a:t>3) Кто боролся за власть?  </a:t>
            </a: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</a:rPr>
              <a:t>За власть над Киевом соперничали </a:t>
            </a:r>
            <a:r>
              <a:rPr lang="ru-RU" sz="2200" b="1" dirty="0" err="1" smtClean="0">
                <a:latin typeface="Book Antiqua" pitchFamily="18" charset="0"/>
              </a:rPr>
              <a:t>Мономашичи</a:t>
            </a:r>
            <a:r>
              <a:rPr lang="ru-RU" sz="2200" b="1" dirty="0" smtClean="0">
                <a:latin typeface="Book Antiqua" pitchFamily="18" charset="0"/>
              </a:rPr>
              <a:t> и </a:t>
            </a:r>
            <a:r>
              <a:rPr lang="ru-RU" sz="2200" b="1" dirty="0" err="1" smtClean="0">
                <a:latin typeface="Book Antiqua" pitchFamily="18" charset="0"/>
              </a:rPr>
              <a:t>Ольговичи</a:t>
            </a:r>
            <a:endParaRPr lang="ru-RU" sz="2200" b="1" dirty="0" smtClean="0">
              <a:latin typeface="Book Antiqua" pitchFamily="18" charset="0"/>
            </a:endParaRPr>
          </a:p>
          <a:p>
            <a:pPr algn="ctr">
              <a:buNone/>
            </a:pPr>
            <a:r>
              <a:rPr lang="ru-RU" sz="2200" b="1" dirty="0" smtClean="0">
                <a:latin typeface="Book Antiqua" pitchFamily="18" charset="0"/>
              </a:rPr>
              <a:t>Изяслав Мстиславович ум.1154</a:t>
            </a: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</a:rPr>
              <a:t>Ростово-Суздальский князь - Юрий Долгорукий ум.1157</a:t>
            </a:r>
          </a:p>
          <a:p>
            <a:pPr>
              <a:buNone/>
            </a:pPr>
            <a:endParaRPr lang="ru-RU" sz="2200" b="1" dirty="0">
              <a:latin typeface="Book Antiqua" pitchFamily="18" charset="0"/>
            </a:endParaRP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</a:rPr>
              <a:t>4) Кто нападал с юга? </a:t>
            </a:r>
          </a:p>
          <a:p>
            <a:pPr algn="ctr"/>
            <a:r>
              <a:rPr lang="ru-RU" sz="2200" b="1" dirty="0" smtClean="0">
                <a:latin typeface="Book Antiqua" pitchFamily="18" charset="0"/>
              </a:rPr>
              <a:t>Половцы - Кочевой народ, вышедший из юго-западной Сибири. </a:t>
            </a:r>
          </a:p>
          <a:p>
            <a:pPr algn="ctr"/>
            <a:r>
              <a:rPr lang="ru-RU" sz="2200" b="1" dirty="0" smtClean="0">
                <a:latin typeface="Book Antiqua" pitchFamily="18" charset="0"/>
              </a:rPr>
              <a:t>С середины XI в. половцы заняли </a:t>
            </a:r>
          </a:p>
          <a:p>
            <a:pPr algn="ctr"/>
            <a:r>
              <a:rPr lang="ru-RU" sz="2200" b="1" dirty="0" smtClean="0">
                <a:latin typeface="Book Antiqua" pitchFamily="18" charset="0"/>
              </a:rPr>
              <a:t>восточноевропейские степи, вторглись в Северное</a:t>
            </a:r>
          </a:p>
          <a:p>
            <a:pPr algn="ctr"/>
            <a:r>
              <a:rPr lang="ru-RU" sz="2200" b="1" dirty="0" smtClean="0">
                <a:latin typeface="Book Antiqua" pitchFamily="18" charset="0"/>
              </a:rPr>
              <a:t> Причерноморье, вытеснив оттуда печенегов. </a:t>
            </a:r>
          </a:p>
          <a:p>
            <a:pPr algn="ctr"/>
            <a:r>
              <a:rPr lang="ru-RU" sz="2200" b="1" dirty="0" smtClean="0">
                <a:latin typeface="Book Antiqua" pitchFamily="18" charset="0"/>
              </a:rPr>
              <a:t>В конце XII в. они </a:t>
            </a:r>
            <a:r>
              <a:rPr lang="ru-RU" sz="2200" b="1" dirty="0" err="1" smtClean="0">
                <a:latin typeface="Book Antiqua" pitchFamily="18" charset="0"/>
              </a:rPr>
              <a:t>осели</a:t>
            </a:r>
            <a:r>
              <a:rPr lang="ru-RU" sz="2200" b="1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sz="2200" b="1" dirty="0" smtClean="0">
                <a:latin typeface="Book Antiqua" pitchFamily="18" charset="0"/>
              </a:rPr>
              <a:t>в междуречье Волги и Днепра,</a:t>
            </a:r>
          </a:p>
          <a:p>
            <a:pPr algn="ctr"/>
            <a:r>
              <a:rPr lang="ru-RU" sz="2200" b="1" dirty="0" smtClean="0">
                <a:latin typeface="Book Antiqua" pitchFamily="18" charset="0"/>
              </a:rPr>
              <a:t>получившем название «Половецкая степь»</a:t>
            </a: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</a:rPr>
              <a:t>4.1Взаимоотношения с половцами?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>
              <a:solidFill>
                <a:srgbClr val="003366"/>
              </a:solidFill>
              <a:latin typeface="Book Antiqua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445624" cy="6525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  1)Ближайшие соседи: </a:t>
            </a: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на западе</a:t>
            </a: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на севере – </a:t>
            </a: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на востоке – </a:t>
            </a: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на юге – </a:t>
            </a:r>
            <a:endParaRPr lang="ru-RU" sz="2200" b="1" dirty="0">
              <a:latin typeface="Book Antiqua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2) </a:t>
            </a:r>
            <a:r>
              <a:rPr lang="ru-RU" sz="2200" b="1" dirty="0" smtClean="0"/>
              <a:t>Вече - </a:t>
            </a:r>
          </a:p>
          <a:p>
            <a:pPr>
              <a:buNone/>
            </a:pPr>
            <a:endParaRPr lang="ru-RU" sz="2200" b="1" dirty="0"/>
          </a:p>
          <a:p>
            <a:pPr>
              <a:buNone/>
            </a:pPr>
            <a:r>
              <a:rPr lang="ru-RU" sz="2200" b="1" dirty="0" smtClean="0"/>
              <a:t>3) Кто боролся за власть?  </a:t>
            </a:r>
          </a:p>
          <a:p>
            <a:pPr>
              <a:buNone/>
            </a:pPr>
            <a:endParaRPr lang="ru-RU" sz="2200" b="1" dirty="0">
              <a:latin typeface="Book Antiqua" pitchFamily="18" charset="0"/>
            </a:endParaRP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</a:rPr>
              <a:t>4) Кто нападал с юга? </a:t>
            </a:r>
          </a:p>
          <a:p>
            <a:pPr>
              <a:buNone/>
            </a:pPr>
            <a:endParaRPr lang="ru-RU" sz="2200" b="1" dirty="0">
              <a:latin typeface="Book Antiqua" pitchFamily="18" charset="0"/>
            </a:endParaRPr>
          </a:p>
          <a:p>
            <a:pPr>
              <a:buNone/>
            </a:pPr>
            <a:r>
              <a:rPr lang="ru-RU" sz="2200" b="1" dirty="0" smtClean="0">
                <a:latin typeface="Book Antiqua" pitchFamily="18" charset="0"/>
              </a:rPr>
              <a:t>4.1Взаимоотношения с ними?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>
              <a:solidFill>
                <a:srgbClr val="003366"/>
              </a:solidFill>
              <a:latin typeface="Book Antiqua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ast_eur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Freeform 3"/>
          <p:cNvSpPr>
            <a:spLocks/>
          </p:cNvSpPr>
          <p:nvPr/>
        </p:nvSpPr>
        <p:spPr bwMode="auto">
          <a:xfrm>
            <a:off x="8748713" y="5373688"/>
            <a:ext cx="71437" cy="71437"/>
          </a:xfrm>
          <a:custGeom>
            <a:avLst/>
            <a:gdLst>
              <a:gd name="T0" fmla="*/ 2147483647 w 45"/>
              <a:gd name="T1" fmla="*/ 0 h 45"/>
              <a:gd name="T2" fmla="*/ 0 w 45"/>
              <a:gd name="T3" fmla="*/ 2147483647 h 45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45" h="45">
                <a:moveTo>
                  <a:pt x="45" y="0"/>
                </a:moveTo>
                <a:cubicBezTo>
                  <a:pt x="26" y="22"/>
                  <a:pt x="7" y="45"/>
                  <a:pt x="0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6" name="Freeform 4"/>
          <p:cNvSpPr>
            <a:spLocks/>
          </p:cNvSpPr>
          <p:nvPr/>
        </p:nvSpPr>
        <p:spPr bwMode="auto">
          <a:xfrm>
            <a:off x="5562600" y="1827213"/>
            <a:ext cx="3405188" cy="3894137"/>
          </a:xfrm>
          <a:custGeom>
            <a:avLst/>
            <a:gdLst>
              <a:gd name="T0" fmla="*/ 0 w 2145"/>
              <a:gd name="T1" fmla="*/ 2147483647 h 2453"/>
              <a:gd name="T2" fmla="*/ 2147483647 w 2145"/>
              <a:gd name="T3" fmla="*/ 2147483647 h 2453"/>
              <a:gd name="T4" fmla="*/ 2147483647 w 2145"/>
              <a:gd name="T5" fmla="*/ 2147483647 h 2453"/>
              <a:gd name="T6" fmla="*/ 2147483647 w 2145"/>
              <a:gd name="T7" fmla="*/ 2147483647 h 2453"/>
              <a:gd name="T8" fmla="*/ 2147483647 w 2145"/>
              <a:gd name="T9" fmla="*/ 2147483647 h 2453"/>
              <a:gd name="T10" fmla="*/ 2147483647 w 2145"/>
              <a:gd name="T11" fmla="*/ 2147483647 h 2453"/>
              <a:gd name="T12" fmla="*/ 2147483647 w 2145"/>
              <a:gd name="T13" fmla="*/ 2147483647 h 2453"/>
              <a:gd name="T14" fmla="*/ 2147483647 w 2145"/>
              <a:gd name="T15" fmla="*/ 2147483647 h 2453"/>
              <a:gd name="T16" fmla="*/ 2147483647 w 2145"/>
              <a:gd name="T17" fmla="*/ 2147483647 h 2453"/>
              <a:gd name="T18" fmla="*/ 2147483647 w 2145"/>
              <a:gd name="T19" fmla="*/ 2147483647 h 2453"/>
              <a:gd name="T20" fmla="*/ 2147483647 w 2145"/>
              <a:gd name="T21" fmla="*/ 2147483647 h 2453"/>
              <a:gd name="T22" fmla="*/ 2147483647 w 2145"/>
              <a:gd name="T23" fmla="*/ 2147483647 h 2453"/>
              <a:gd name="T24" fmla="*/ 2147483647 w 2145"/>
              <a:gd name="T25" fmla="*/ 2147483647 h 2453"/>
              <a:gd name="T26" fmla="*/ 2147483647 w 2145"/>
              <a:gd name="T27" fmla="*/ 2147483647 h 2453"/>
              <a:gd name="T28" fmla="*/ 2147483647 w 2145"/>
              <a:gd name="T29" fmla="*/ 2147483647 h 2453"/>
              <a:gd name="T30" fmla="*/ 2147483647 w 2145"/>
              <a:gd name="T31" fmla="*/ 2147483647 h 2453"/>
              <a:gd name="T32" fmla="*/ 2147483647 w 2145"/>
              <a:gd name="T33" fmla="*/ 2147483647 h 2453"/>
              <a:gd name="T34" fmla="*/ 2147483647 w 2145"/>
              <a:gd name="T35" fmla="*/ 2147483647 h 2453"/>
              <a:gd name="T36" fmla="*/ 2147483647 w 2145"/>
              <a:gd name="T37" fmla="*/ 2147483647 h 2453"/>
              <a:gd name="T38" fmla="*/ 2147483647 w 2145"/>
              <a:gd name="T39" fmla="*/ 2147483647 h 2453"/>
              <a:gd name="T40" fmla="*/ 2147483647 w 2145"/>
              <a:gd name="T41" fmla="*/ 2147483647 h 2453"/>
              <a:gd name="T42" fmla="*/ 2147483647 w 2145"/>
              <a:gd name="T43" fmla="*/ 2147483647 h 2453"/>
              <a:gd name="T44" fmla="*/ 2147483647 w 2145"/>
              <a:gd name="T45" fmla="*/ 2147483647 h 2453"/>
              <a:gd name="T46" fmla="*/ 2147483647 w 2145"/>
              <a:gd name="T47" fmla="*/ 2147483647 h 2453"/>
              <a:gd name="T48" fmla="*/ 2147483647 w 2145"/>
              <a:gd name="T49" fmla="*/ 2147483647 h 2453"/>
              <a:gd name="T50" fmla="*/ 2147483647 w 2145"/>
              <a:gd name="T51" fmla="*/ 2147483647 h 2453"/>
              <a:gd name="T52" fmla="*/ 2147483647 w 2145"/>
              <a:gd name="T53" fmla="*/ 2147483647 h 2453"/>
              <a:gd name="T54" fmla="*/ 2147483647 w 2145"/>
              <a:gd name="T55" fmla="*/ 2147483647 h 2453"/>
              <a:gd name="T56" fmla="*/ 2147483647 w 2145"/>
              <a:gd name="T57" fmla="*/ 2147483647 h 2453"/>
              <a:gd name="T58" fmla="*/ 2147483647 w 2145"/>
              <a:gd name="T59" fmla="*/ 2147483647 h 2453"/>
              <a:gd name="T60" fmla="*/ 2147483647 w 2145"/>
              <a:gd name="T61" fmla="*/ 2147483647 h 2453"/>
              <a:gd name="T62" fmla="*/ 2147483647 w 2145"/>
              <a:gd name="T63" fmla="*/ 2147483647 h 2453"/>
              <a:gd name="T64" fmla="*/ 2147483647 w 2145"/>
              <a:gd name="T65" fmla="*/ 2147483647 h 2453"/>
              <a:gd name="T66" fmla="*/ 2147483647 w 2145"/>
              <a:gd name="T67" fmla="*/ 2147483647 h 2453"/>
              <a:gd name="T68" fmla="*/ 2147483647 w 2145"/>
              <a:gd name="T69" fmla="*/ 2147483647 h 2453"/>
              <a:gd name="T70" fmla="*/ 2147483647 w 2145"/>
              <a:gd name="T71" fmla="*/ 2147483647 h 2453"/>
              <a:gd name="T72" fmla="*/ 2147483647 w 2145"/>
              <a:gd name="T73" fmla="*/ 2147483647 h 2453"/>
              <a:gd name="T74" fmla="*/ 2147483647 w 2145"/>
              <a:gd name="T75" fmla="*/ 2147483647 h 2453"/>
              <a:gd name="T76" fmla="*/ 2147483647 w 2145"/>
              <a:gd name="T77" fmla="*/ 2147483647 h 2453"/>
              <a:gd name="T78" fmla="*/ 2147483647 w 2145"/>
              <a:gd name="T79" fmla="*/ 2147483647 h 2453"/>
              <a:gd name="T80" fmla="*/ 2147483647 w 2145"/>
              <a:gd name="T81" fmla="*/ 2147483647 h 2453"/>
              <a:gd name="T82" fmla="*/ 2147483647 w 2145"/>
              <a:gd name="T83" fmla="*/ 2147483647 h 2453"/>
              <a:gd name="T84" fmla="*/ 2147483647 w 2145"/>
              <a:gd name="T85" fmla="*/ 2147483647 h 2453"/>
              <a:gd name="T86" fmla="*/ 2147483647 w 2145"/>
              <a:gd name="T87" fmla="*/ 2147483647 h 2453"/>
              <a:gd name="T88" fmla="*/ 2147483647 w 2145"/>
              <a:gd name="T89" fmla="*/ 2147483647 h 2453"/>
              <a:gd name="T90" fmla="*/ 2147483647 w 2145"/>
              <a:gd name="T91" fmla="*/ 2147483647 h 2453"/>
              <a:gd name="T92" fmla="*/ 2147483647 w 2145"/>
              <a:gd name="T93" fmla="*/ 2147483647 h 245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145" h="2453">
                <a:moveTo>
                  <a:pt x="0" y="257"/>
                </a:moveTo>
                <a:cubicBezTo>
                  <a:pt x="56" y="238"/>
                  <a:pt x="163" y="261"/>
                  <a:pt x="216" y="265"/>
                </a:cubicBezTo>
                <a:cubicBezTo>
                  <a:pt x="249" y="276"/>
                  <a:pt x="272" y="268"/>
                  <a:pt x="304" y="257"/>
                </a:cubicBezTo>
                <a:cubicBezTo>
                  <a:pt x="307" y="244"/>
                  <a:pt x="302" y="227"/>
                  <a:pt x="312" y="217"/>
                </a:cubicBezTo>
                <a:cubicBezTo>
                  <a:pt x="324" y="205"/>
                  <a:pt x="360" y="201"/>
                  <a:pt x="360" y="201"/>
                </a:cubicBezTo>
                <a:cubicBezTo>
                  <a:pt x="376" y="139"/>
                  <a:pt x="414" y="145"/>
                  <a:pt x="472" y="137"/>
                </a:cubicBezTo>
                <a:cubicBezTo>
                  <a:pt x="506" y="126"/>
                  <a:pt x="516" y="108"/>
                  <a:pt x="544" y="89"/>
                </a:cubicBezTo>
                <a:cubicBezTo>
                  <a:pt x="559" y="79"/>
                  <a:pt x="577" y="75"/>
                  <a:pt x="592" y="65"/>
                </a:cubicBezTo>
                <a:cubicBezTo>
                  <a:pt x="755" y="72"/>
                  <a:pt x="938" y="96"/>
                  <a:pt x="1096" y="57"/>
                </a:cubicBezTo>
                <a:cubicBezTo>
                  <a:pt x="1150" y="21"/>
                  <a:pt x="1149" y="29"/>
                  <a:pt x="1208" y="9"/>
                </a:cubicBezTo>
                <a:cubicBezTo>
                  <a:pt x="1532" y="16"/>
                  <a:pt x="1465" y="0"/>
                  <a:pt x="1632" y="33"/>
                </a:cubicBezTo>
                <a:cubicBezTo>
                  <a:pt x="1675" y="98"/>
                  <a:pt x="1659" y="260"/>
                  <a:pt x="1664" y="321"/>
                </a:cubicBezTo>
                <a:cubicBezTo>
                  <a:pt x="1667" y="359"/>
                  <a:pt x="1667" y="351"/>
                  <a:pt x="1696" y="361"/>
                </a:cubicBezTo>
                <a:cubicBezTo>
                  <a:pt x="1739" y="425"/>
                  <a:pt x="1683" y="348"/>
                  <a:pt x="1736" y="401"/>
                </a:cubicBezTo>
                <a:cubicBezTo>
                  <a:pt x="1743" y="408"/>
                  <a:pt x="1744" y="419"/>
                  <a:pt x="1752" y="425"/>
                </a:cubicBezTo>
                <a:cubicBezTo>
                  <a:pt x="1759" y="430"/>
                  <a:pt x="1769" y="429"/>
                  <a:pt x="1776" y="433"/>
                </a:cubicBezTo>
                <a:cubicBezTo>
                  <a:pt x="1793" y="442"/>
                  <a:pt x="1808" y="454"/>
                  <a:pt x="1824" y="465"/>
                </a:cubicBezTo>
                <a:cubicBezTo>
                  <a:pt x="1832" y="470"/>
                  <a:pt x="1840" y="476"/>
                  <a:pt x="1848" y="481"/>
                </a:cubicBezTo>
                <a:cubicBezTo>
                  <a:pt x="1862" y="490"/>
                  <a:pt x="1896" y="497"/>
                  <a:pt x="1896" y="497"/>
                </a:cubicBezTo>
                <a:cubicBezTo>
                  <a:pt x="1908" y="534"/>
                  <a:pt x="1918" y="552"/>
                  <a:pt x="1896" y="601"/>
                </a:cubicBezTo>
                <a:cubicBezTo>
                  <a:pt x="1888" y="619"/>
                  <a:pt x="1857" y="608"/>
                  <a:pt x="1840" y="617"/>
                </a:cubicBezTo>
                <a:cubicBezTo>
                  <a:pt x="1823" y="626"/>
                  <a:pt x="1808" y="638"/>
                  <a:pt x="1792" y="649"/>
                </a:cubicBezTo>
                <a:cubicBezTo>
                  <a:pt x="1784" y="654"/>
                  <a:pt x="1768" y="665"/>
                  <a:pt x="1768" y="665"/>
                </a:cubicBezTo>
                <a:cubicBezTo>
                  <a:pt x="1760" y="689"/>
                  <a:pt x="1752" y="713"/>
                  <a:pt x="1744" y="737"/>
                </a:cubicBezTo>
                <a:cubicBezTo>
                  <a:pt x="1741" y="745"/>
                  <a:pt x="1736" y="761"/>
                  <a:pt x="1736" y="761"/>
                </a:cubicBezTo>
                <a:cubicBezTo>
                  <a:pt x="1728" y="851"/>
                  <a:pt x="1742" y="856"/>
                  <a:pt x="1680" y="897"/>
                </a:cubicBezTo>
                <a:cubicBezTo>
                  <a:pt x="1677" y="905"/>
                  <a:pt x="1676" y="914"/>
                  <a:pt x="1672" y="921"/>
                </a:cubicBezTo>
                <a:cubicBezTo>
                  <a:pt x="1659" y="945"/>
                  <a:pt x="1645" y="969"/>
                  <a:pt x="1632" y="993"/>
                </a:cubicBezTo>
                <a:cubicBezTo>
                  <a:pt x="1623" y="1010"/>
                  <a:pt x="1616" y="1030"/>
                  <a:pt x="1600" y="1041"/>
                </a:cubicBezTo>
                <a:cubicBezTo>
                  <a:pt x="1572" y="1060"/>
                  <a:pt x="1559" y="1082"/>
                  <a:pt x="1536" y="1105"/>
                </a:cubicBezTo>
                <a:cubicBezTo>
                  <a:pt x="1521" y="1120"/>
                  <a:pt x="1503" y="1130"/>
                  <a:pt x="1488" y="1145"/>
                </a:cubicBezTo>
                <a:cubicBezTo>
                  <a:pt x="1483" y="1161"/>
                  <a:pt x="1477" y="1177"/>
                  <a:pt x="1472" y="1193"/>
                </a:cubicBezTo>
                <a:cubicBezTo>
                  <a:pt x="1469" y="1201"/>
                  <a:pt x="1464" y="1217"/>
                  <a:pt x="1464" y="1217"/>
                </a:cubicBezTo>
                <a:cubicBezTo>
                  <a:pt x="1461" y="1356"/>
                  <a:pt x="1463" y="1494"/>
                  <a:pt x="1456" y="1633"/>
                </a:cubicBezTo>
                <a:cubicBezTo>
                  <a:pt x="1455" y="1650"/>
                  <a:pt x="1440" y="1681"/>
                  <a:pt x="1440" y="1681"/>
                </a:cubicBezTo>
                <a:cubicBezTo>
                  <a:pt x="1429" y="1819"/>
                  <a:pt x="1397" y="1813"/>
                  <a:pt x="1528" y="1825"/>
                </a:cubicBezTo>
                <a:cubicBezTo>
                  <a:pt x="1616" y="1854"/>
                  <a:pt x="1485" y="1805"/>
                  <a:pt x="1568" y="1857"/>
                </a:cubicBezTo>
                <a:cubicBezTo>
                  <a:pt x="1599" y="1877"/>
                  <a:pt x="1640" y="1871"/>
                  <a:pt x="1672" y="1889"/>
                </a:cubicBezTo>
                <a:cubicBezTo>
                  <a:pt x="1722" y="1917"/>
                  <a:pt x="1731" y="1934"/>
                  <a:pt x="1784" y="1945"/>
                </a:cubicBezTo>
                <a:cubicBezTo>
                  <a:pt x="1796" y="1962"/>
                  <a:pt x="1812" y="1976"/>
                  <a:pt x="1824" y="1993"/>
                </a:cubicBezTo>
                <a:cubicBezTo>
                  <a:pt x="1833" y="2006"/>
                  <a:pt x="1875" y="2102"/>
                  <a:pt x="1888" y="2113"/>
                </a:cubicBezTo>
                <a:cubicBezTo>
                  <a:pt x="1895" y="2118"/>
                  <a:pt x="1904" y="2118"/>
                  <a:pt x="1912" y="2121"/>
                </a:cubicBezTo>
                <a:cubicBezTo>
                  <a:pt x="1949" y="2176"/>
                  <a:pt x="1926" y="2163"/>
                  <a:pt x="1968" y="2177"/>
                </a:cubicBezTo>
                <a:cubicBezTo>
                  <a:pt x="1971" y="2185"/>
                  <a:pt x="1970" y="2195"/>
                  <a:pt x="1976" y="2201"/>
                </a:cubicBezTo>
                <a:cubicBezTo>
                  <a:pt x="1985" y="2210"/>
                  <a:pt x="2043" y="2230"/>
                  <a:pt x="2056" y="2233"/>
                </a:cubicBezTo>
                <a:cubicBezTo>
                  <a:pt x="2130" y="2282"/>
                  <a:pt x="2108" y="2268"/>
                  <a:pt x="2128" y="2369"/>
                </a:cubicBezTo>
                <a:cubicBezTo>
                  <a:pt x="2145" y="2453"/>
                  <a:pt x="2144" y="2395"/>
                  <a:pt x="2144" y="2425"/>
                </a:cubicBezTo>
              </a:path>
            </a:pathLst>
          </a:custGeom>
          <a:noFill/>
          <a:ln w="76200" cap="flat" cmpd="sng">
            <a:solidFill>
              <a:srgbClr val="FF00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7" name="Freeform 5"/>
          <p:cNvSpPr>
            <a:spLocks/>
          </p:cNvSpPr>
          <p:nvPr/>
        </p:nvSpPr>
        <p:spPr bwMode="auto">
          <a:xfrm>
            <a:off x="3327400" y="717550"/>
            <a:ext cx="2146300" cy="6165850"/>
          </a:xfrm>
          <a:custGeom>
            <a:avLst/>
            <a:gdLst>
              <a:gd name="T0" fmla="*/ 0 w 1352"/>
              <a:gd name="T1" fmla="*/ 2147483647 h 3884"/>
              <a:gd name="T2" fmla="*/ 2147483647 w 1352"/>
              <a:gd name="T3" fmla="*/ 2147483647 h 3884"/>
              <a:gd name="T4" fmla="*/ 2147483647 w 1352"/>
              <a:gd name="T5" fmla="*/ 2147483647 h 3884"/>
              <a:gd name="T6" fmla="*/ 2147483647 w 1352"/>
              <a:gd name="T7" fmla="*/ 2147483647 h 3884"/>
              <a:gd name="T8" fmla="*/ 2147483647 w 1352"/>
              <a:gd name="T9" fmla="*/ 2147483647 h 3884"/>
              <a:gd name="T10" fmla="*/ 2147483647 w 1352"/>
              <a:gd name="T11" fmla="*/ 2147483647 h 3884"/>
              <a:gd name="T12" fmla="*/ 2147483647 w 1352"/>
              <a:gd name="T13" fmla="*/ 2147483647 h 3884"/>
              <a:gd name="T14" fmla="*/ 2147483647 w 1352"/>
              <a:gd name="T15" fmla="*/ 2147483647 h 3884"/>
              <a:gd name="T16" fmla="*/ 2147483647 w 1352"/>
              <a:gd name="T17" fmla="*/ 2147483647 h 3884"/>
              <a:gd name="T18" fmla="*/ 2147483647 w 1352"/>
              <a:gd name="T19" fmla="*/ 2147483647 h 3884"/>
              <a:gd name="T20" fmla="*/ 2147483647 w 1352"/>
              <a:gd name="T21" fmla="*/ 2147483647 h 3884"/>
              <a:gd name="T22" fmla="*/ 2147483647 w 1352"/>
              <a:gd name="T23" fmla="*/ 2147483647 h 3884"/>
              <a:gd name="T24" fmla="*/ 2147483647 w 1352"/>
              <a:gd name="T25" fmla="*/ 2147483647 h 3884"/>
              <a:gd name="T26" fmla="*/ 2147483647 w 1352"/>
              <a:gd name="T27" fmla="*/ 2147483647 h 3884"/>
              <a:gd name="T28" fmla="*/ 2147483647 w 1352"/>
              <a:gd name="T29" fmla="*/ 2147483647 h 3884"/>
              <a:gd name="T30" fmla="*/ 2147483647 w 1352"/>
              <a:gd name="T31" fmla="*/ 2147483647 h 3884"/>
              <a:gd name="T32" fmla="*/ 2147483647 w 1352"/>
              <a:gd name="T33" fmla="*/ 2147483647 h 3884"/>
              <a:gd name="T34" fmla="*/ 2147483647 w 1352"/>
              <a:gd name="T35" fmla="*/ 2147483647 h 3884"/>
              <a:gd name="T36" fmla="*/ 2147483647 w 1352"/>
              <a:gd name="T37" fmla="*/ 2147483647 h 3884"/>
              <a:gd name="T38" fmla="*/ 2147483647 w 1352"/>
              <a:gd name="T39" fmla="*/ 2147483647 h 3884"/>
              <a:gd name="T40" fmla="*/ 2147483647 w 1352"/>
              <a:gd name="T41" fmla="*/ 2147483647 h 3884"/>
              <a:gd name="T42" fmla="*/ 2147483647 w 1352"/>
              <a:gd name="T43" fmla="*/ 2147483647 h 3884"/>
              <a:gd name="T44" fmla="*/ 2147483647 w 1352"/>
              <a:gd name="T45" fmla="*/ 2147483647 h 3884"/>
              <a:gd name="T46" fmla="*/ 2147483647 w 1352"/>
              <a:gd name="T47" fmla="*/ 2147483647 h 3884"/>
              <a:gd name="T48" fmla="*/ 2147483647 w 1352"/>
              <a:gd name="T49" fmla="*/ 2147483647 h 3884"/>
              <a:gd name="T50" fmla="*/ 2147483647 w 1352"/>
              <a:gd name="T51" fmla="*/ 2147483647 h 3884"/>
              <a:gd name="T52" fmla="*/ 2147483647 w 1352"/>
              <a:gd name="T53" fmla="*/ 2147483647 h 3884"/>
              <a:gd name="T54" fmla="*/ 2147483647 w 1352"/>
              <a:gd name="T55" fmla="*/ 2147483647 h 3884"/>
              <a:gd name="T56" fmla="*/ 2147483647 w 1352"/>
              <a:gd name="T57" fmla="*/ 2147483647 h 3884"/>
              <a:gd name="T58" fmla="*/ 2147483647 w 1352"/>
              <a:gd name="T59" fmla="*/ 2147483647 h 3884"/>
              <a:gd name="T60" fmla="*/ 2147483647 w 1352"/>
              <a:gd name="T61" fmla="*/ 2147483647 h 3884"/>
              <a:gd name="T62" fmla="*/ 2147483647 w 1352"/>
              <a:gd name="T63" fmla="*/ 2147483647 h 3884"/>
              <a:gd name="T64" fmla="*/ 2147483647 w 1352"/>
              <a:gd name="T65" fmla="*/ 2147483647 h 3884"/>
              <a:gd name="T66" fmla="*/ 2147483647 w 1352"/>
              <a:gd name="T67" fmla="*/ 2147483647 h 3884"/>
              <a:gd name="T68" fmla="*/ 2147483647 w 1352"/>
              <a:gd name="T69" fmla="*/ 2147483647 h 3884"/>
              <a:gd name="T70" fmla="*/ 2147483647 w 1352"/>
              <a:gd name="T71" fmla="*/ 2147483647 h 3884"/>
              <a:gd name="T72" fmla="*/ 2147483647 w 1352"/>
              <a:gd name="T73" fmla="*/ 2147483647 h 3884"/>
              <a:gd name="T74" fmla="*/ 2147483647 w 1352"/>
              <a:gd name="T75" fmla="*/ 2147483647 h 3884"/>
              <a:gd name="T76" fmla="*/ 2147483647 w 1352"/>
              <a:gd name="T77" fmla="*/ 2147483647 h 3884"/>
              <a:gd name="T78" fmla="*/ 2147483647 w 1352"/>
              <a:gd name="T79" fmla="*/ 2147483647 h 3884"/>
              <a:gd name="T80" fmla="*/ 2147483647 w 1352"/>
              <a:gd name="T81" fmla="*/ 2147483647 h 3884"/>
              <a:gd name="T82" fmla="*/ 2147483647 w 1352"/>
              <a:gd name="T83" fmla="*/ 2147483647 h 3884"/>
              <a:gd name="T84" fmla="*/ 2147483647 w 1352"/>
              <a:gd name="T85" fmla="*/ 2147483647 h 3884"/>
              <a:gd name="T86" fmla="*/ 2147483647 w 1352"/>
              <a:gd name="T87" fmla="*/ 2147483647 h 3884"/>
              <a:gd name="T88" fmla="*/ 2147483647 w 1352"/>
              <a:gd name="T89" fmla="*/ 2147483647 h 3884"/>
              <a:gd name="T90" fmla="*/ 2147483647 w 1352"/>
              <a:gd name="T91" fmla="*/ 2147483647 h 3884"/>
              <a:gd name="T92" fmla="*/ 2147483647 w 1352"/>
              <a:gd name="T93" fmla="*/ 2147483647 h 3884"/>
              <a:gd name="T94" fmla="*/ 2147483647 w 1352"/>
              <a:gd name="T95" fmla="*/ 2147483647 h 3884"/>
              <a:gd name="T96" fmla="*/ 2147483647 w 1352"/>
              <a:gd name="T97" fmla="*/ 2147483647 h 3884"/>
              <a:gd name="T98" fmla="*/ 2147483647 w 1352"/>
              <a:gd name="T99" fmla="*/ 2147483647 h 3884"/>
              <a:gd name="T100" fmla="*/ 2147483647 w 1352"/>
              <a:gd name="T101" fmla="*/ 2147483647 h 388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52" h="3884">
                <a:moveTo>
                  <a:pt x="0" y="76"/>
                </a:moveTo>
                <a:cubicBezTo>
                  <a:pt x="45" y="74"/>
                  <a:pt x="271" y="59"/>
                  <a:pt x="344" y="76"/>
                </a:cubicBezTo>
                <a:cubicBezTo>
                  <a:pt x="352" y="78"/>
                  <a:pt x="344" y="97"/>
                  <a:pt x="352" y="100"/>
                </a:cubicBezTo>
                <a:cubicBezTo>
                  <a:pt x="374" y="109"/>
                  <a:pt x="400" y="105"/>
                  <a:pt x="424" y="108"/>
                </a:cubicBezTo>
                <a:cubicBezTo>
                  <a:pt x="445" y="172"/>
                  <a:pt x="466" y="120"/>
                  <a:pt x="488" y="100"/>
                </a:cubicBezTo>
                <a:cubicBezTo>
                  <a:pt x="502" y="87"/>
                  <a:pt x="536" y="68"/>
                  <a:pt x="536" y="68"/>
                </a:cubicBezTo>
                <a:cubicBezTo>
                  <a:pt x="559" y="0"/>
                  <a:pt x="535" y="22"/>
                  <a:pt x="616" y="12"/>
                </a:cubicBezTo>
                <a:cubicBezTo>
                  <a:pt x="635" y="15"/>
                  <a:pt x="666" y="2"/>
                  <a:pt x="672" y="20"/>
                </a:cubicBezTo>
                <a:cubicBezTo>
                  <a:pt x="711" y="142"/>
                  <a:pt x="695" y="144"/>
                  <a:pt x="640" y="180"/>
                </a:cubicBezTo>
                <a:cubicBezTo>
                  <a:pt x="612" y="222"/>
                  <a:pt x="632" y="185"/>
                  <a:pt x="616" y="244"/>
                </a:cubicBezTo>
                <a:cubicBezTo>
                  <a:pt x="601" y="298"/>
                  <a:pt x="579" y="349"/>
                  <a:pt x="568" y="404"/>
                </a:cubicBezTo>
                <a:cubicBezTo>
                  <a:pt x="566" y="485"/>
                  <a:pt x="602" y="701"/>
                  <a:pt x="496" y="772"/>
                </a:cubicBezTo>
                <a:cubicBezTo>
                  <a:pt x="470" y="851"/>
                  <a:pt x="514" y="730"/>
                  <a:pt x="464" y="820"/>
                </a:cubicBezTo>
                <a:cubicBezTo>
                  <a:pt x="456" y="835"/>
                  <a:pt x="448" y="868"/>
                  <a:pt x="448" y="868"/>
                </a:cubicBezTo>
                <a:cubicBezTo>
                  <a:pt x="455" y="1024"/>
                  <a:pt x="418" y="1074"/>
                  <a:pt x="544" y="1116"/>
                </a:cubicBezTo>
                <a:cubicBezTo>
                  <a:pt x="533" y="1161"/>
                  <a:pt x="520" y="1156"/>
                  <a:pt x="488" y="1188"/>
                </a:cubicBezTo>
                <a:cubicBezTo>
                  <a:pt x="482" y="1205"/>
                  <a:pt x="466" y="1218"/>
                  <a:pt x="464" y="1236"/>
                </a:cubicBezTo>
                <a:cubicBezTo>
                  <a:pt x="460" y="1285"/>
                  <a:pt x="484" y="1333"/>
                  <a:pt x="496" y="1380"/>
                </a:cubicBezTo>
                <a:cubicBezTo>
                  <a:pt x="487" y="1416"/>
                  <a:pt x="478" y="1447"/>
                  <a:pt x="472" y="1484"/>
                </a:cubicBezTo>
                <a:cubicBezTo>
                  <a:pt x="462" y="1631"/>
                  <a:pt x="465" y="1570"/>
                  <a:pt x="432" y="1668"/>
                </a:cubicBezTo>
                <a:cubicBezTo>
                  <a:pt x="435" y="1716"/>
                  <a:pt x="435" y="1764"/>
                  <a:pt x="440" y="1812"/>
                </a:cubicBezTo>
                <a:cubicBezTo>
                  <a:pt x="442" y="1837"/>
                  <a:pt x="453" y="1838"/>
                  <a:pt x="464" y="1860"/>
                </a:cubicBezTo>
                <a:cubicBezTo>
                  <a:pt x="487" y="1907"/>
                  <a:pt x="515" y="1960"/>
                  <a:pt x="544" y="2004"/>
                </a:cubicBezTo>
                <a:cubicBezTo>
                  <a:pt x="537" y="2075"/>
                  <a:pt x="529" y="2167"/>
                  <a:pt x="488" y="2228"/>
                </a:cubicBezTo>
                <a:cubicBezTo>
                  <a:pt x="494" y="2307"/>
                  <a:pt x="488" y="2310"/>
                  <a:pt x="504" y="2364"/>
                </a:cubicBezTo>
                <a:cubicBezTo>
                  <a:pt x="512" y="2390"/>
                  <a:pt x="544" y="2436"/>
                  <a:pt x="544" y="2436"/>
                </a:cubicBezTo>
                <a:cubicBezTo>
                  <a:pt x="547" y="2449"/>
                  <a:pt x="548" y="2463"/>
                  <a:pt x="552" y="2476"/>
                </a:cubicBezTo>
                <a:cubicBezTo>
                  <a:pt x="570" y="2543"/>
                  <a:pt x="583" y="2540"/>
                  <a:pt x="648" y="2556"/>
                </a:cubicBezTo>
                <a:cubicBezTo>
                  <a:pt x="656" y="2561"/>
                  <a:pt x="663" y="2568"/>
                  <a:pt x="672" y="2572"/>
                </a:cubicBezTo>
                <a:cubicBezTo>
                  <a:pt x="680" y="2576"/>
                  <a:pt x="689" y="2576"/>
                  <a:pt x="696" y="2580"/>
                </a:cubicBezTo>
                <a:cubicBezTo>
                  <a:pt x="713" y="2589"/>
                  <a:pt x="744" y="2612"/>
                  <a:pt x="744" y="2612"/>
                </a:cubicBezTo>
                <a:cubicBezTo>
                  <a:pt x="760" y="2659"/>
                  <a:pt x="740" y="2616"/>
                  <a:pt x="776" y="2652"/>
                </a:cubicBezTo>
                <a:cubicBezTo>
                  <a:pt x="850" y="2726"/>
                  <a:pt x="788" y="2691"/>
                  <a:pt x="976" y="2700"/>
                </a:cubicBezTo>
                <a:cubicBezTo>
                  <a:pt x="1016" y="2707"/>
                  <a:pt x="1072" y="2729"/>
                  <a:pt x="1104" y="2756"/>
                </a:cubicBezTo>
                <a:cubicBezTo>
                  <a:pt x="1131" y="2778"/>
                  <a:pt x="1122" y="2781"/>
                  <a:pt x="1152" y="2796"/>
                </a:cubicBezTo>
                <a:cubicBezTo>
                  <a:pt x="1194" y="2817"/>
                  <a:pt x="1241" y="2826"/>
                  <a:pt x="1280" y="2852"/>
                </a:cubicBezTo>
                <a:cubicBezTo>
                  <a:pt x="1300" y="2932"/>
                  <a:pt x="1270" y="2850"/>
                  <a:pt x="1312" y="2892"/>
                </a:cubicBezTo>
                <a:cubicBezTo>
                  <a:pt x="1328" y="2908"/>
                  <a:pt x="1345" y="2950"/>
                  <a:pt x="1352" y="2972"/>
                </a:cubicBezTo>
                <a:cubicBezTo>
                  <a:pt x="1349" y="2993"/>
                  <a:pt x="1350" y="3015"/>
                  <a:pt x="1344" y="3036"/>
                </a:cubicBezTo>
                <a:cubicBezTo>
                  <a:pt x="1325" y="3107"/>
                  <a:pt x="1172" y="3090"/>
                  <a:pt x="1144" y="3092"/>
                </a:cubicBezTo>
                <a:cubicBezTo>
                  <a:pt x="1125" y="3148"/>
                  <a:pt x="1132" y="3193"/>
                  <a:pt x="1080" y="3228"/>
                </a:cubicBezTo>
                <a:cubicBezTo>
                  <a:pt x="1050" y="3273"/>
                  <a:pt x="1030" y="3302"/>
                  <a:pt x="984" y="3332"/>
                </a:cubicBezTo>
                <a:cubicBezTo>
                  <a:pt x="962" y="3347"/>
                  <a:pt x="931" y="3337"/>
                  <a:pt x="904" y="3340"/>
                </a:cubicBezTo>
                <a:cubicBezTo>
                  <a:pt x="853" y="3353"/>
                  <a:pt x="804" y="3358"/>
                  <a:pt x="752" y="3364"/>
                </a:cubicBezTo>
                <a:cubicBezTo>
                  <a:pt x="737" y="3387"/>
                  <a:pt x="727" y="3413"/>
                  <a:pt x="712" y="3436"/>
                </a:cubicBezTo>
                <a:cubicBezTo>
                  <a:pt x="664" y="3508"/>
                  <a:pt x="579" y="3500"/>
                  <a:pt x="504" y="3508"/>
                </a:cubicBezTo>
                <a:cubicBezTo>
                  <a:pt x="477" y="3549"/>
                  <a:pt x="459" y="3587"/>
                  <a:pt x="432" y="3628"/>
                </a:cubicBezTo>
                <a:cubicBezTo>
                  <a:pt x="421" y="3644"/>
                  <a:pt x="411" y="3660"/>
                  <a:pt x="400" y="3676"/>
                </a:cubicBezTo>
                <a:cubicBezTo>
                  <a:pt x="395" y="3684"/>
                  <a:pt x="384" y="3700"/>
                  <a:pt x="384" y="3700"/>
                </a:cubicBezTo>
                <a:cubicBezTo>
                  <a:pt x="376" y="3739"/>
                  <a:pt x="366" y="3811"/>
                  <a:pt x="328" y="3836"/>
                </a:cubicBezTo>
                <a:cubicBezTo>
                  <a:pt x="274" y="3872"/>
                  <a:pt x="294" y="3854"/>
                  <a:pt x="264" y="3884"/>
                </a:cubicBezTo>
              </a:path>
            </a:pathLst>
          </a:custGeom>
          <a:noFill/>
          <a:ln w="76200" cap="flat" cmpd="sng">
            <a:solidFill>
              <a:srgbClr val="000066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3492500" y="1773238"/>
            <a:ext cx="1008063" cy="2303462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 flipV="1">
            <a:off x="3635375" y="1844675"/>
            <a:ext cx="936625" cy="2232025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0" name="Freeform 8"/>
          <p:cNvSpPr>
            <a:spLocks/>
          </p:cNvSpPr>
          <p:nvPr/>
        </p:nvSpPr>
        <p:spPr bwMode="auto">
          <a:xfrm>
            <a:off x="-25400" y="2717800"/>
            <a:ext cx="2413000" cy="2286000"/>
          </a:xfrm>
          <a:custGeom>
            <a:avLst/>
            <a:gdLst>
              <a:gd name="T0" fmla="*/ 2147483647 w 1520"/>
              <a:gd name="T1" fmla="*/ 0 h 1440"/>
              <a:gd name="T2" fmla="*/ 2147483647 w 1520"/>
              <a:gd name="T3" fmla="*/ 2147483647 h 1440"/>
              <a:gd name="T4" fmla="*/ 2147483647 w 1520"/>
              <a:gd name="T5" fmla="*/ 2147483647 h 1440"/>
              <a:gd name="T6" fmla="*/ 2147483647 w 1520"/>
              <a:gd name="T7" fmla="*/ 2147483647 h 1440"/>
              <a:gd name="T8" fmla="*/ 2147483647 w 1520"/>
              <a:gd name="T9" fmla="*/ 2147483647 h 1440"/>
              <a:gd name="T10" fmla="*/ 2147483647 w 1520"/>
              <a:gd name="T11" fmla="*/ 2147483647 h 1440"/>
              <a:gd name="T12" fmla="*/ 2147483647 w 1520"/>
              <a:gd name="T13" fmla="*/ 2147483647 h 1440"/>
              <a:gd name="T14" fmla="*/ 2147483647 w 1520"/>
              <a:gd name="T15" fmla="*/ 2147483647 h 1440"/>
              <a:gd name="T16" fmla="*/ 2147483647 w 1520"/>
              <a:gd name="T17" fmla="*/ 2147483647 h 1440"/>
              <a:gd name="T18" fmla="*/ 2147483647 w 1520"/>
              <a:gd name="T19" fmla="*/ 2147483647 h 1440"/>
              <a:gd name="T20" fmla="*/ 2147483647 w 1520"/>
              <a:gd name="T21" fmla="*/ 2147483647 h 1440"/>
              <a:gd name="T22" fmla="*/ 2147483647 w 1520"/>
              <a:gd name="T23" fmla="*/ 2147483647 h 1440"/>
              <a:gd name="T24" fmla="*/ 2147483647 w 1520"/>
              <a:gd name="T25" fmla="*/ 2147483647 h 1440"/>
              <a:gd name="T26" fmla="*/ 2147483647 w 1520"/>
              <a:gd name="T27" fmla="*/ 2147483647 h 1440"/>
              <a:gd name="T28" fmla="*/ 2147483647 w 1520"/>
              <a:gd name="T29" fmla="*/ 2147483647 h 1440"/>
              <a:gd name="T30" fmla="*/ 2147483647 w 1520"/>
              <a:gd name="T31" fmla="*/ 2147483647 h 1440"/>
              <a:gd name="T32" fmla="*/ 2147483647 w 1520"/>
              <a:gd name="T33" fmla="*/ 2147483647 h 1440"/>
              <a:gd name="T34" fmla="*/ 2147483647 w 1520"/>
              <a:gd name="T35" fmla="*/ 2147483647 h 1440"/>
              <a:gd name="T36" fmla="*/ 2147483647 w 1520"/>
              <a:gd name="T37" fmla="*/ 2147483647 h 1440"/>
              <a:gd name="T38" fmla="*/ 2147483647 w 1520"/>
              <a:gd name="T39" fmla="*/ 2147483647 h 1440"/>
              <a:gd name="T40" fmla="*/ 2147483647 w 1520"/>
              <a:gd name="T41" fmla="*/ 2147483647 h 1440"/>
              <a:gd name="T42" fmla="*/ 2147483647 w 1520"/>
              <a:gd name="T43" fmla="*/ 2147483647 h 1440"/>
              <a:gd name="T44" fmla="*/ 2147483647 w 1520"/>
              <a:gd name="T45" fmla="*/ 2147483647 h 1440"/>
              <a:gd name="T46" fmla="*/ 2147483647 w 1520"/>
              <a:gd name="T47" fmla="*/ 2147483647 h 1440"/>
              <a:gd name="T48" fmla="*/ 2147483647 w 1520"/>
              <a:gd name="T49" fmla="*/ 2147483647 h 1440"/>
              <a:gd name="T50" fmla="*/ 0 w 1520"/>
              <a:gd name="T51" fmla="*/ 2147483647 h 144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20" h="1440">
                <a:moveTo>
                  <a:pt x="1520" y="0"/>
                </a:moveTo>
                <a:cubicBezTo>
                  <a:pt x="1491" y="3"/>
                  <a:pt x="1461" y="2"/>
                  <a:pt x="1432" y="8"/>
                </a:cubicBezTo>
                <a:cubicBezTo>
                  <a:pt x="1409" y="13"/>
                  <a:pt x="1403" y="38"/>
                  <a:pt x="1384" y="48"/>
                </a:cubicBezTo>
                <a:cubicBezTo>
                  <a:pt x="1349" y="68"/>
                  <a:pt x="1302" y="68"/>
                  <a:pt x="1264" y="72"/>
                </a:cubicBezTo>
                <a:cubicBezTo>
                  <a:pt x="1241" y="87"/>
                  <a:pt x="1209" y="104"/>
                  <a:pt x="1192" y="128"/>
                </a:cubicBezTo>
                <a:cubicBezTo>
                  <a:pt x="1155" y="180"/>
                  <a:pt x="1199" y="144"/>
                  <a:pt x="1152" y="176"/>
                </a:cubicBezTo>
                <a:cubicBezTo>
                  <a:pt x="1138" y="197"/>
                  <a:pt x="1133" y="207"/>
                  <a:pt x="1112" y="224"/>
                </a:cubicBezTo>
                <a:cubicBezTo>
                  <a:pt x="1097" y="236"/>
                  <a:pt x="1064" y="256"/>
                  <a:pt x="1064" y="256"/>
                </a:cubicBezTo>
                <a:cubicBezTo>
                  <a:pt x="1051" y="295"/>
                  <a:pt x="1039" y="323"/>
                  <a:pt x="1000" y="336"/>
                </a:cubicBezTo>
                <a:cubicBezTo>
                  <a:pt x="985" y="351"/>
                  <a:pt x="967" y="361"/>
                  <a:pt x="952" y="376"/>
                </a:cubicBezTo>
                <a:cubicBezTo>
                  <a:pt x="925" y="403"/>
                  <a:pt x="928" y="411"/>
                  <a:pt x="888" y="424"/>
                </a:cubicBezTo>
                <a:cubicBezTo>
                  <a:pt x="874" y="466"/>
                  <a:pt x="885" y="441"/>
                  <a:pt x="848" y="496"/>
                </a:cubicBezTo>
                <a:cubicBezTo>
                  <a:pt x="835" y="515"/>
                  <a:pt x="800" y="544"/>
                  <a:pt x="800" y="544"/>
                </a:cubicBezTo>
                <a:cubicBezTo>
                  <a:pt x="777" y="614"/>
                  <a:pt x="751" y="609"/>
                  <a:pt x="712" y="656"/>
                </a:cubicBezTo>
                <a:cubicBezTo>
                  <a:pt x="706" y="663"/>
                  <a:pt x="704" y="674"/>
                  <a:pt x="696" y="680"/>
                </a:cubicBezTo>
                <a:cubicBezTo>
                  <a:pt x="684" y="689"/>
                  <a:pt x="640" y="707"/>
                  <a:pt x="624" y="712"/>
                </a:cubicBezTo>
                <a:cubicBezTo>
                  <a:pt x="604" y="742"/>
                  <a:pt x="585" y="749"/>
                  <a:pt x="552" y="760"/>
                </a:cubicBezTo>
                <a:cubicBezTo>
                  <a:pt x="518" y="794"/>
                  <a:pt x="478" y="825"/>
                  <a:pt x="432" y="840"/>
                </a:cubicBezTo>
                <a:cubicBezTo>
                  <a:pt x="417" y="855"/>
                  <a:pt x="408" y="874"/>
                  <a:pt x="392" y="888"/>
                </a:cubicBezTo>
                <a:cubicBezTo>
                  <a:pt x="378" y="901"/>
                  <a:pt x="358" y="906"/>
                  <a:pt x="344" y="920"/>
                </a:cubicBezTo>
                <a:cubicBezTo>
                  <a:pt x="321" y="943"/>
                  <a:pt x="303" y="969"/>
                  <a:pt x="280" y="992"/>
                </a:cubicBezTo>
                <a:cubicBezTo>
                  <a:pt x="258" y="1058"/>
                  <a:pt x="214" y="1103"/>
                  <a:pt x="176" y="1160"/>
                </a:cubicBezTo>
                <a:cubicBezTo>
                  <a:pt x="171" y="1167"/>
                  <a:pt x="172" y="1177"/>
                  <a:pt x="168" y="1184"/>
                </a:cubicBezTo>
                <a:cubicBezTo>
                  <a:pt x="149" y="1218"/>
                  <a:pt x="104" y="1299"/>
                  <a:pt x="72" y="1320"/>
                </a:cubicBezTo>
                <a:cubicBezTo>
                  <a:pt x="51" y="1352"/>
                  <a:pt x="38" y="1383"/>
                  <a:pt x="16" y="1416"/>
                </a:cubicBezTo>
                <a:cubicBezTo>
                  <a:pt x="11" y="1424"/>
                  <a:pt x="0" y="1440"/>
                  <a:pt x="0" y="1440"/>
                </a:cubicBezTo>
              </a:path>
            </a:pathLst>
          </a:custGeom>
          <a:noFill/>
          <a:ln w="76200" cap="flat" cmpd="sng">
            <a:solidFill>
              <a:srgbClr val="FF00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443663" y="1412875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66"/>
                </a:solidFill>
              </a:rPr>
              <a:t>Волжский путь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 rot="-3162940">
            <a:off x="-152399" y="3113087"/>
            <a:ext cx="1943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0066"/>
                </a:solidFill>
              </a:rPr>
              <a:t>«Янтарный путь»</a:t>
            </a:r>
          </a:p>
        </p:txBody>
      </p:sp>
      <p:sp>
        <p:nvSpPr>
          <p:cNvPr id="14347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504825" cy="431800"/>
          </a:xfrm>
          <a:prstGeom prst="actionButtonBlank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  <p:bldP spid="33797" grpId="0" animBg="1"/>
      <p:bldP spid="33798" grpId="0" animBg="1"/>
      <p:bldP spid="33799" grpId="0" animBg="1"/>
      <p:bldP spid="33800" grpId="0" animBg="1"/>
      <p:bldP spid="33801" grpId="0"/>
      <p:bldP spid="338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rushist.com/images/kiev-rus/igor-vasnets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582243" cy="4497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39752" y="5373216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После побоища Игоря </a:t>
            </a:r>
            <a:r>
              <a:rPr lang="ru-RU" b="1" dirty="0" err="1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Святославича</a:t>
            </a:r>
            <a:r>
              <a:rPr lang="ru-RU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с половцами. </a:t>
            </a:r>
          </a:p>
          <a:p>
            <a:pPr algn="ctr"/>
            <a:r>
              <a:rPr lang="ru-RU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Картина В. Васнецова, 1880</a:t>
            </a:r>
            <a:endParaRPr lang="ru-RU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6309320"/>
            <a:ext cx="4486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Стр.109-110 ответить на вопросы </a:t>
            </a:r>
            <a:r>
              <a:rPr lang="ru-RU" dirty="0" err="1" smtClean="0"/>
              <a:t>пиьменно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224</Words>
  <Application>Microsoft Office PowerPoint</Application>
  <PresentationFormat>Экран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Южная Русь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Южная Русь</dc:title>
  <dc:creator>Андрей</dc:creator>
  <cp:lastModifiedBy>Андрей</cp:lastModifiedBy>
  <cp:revision>1</cp:revision>
  <dcterms:created xsi:type="dcterms:W3CDTF">2022-03-05T19:57:07Z</dcterms:created>
  <dcterms:modified xsi:type="dcterms:W3CDTF">2024-01-30T14:32:11Z</dcterms:modified>
</cp:coreProperties>
</file>