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616F3-8C89-41E9-903C-FCE934442C6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52F0B-CD6E-4A06-8FDF-F1F0D0F5C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3670176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Юго-Западная Русь</a:t>
            </a:r>
            <a:endParaRPr lang="ru-RU" dirty="0"/>
          </a:p>
        </p:txBody>
      </p:sp>
      <p:pic>
        <p:nvPicPr>
          <p:cNvPr id="4" name="Picture 8" descr="Rus-1113-1194"/>
          <p:cNvPicPr>
            <a:picLocks noChangeAspect="1" noChangeArrowheads="1"/>
          </p:cNvPicPr>
          <p:nvPr/>
        </p:nvPicPr>
        <p:blipFill>
          <a:blip r:embed="rId2" cstate="print"/>
          <a:srcRect l="-5630" r="53490"/>
          <a:stretch>
            <a:fillRect/>
          </a:stretch>
        </p:blipFill>
        <p:spPr bwMode="auto">
          <a:xfrm>
            <a:off x="4788024" y="0"/>
            <a:ext cx="29194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88640"/>
          <a:ext cx="8784977" cy="1284141"/>
        </p:xfrm>
        <a:graphic>
          <a:graphicData uri="http://schemas.openxmlformats.org/drawingml/2006/table">
            <a:tbl>
              <a:tblPr/>
              <a:tblGrid>
                <a:gridCol w="2799637"/>
                <a:gridCol w="1810181"/>
                <a:gridCol w="2076105"/>
                <a:gridCol w="2099054"/>
              </a:tblGrid>
              <a:tr h="677687">
                <a:tc>
                  <a:txBody>
                    <a:bodyPr/>
                    <a:lstStyle/>
                    <a:p>
                      <a:pPr marL="264795" indent="-16700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Название</a:t>
                      </a:r>
                      <a:r>
                        <a:rPr lang="ru-RU" sz="1600" b="1" spc="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 err="1">
                          <a:latin typeface="Tahoma"/>
                          <a:ea typeface="Calibri"/>
                          <a:cs typeface="Calibri"/>
                        </a:rPr>
                        <a:t>самостоя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-</a:t>
                      </a:r>
                      <a:r>
                        <a:rPr lang="ru-RU" sz="1600" b="1" spc="-220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тельной</a:t>
                      </a:r>
                      <a:r>
                        <a:rPr lang="ru-RU" sz="1600" b="1" spc="-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земли</a:t>
                      </a:r>
                      <a:endParaRPr lang="ru-RU" sz="2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indent="-6159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Крупные</a:t>
                      </a:r>
                      <a:r>
                        <a:rPr lang="ru-RU" sz="1600" b="1" spc="-220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города</a:t>
                      </a:r>
                      <a:endParaRPr lang="ru-RU" sz="2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9085" marR="147320" indent="-132080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Управление</a:t>
                      </a:r>
                      <a:r>
                        <a:rPr lang="ru-RU" sz="1600" b="1" spc="-22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землёй</a:t>
                      </a:r>
                      <a:endParaRPr lang="ru-RU" sz="20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marR="161925" indent="-6667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Памятники</a:t>
                      </a:r>
                      <a:r>
                        <a:rPr lang="ru-RU" sz="1600" b="1" spc="-235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культуры</a:t>
                      </a:r>
                      <a:endParaRPr lang="ru-RU" sz="20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454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1520" y="1628800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B4859"/>
                </a:solidFill>
              </a:rPr>
              <a:t>Галицкое княжество:  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 расположено ? 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столица  – ?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соседи – ?</a:t>
            </a:r>
          </a:p>
          <a:p>
            <a:endParaRPr lang="ru-RU" b="1" dirty="0">
              <a:solidFill>
                <a:srgbClr val="0B4859"/>
              </a:solidFill>
            </a:endParaRPr>
          </a:p>
          <a:p>
            <a:r>
              <a:rPr lang="ru-RU" b="1" dirty="0" smtClean="0">
                <a:solidFill>
                  <a:srgbClr val="0B4859"/>
                </a:solidFill>
              </a:rPr>
              <a:t>Юго-Западная Русь –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 Жители занимались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Через территорию края проходили торговые пути,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 связывавшие Русь со странами Европы</a:t>
            </a:r>
            <a:endParaRPr lang="ru-RU" b="1" dirty="0">
              <a:solidFill>
                <a:srgbClr val="0B485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1628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Волынское княжество: </a:t>
            </a:r>
          </a:p>
          <a:p>
            <a:r>
              <a:rPr lang="ru-RU" b="1" dirty="0">
                <a:solidFill>
                  <a:srgbClr val="0B4859"/>
                </a:solidFill>
              </a:rPr>
              <a:t>р</a:t>
            </a:r>
            <a:r>
              <a:rPr lang="ru-RU" b="1" dirty="0" smtClean="0">
                <a:solidFill>
                  <a:srgbClr val="0B4859"/>
                </a:solidFill>
              </a:rPr>
              <a:t>асположено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столица - 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соседи -</a:t>
            </a:r>
            <a:endParaRPr lang="ru-RU" b="1" dirty="0">
              <a:solidFill>
                <a:srgbClr val="0B485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013176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Государственное устройство – </a:t>
            </a:r>
            <a:endParaRPr lang="ru-RU" b="1" dirty="0">
              <a:solidFill>
                <a:srgbClr val="0B485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1153-1187 гг.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Галицкой землёй правит 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56612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Волынский князь Роман </a:t>
            </a:r>
            <a:r>
              <a:rPr lang="ru-RU" b="1" dirty="0" err="1" smtClean="0">
                <a:solidFill>
                  <a:srgbClr val="0B4859"/>
                </a:solidFill>
              </a:rPr>
              <a:t>Мстиславич</a:t>
            </a:r>
            <a:r>
              <a:rPr lang="ru-RU" b="1" dirty="0" smtClean="0">
                <a:solidFill>
                  <a:srgbClr val="0B4859"/>
                </a:solidFill>
              </a:rPr>
              <a:t> 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6309320"/>
            <a:ext cx="3715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B4859"/>
                </a:solidFill>
              </a:rPr>
              <a:t>К 1238 году – Даниил Романович 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88640"/>
          <a:ext cx="8784977" cy="1284141"/>
        </p:xfrm>
        <a:graphic>
          <a:graphicData uri="http://schemas.openxmlformats.org/drawingml/2006/table">
            <a:tbl>
              <a:tblPr/>
              <a:tblGrid>
                <a:gridCol w="2799637"/>
                <a:gridCol w="1810181"/>
                <a:gridCol w="2076105"/>
                <a:gridCol w="2099054"/>
              </a:tblGrid>
              <a:tr h="677687">
                <a:tc>
                  <a:txBody>
                    <a:bodyPr/>
                    <a:lstStyle/>
                    <a:p>
                      <a:pPr marL="264795" indent="-16700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Название</a:t>
                      </a:r>
                      <a:r>
                        <a:rPr lang="ru-RU" sz="1600" b="1" spc="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 err="1">
                          <a:latin typeface="Tahoma"/>
                          <a:ea typeface="Calibri"/>
                          <a:cs typeface="Calibri"/>
                        </a:rPr>
                        <a:t>самостоя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-</a:t>
                      </a:r>
                      <a:r>
                        <a:rPr lang="ru-RU" sz="1600" b="1" spc="-220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тельной</a:t>
                      </a:r>
                      <a:r>
                        <a:rPr lang="ru-RU" sz="1600" b="1" spc="-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земли</a:t>
                      </a:r>
                      <a:endParaRPr lang="ru-RU" sz="2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indent="-6159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Крупные</a:t>
                      </a:r>
                      <a:r>
                        <a:rPr lang="ru-RU" sz="1600" b="1" spc="-220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города</a:t>
                      </a:r>
                      <a:endParaRPr lang="ru-RU" sz="2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9085" marR="147320" indent="-132080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Управление</a:t>
                      </a:r>
                      <a:r>
                        <a:rPr lang="ru-RU" sz="1600" b="1" spc="-22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землёй</a:t>
                      </a:r>
                      <a:endParaRPr lang="ru-RU" sz="20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marR="161925" indent="-6667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Памятники</a:t>
                      </a:r>
                      <a:r>
                        <a:rPr lang="ru-RU" sz="1600" b="1" spc="-235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культуры</a:t>
                      </a:r>
                      <a:endParaRPr lang="ru-RU" sz="20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454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512" y="2924944"/>
            <a:ext cx="871296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0B4859"/>
              </a:solidFill>
            </a:endParaRPr>
          </a:p>
          <a:p>
            <a:r>
              <a:rPr lang="ru-RU" sz="1600" dirty="0" smtClean="0">
                <a:solidFill>
                  <a:srgbClr val="0B4859"/>
                </a:solidFill>
              </a:rPr>
              <a:t>Юго-Западная Русь - плодородной землёй и богатыми </a:t>
            </a:r>
          </a:p>
          <a:p>
            <a:r>
              <a:rPr lang="ru-RU" sz="1600" dirty="0" smtClean="0">
                <a:solidFill>
                  <a:srgbClr val="0B4859"/>
                </a:solidFill>
              </a:rPr>
              <a:t>Природными ресурсами.</a:t>
            </a:r>
          </a:p>
          <a:p>
            <a:r>
              <a:rPr lang="ru-RU" sz="1600" dirty="0" smtClean="0">
                <a:solidFill>
                  <a:srgbClr val="0B4859"/>
                </a:solidFill>
              </a:rPr>
              <a:t> Жители занимались земледелием, охотой, рыбной ловлей, бортничеством, ремёслами, добычей соли. </a:t>
            </a:r>
          </a:p>
          <a:p>
            <a:r>
              <a:rPr lang="ru-RU" sz="1600" dirty="0" smtClean="0">
                <a:solidFill>
                  <a:srgbClr val="0B4859"/>
                </a:solidFill>
              </a:rPr>
              <a:t>Через территорию края проходили торговые пути, связывавшие Русь со странами Европы</a:t>
            </a:r>
            <a:endParaRPr lang="ru-RU" sz="1600" dirty="0">
              <a:solidFill>
                <a:srgbClr val="0B485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628800"/>
            <a:ext cx="49320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Волынское княжество: 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Расположено - юге Руси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столица - г. Владимир-Волынский 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соседи - на западе Польша, с востока – Киевское княжество</a:t>
            </a:r>
            <a:endParaRPr lang="ru-RU" b="1" dirty="0">
              <a:solidFill>
                <a:srgbClr val="0B485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581128"/>
            <a:ext cx="85689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B4859"/>
                </a:solidFill>
              </a:rPr>
              <a:t>Государственное устройство – </a:t>
            </a:r>
            <a:r>
              <a:rPr lang="ru-RU" sz="1600" dirty="0" smtClean="0">
                <a:solidFill>
                  <a:srgbClr val="0B4859"/>
                </a:solidFill>
              </a:rPr>
              <a:t>боярская монархия – тип правления, при котором власть князя опирается на сильное и богатое боярство. Особенность политической жизни края – </a:t>
            </a:r>
          </a:p>
          <a:p>
            <a:r>
              <a:rPr lang="ru-RU" sz="1600" dirty="0" smtClean="0">
                <a:solidFill>
                  <a:srgbClr val="0B4859"/>
                </a:solidFill>
              </a:rPr>
              <a:t>жестокая борьба между князьями и боярством</a:t>
            </a:r>
          </a:p>
          <a:p>
            <a:r>
              <a:rPr lang="ru-RU" sz="1600" dirty="0" smtClean="0">
                <a:solidFill>
                  <a:srgbClr val="0B4859"/>
                </a:solidFill>
              </a:rPr>
              <a:t> </a:t>
            </a:r>
            <a:endParaRPr lang="ru-RU" dirty="0">
              <a:solidFill>
                <a:srgbClr val="0B485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1153-1187 гг.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Галицкой землёй правит 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56612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Волынский князь Роман </a:t>
            </a:r>
            <a:r>
              <a:rPr lang="ru-RU" b="1" dirty="0" err="1" smtClean="0">
                <a:solidFill>
                  <a:srgbClr val="0B4859"/>
                </a:solidFill>
              </a:rPr>
              <a:t>Мстиславич</a:t>
            </a:r>
            <a:r>
              <a:rPr lang="ru-RU" b="1" dirty="0" smtClean="0">
                <a:solidFill>
                  <a:srgbClr val="0B4859"/>
                </a:solidFill>
              </a:rPr>
              <a:t> 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6309320"/>
            <a:ext cx="3715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B4859"/>
                </a:solidFill>
              </a:rPr>
              <a:t>К 1238 году – Даниил Романович ?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1628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B4859"/>
                </a:solidFill>
              </a:rPr>
              <a:t>Галицкое княжество: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расположено на юге Руси, 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столица  – г. Галич, </a:t>
            </a:r>
          </a:p>
          <a:p>
            <a:r>
              <a:rPr lang="ru-RU" b="1" dirty="0" smtClean="0">
                <a:solidFill>
                  <a:srgbClr val="0B4859"/>
                </a:solidFill>
              </a:rPr>
              <a:t>соседи – на западе Польша и Венгрия</a:t>
            </a:r>
            <a:endParaRPr lang="ru-RU" b="1" dirty="0">
              <a:solidFill>
                <a:srgbClr val="0B48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88640"/>
          <a:ext cx="8784977" cy="1284141"/>
        </p:xfrm>
        <a:graphic>
          <a:graphicData uri="http://schemas.openxmlformats.org/drawingml/2006/table">
            <a:tbl>
              <a:tblPr/>
              <a:tblGrid>
                <a:gridCol w="2799637"/>
                <a:gridCol w="1810181"/>
                <a:gridCol w="2076105"/>
                <a:gridCol w="2099054"/>
              </a:tblGrid>
              <a:tr h="677687">
                <a:tc>
                  <a:txBody>
                    <a:bodyPr/>
                    <a:lstStyle/>
                    <a:p>
                      <a:pPr marL="264795" indent="-16700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Название</a:t>
                      </a:r>
                      <a:r>
                        <a:rPr lang="ru-RU" sz="1600" b="1" spc="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 err="1">
                          <a:latin typeface="Tahoma"/>
                          <a:ea typeface="Calibri"/>
                          <a:cs typeface="Calibri"/>
                        </a:rPr>
                        <a:t>самостоя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-</a:t>
                      </a:r>
                      <a:r>
                        <a:rPr lang="ru-RU" sz="1600" b="1" spc="-220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тельной</a:t>
                      </a:r>
                      <a:r>
                        <a:rPr lang="ru-RU" sz="1600" b="1" spc="-5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земли</a:t>
                      </a:r>
                      <a:endParaRPr lang="ru-RU" sz="2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indent="-6159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Крупные</a:t>
                      </a:r>
                      <a:r>
                        <a:rPr lang="ru-RU" sz="1600" b="1" spc="-220" dirty="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 dirty="0">
                          <a:latin typeface="Tahoma"/>
                          <a:ea typeface="Calibri"/>
                          <a:cs typeface="Calibri"/>
                        </a:rPr>
                        <a:t>города</a:t>
                      </a:r>
                      <a:endParaRPr lang="ru-RU" sz="2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9085" marR="147320" indent="-132080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Управление</a:t>
                      </a:r>
                      <a:r>
                        <a:rPr lang="ru-RU" sz="1600" b="1" spc="-220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землёй</a:t>
                      </a:r>
                      <a:endParaRPr lang="ru-RU" sz="20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205" marR="161925" indent="-66675"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Памятники</a:t>
                      </a:r>
                      <a:r>
                        <a:rPr lang="ru-RU" sz="1600" b="1" spc="-235">
                          <a:latin typeface="Tahoma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600" b="1">
                          <a:latin typeface="Tahoma"/>
                          <a:ea typeface="Calibri"/>
                          <a:cs typeface="Calibri"/>
                        </a:rPr>
                        <a:t>культуры</a:t>
                      </a:r>
                      <a:endParaRPr lang="ru-RU" sz="20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454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3528" y="1628800"/>
            <a:ext cx="85689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B4859"/>
                </a:solidFill>
              </a:rPr>
              <a:t>Государственное устройство – </a:t>
            </a:r>
            <a:r>
              <a:rPr lang="ru-RU" sz="1600" dirty="0" smtClean="0">
                <a:solidFill>
                  <a:srgbClr val="0B4859"/>
                </a:solidFill>
              </a:rPr>
              <a:t>боярская монархия – тип правления, при котором власть князя опирается на сильное и богатое боярство. Особенность политической жизни края – </a:t>
            </a:r>
          </a:p>
          <a:p>
            <a:r>
              <a:rPr lang="ru-RU" sz="1600" dirty="0" smtClean="0">
                <a:solidFill>
                  <a:srgbClr val="0B4859"/>
                </a:solidFill>
              </a:rPr>
              <a:t>жестокая борьба между князьями и боярством</a:t>
            </a:r>
          </a:p>
          <a:p>
            <a:r>
              <a:rPr lang="ru-RU" sz="1600" dirty="0" smtClean="0">
                <a:solidFill>
                  <a:srgbClr val="0B4859"/>
                </a:solidFill>
              </a:rPr>
              <a:t> </a:t>
            </a:r>
            <a:endParaRPr lang="ru-RU" dirty="0">
              <a:solidFill>
                <a:srgbClr val="0B485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4928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1153-1187 гг.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Галицкой землёй правит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Ярослав Владимирович по прозвищу </a:t>
            </a:r>
            <a:r>
              <a:rPr lang="ru-RU" b="1" u="sng" dirty="0" err="1" smtClean="0">
                <a:solidFill>
                  <a:srgbClr val="0B485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Осмомысл</a:t>
            </a:r>
            <a:r>
              <a:rPr lang="ru-RU" b="1" u="sng" dirty="0" smtClean="0">
                <a:solidFill>
                  <a:srgbClr val="0B485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. </a:t>
            </a:r>
            <a:r>
              <a:rPr lang="ru-RU" b="1" dirty="0" smtClean="0">
                <a:solidFill>
                  <a:srgbClr val="0B4859"/>
                </a:solidFill>
              </a:rPr>
              <a:t>Прозвище князя, означает «много знающий»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242088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Волынский князь Роман </a:t>
            </a:r>
            <a:r>
              <a:rPr lang="ru-RU" b="1" dirty="0" err="1" smtClean="0">
                <a:solidFill>
                  <a:srgbClr val="0B4859"/>
                </a:solidFill>
              </a:rPr>
              <a:t>Мстиславич</a:t>
            </a:r>
            <a:r>
              <a:rPr lang="ru-RU" b="1" dirty="0" smtClean="0">
                <a:solidFill>
                  <a:srgbClr val="0B4859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</a:rPr>
              <a:t>1199 – 1205</a:t>
            </a:r>
            <a:r>
              <a:rPr lang="ru-RU" b="1" dirty="0" smtClean="0">
                <a:solidFill>
                  <a:srgbClr val="0B4859"/>
                </a:solidFill>
              </a:rPr>
              <a:t> в 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1199 г.захватил город Галич и объединил 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под своей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властью Галицкое и Волынское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княжества. 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После его смерти начинаются боярские усобицы, которые приводят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к распаду Галицко-Волынского княжества</a:t>
            </a:r>
            <a:endParaRPr lang="ru-RU" b="1" dirty="0">
              <a:solidFill>
                <a:srgbClr val="0B4859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5517232"/>
            <a:ext cx="65498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B4859"/>
                </a:solidFill>
              </a:rPr>
              <a:t>К 1238 году сын Романа </a:t>
            </a:r>
            <a:r>
              <a:rPr lang="ru-RU" b="1" dirty="0" err="1" smtClean="0">
                <a:solidFill>
                  <a:srgbClr val="0B4859"/>
                </a:solidFill>
              </a:rPr>
              <a:t>Мстиславича</a:t>
            </a:r>
            <a:r>
              <a:rPr lang="ru-RU" b="1" dirty="0" smtClean="0">
                <a:solidFill>
                  <a:srgbClr val="0B4859"/>
                </a:solidFill>
              </a:rPr>
              <a:t> Даниил Романович </a:t>
            </a:r>
          </a:p>
          <a:p>
            <a:pPr algn="ctr"/>
            <a:r>
              <a:rPr lang="ru-RU" b="1" dirty="0" smtClean="0">
                <a:solidFill>
                  <a:srgbClr val="0B4859"/>
                </a:solidFill>
              </a:rPr>
              <a:t>смог объединить Галицкое и Волынское княжества.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rom-ua.com/upload/a6b980652cd9d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720" y="2420888"/>
            <a:ext cx="5168404" cy="3876303"/>
          </a:xfrm>
        </p:spPr>
      </p:pic>
      <p:sp>
        <p:nvSpPr>
          <p:cNvPr id="5" name="Прямоугольник 4"/>
          <p:cNvSpPr/>
          <p:nvPr/>
        </p:nvSpPr>
        <p:spPr>
          <a:xfrm>
            <a:off x="503040" y="623731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B4859"/>
                </a:solidFill>
              </a:rPr>
              <a:t>Успенский собор в городе Владимир-Волынский. Здесь и похоронен создатель мощного Галицко-Волынского государства Роман Мстиславович</a:t>
            </a:r>
            <a:br>
              <a:rPr lang="ru-RU" b="1" dirty="0" smtClean="0">
                <a:solidFill>
                  <a:srgbClr val="0B4859"/>
                </a:solidFill>
              </a:rPr>
            </a:br>
            <a:endParaRPr lang="ru-RU" dirty="0"/>
          </a:p>
        </p:txBody>
      </p:sp>
      <p:pic>
        <p:nvPicPr>
          <p:cNvPr id="6" name="Picture 4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0"/>
            <a:ext cx="63246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1556792"/>
            <a:ext cx="9324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Галицко-Волынская летопись — </a:t>
            </a:r>
            <a:r>
              <a:rPr lang="ru-RU" dirty="0" err="1" smtClean="0"/>
              <a:t>летопись</a:t>
            </a:r>
            <a:r>
              <a:rPr lang="ru-RU" dirty="0"/>
              <a:t> </a:t>
            </a:r>
            <a:r>
              <a:rPr lang="ru-RU" dirty="0" smtClean="0"/>
              <a:t>XIII века, посвященная истории Галиции и Волыни.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2060848"/>
            <a:ext cx="426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Определите стиль и особенности храма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352</Words>
  <Application>Microsoft Office PowerPoint</Application>
  <PresentationFormat>Экран (4:3)</PresentationFormat>
  <Paragraphs>70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Юго-Западная Русь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Юго-Западная Русь</dc:title>
  <dc:creator>Андрей</dc:creator>
  <cp:lastModifiedBy>Андрей</cp:lastModifiedBy>
  <cp:revision>2</cp:revision>
  <dcterms:created xsi:type="dcterms:W3CDTF">2022-03-05T20:16:31Z</dcterms:created>
  <dcterms:modified xsi:type="dcterms:W3CDTF">2024-01-30T14:32:08Z</dcterms:modified>
</cp:coreProperties>
</file>