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2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29BE-B507-4D45-BD0B-725A7677B13F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3D5FC-F8EF-4D0E-B851-90E38F72E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29BE-B507-4D45-BD0B-725A7677B13F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3D5FC-F8EF-4D0E-B851-90E38F72E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29BE-B507-4D45-BD0B-725A7677B13F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3D5FC-F8EF-4D0E-B851-90E38F72E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29BE-B507-4D45-BD0B-725A7677B13F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3D5FC-F8EF-4D0E-B851-90E38F72E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29BE-B507-4D45-BD0B-725A7677B13F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3D5FC-F8EF-4D0E-B851-90E38F72E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29BE-B507-4D45-BD0B-725A7677B13F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3D5FC-F8EF-4D0E-B851-90E38F72E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29BE-B507-4D45-BD0B-725A7677B13F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3D5FC-F8EF-4D0E-B851-90E38F72E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29BE-B507-4D45-BD0B-725A7677B13F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3D5FC-F8EF-4D0E-B851-90E38F72E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29BE-B507-4D45-BD0B-725A7677B13F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3D5FC-F8EF-4D0E-B851-90E38F72E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29BE-B507-4D45-BD0B-725A7677B13F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3D5FC-F8EF-4D0E-B851-90E38F72E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29BE-B507-4D45-BD0B-725A7677B13F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3D5FC-F8EF-4D0E-B851-90E38F72E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229BE-B507-4D45-BD0B-725A7677B13F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13D5FC-F8EF-4D0E-B851-90E38F72E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dok.opredelim.com/pars_docs/refs/11/10557/img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0"/>
            <a:ext cx="6696744" cy="502255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941168"/>
            <a:ext cx="3059832" cy="1470025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Новгородская земля</a:t>
            </a:r>
            <a:endParaRPr lang="ru-RU" sz="3600" dirty="0"/>
          </a:p>
        </p:txBody>
      </p:sp>
      <p:pic>
        <p:nvPicPr>
          <p:cNvPr id="5" name="Picture 2" descr="http://hram-troicy.prihod.ru/users/67/1167/editor_files/image/254_(1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142852"/>
            <a:ext cx="6184655" cy="6715148"/>
          </a:xfrm>
          <a:prstGeom prst="rect">
            <a:avLst/>
          </a:prstGeom>
          <a:noFill/>
        </p:spPr>
      </p:pic>
      <p:pic>
        <p:nvPicPr>
          <p:cNvPr id="1027" name="Picture 3" descr="https://avatars.mds.yandex.net/i?id=6e2151d9425ac44fe404e17541392cc0-5555892-images-thumbs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429000"/>
            <a:ext cx="2016224" cy="16129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Новгородская республика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80728"/>
            <a:ext cx="8229600" cy="4525963"/>
          </a:xfrm>
        </p:spPr>
        <p:txBody>
          <a:bodyPr/>
          <a:lstStyle/>
          <a:p>
            <a:pPr marL="514350" indent="-514350">
              <a:buAutoNum type="arabicParenR"/>
            </a:pPr>
            <a:r>
              <a:rPr lang="ru-RU" sz="2400" dirty="0" smtClean="0"/>
              <a:t>Территория, </a:t>
            </a:r>
            <a:r>
              <a:rPr lang="ru-RU" sz="2400" dirty="0" err="1" smtClean="0"/>
              <a:t>природн.условия</a:t>
            </a:r>
            <a:endParaRPr lang="ru-RU" sz="2400" dirty="0" smtClean="0"/>
          </a:p>
          <a:p>
            <a:pPr marL="514350" indent="-514350">
              <a:buAutoNum type="arabicParenR"/>
            </a:pPr>
            <a:r>
              <a:rPr lang="ru-RU" sz="2400" dirty="0" smtClean="0"/>
              <a:t>Занятия населения</a:t>
            </a:r>
          </a:p>
          <a:p>
            <a:pPr marL="514350" indent="-514350">
              <a:buAutoNum type="arabicParenR"/>
            </a:pPr>
            <a:r>
              <a:rPr lang="ru-RU" sz="2400" dirty="0" smtClean="0"/>
              <a:t>Государственное устройство </a:t>
            </a:r>
          </a:p>
          <a:p>
            <a:pPr marL="514350" indent="-514350">
              <a:buAutoNum type="arabicParenR"/>
            </a:pPr>
            <a:r>
              <a:rPr lang="ru-RU" sz="2400" dirty="0" smtClean="0"/>
              <a:t>Культура</a:t>
            </a:r>
          </a:p>
          <a:p>
            <a:pPr marL="514350" indent="-514350">
              <a:buAutoNum type="arabicParenR"/>
            </a:pPr>
            <a:endParaRPr lang="ru-RU" dirty="0"/>
          </a:p>
        </p:txBody>
      </p:sp>
      <p:pic>
        <p:nvPicPr>
          <p:cNvPr id="4" name="Picture 2" descr="http://s019.radikal.ru/i634/1303/1c/5d31934e0ee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3573016"/>
            <a:ext cx="2238010" cy="3143272"/>
          </a:xfrm>
          <a:prstGeom prst="rect">
            <a:avLst/>
          </a:prstGeom>
          <a:noFill/>
        </p:spPr>
      </p:pic>
      <p:pic>
        <p:nvPicPr>
          <p:cNvPr id="5" name="Picture 10" descr="http://www.xlegio.ru/netcat_files/Image/fleet/NovgorodskoeVesse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692696"/>
            <a:ext cx="2456535" cy="2071678"/>
          </a:xfrm>
          <a:prstGeom prst="rect">
            <a:avLst/>
          </a:prstGeom>
          <a:noFill/>
        </p:spPr>
      </p:pic>
      <p:pic>
        <p:nvPicPr>
          <p:cNvPr id="6" name="Picture 4" descr="http://www.rusizn.ru/images/ist/ist30/30_06_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3501008"/>
            <a:ext cx="2671966" cy="3214710"/>
          </a:xfrm>
          <a:prstGeom prst="rect">
            <a:avLst/>
          </a:prstGeom>
          <a:noFill/>
        </p:spPr>
      </p:pic>
      <p:pic>
        <p:nvPicPr>
          <p:cNvPr id="7" name="Picture 12" descr="http://www.newizv.ru/images/photos/other/20110807215040_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5157192"/>
            <a:ext cx="2381250" cy="1524001"/>
          </a:xfrm>
          <a:prstGeom prst="rect">
            <a:avLst/>
          </a:prstGeom>
          <a:noFill/>
        </p:spPr>
      </p:pic>
      <p:pic>
        <p:nvPicPr>
          <p:cNvPr id="8" name="Picture 8" descr="http://f.mypage.ru/ac5f3f70a466c40e1d48cb31935f4bb0_94f413aee27f793e59cb286c9e15772c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2852936"/>
            <a:ext cx="2833931" cy="2071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331640" y="1607894"/>
            <a:ext cx="770485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 Северного Ледовитого океана до верховьев  Волги, от побережья Балтийского моря до Уральских гор.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Климат и почвы мало при- годны для земледелия. Форпост от западной агрессии. Удалённость от Степи — защита от кочевников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259632" y="2780928"/>
            <a:ext cx="788436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Господство морских и лесных промыслов: охота, рыболовство, солеварение, производство железа и др.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Развитое ремесло. Активная торговля с Волжской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Булгарией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Прибалтикой,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северонемецкими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городами, Скандинавией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4005064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Слабая княжеская власть. Сильное боярство и </a:t>
            </a:r>
            <a:r>
              <a:rPr lang="ru-RU" dirty="0" smtClean="0"/>
              <a:t>купечество</a:t>
            </a:r>
            <a:r>
              <a:rPr lang="ru-RU" dirty="0"/>
              <a:t>, которым </a:t>
            </a:r>
            <a:r>
              <a:rPr lang="ru-RU" dirty="0" smtClean="0"/>
              <a:t>принадлежала </a:t>
            </a:r>
            <a:r>
              <a:rPr lang="ru-RU" dirty="0"/>
              <a:t>реальная политическая власть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0" y="0"/>
          <a:ext cx="8784977" cy="1426023"/>
        </p:xfrm>
        <a:graphic>
          <a:graphicData uri="http://schemas.openxmlformats.org/drawingml/2006/table">
            <a:tbl>
              <a:tblPr/>
              <a:tblGrid>
                <a:gridCol w="2799637"/>
                <a:gridCol w="1810181"/>
                <a:gridCol w="2076105"/>
                <a:gridCol w="2099054"/>
              </a:tblGrid>
              <a:tr h="764704">
                <a:tc>
                  <a:txBody>
                    <a:bodyPr/>
                    <a:lstStyle/>
                    <a:p>
                      <a:pPr marL="264795" indent="-167005">
                        <a:spcBef>
                          <a:spcPts val="26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ahoma"/>
                          <a:ea typeface="Calibri"/>
                          <a:cs typeface="Calibri"/>
                        </a:rPr>
                        <a:t>Название</a:t>
                      </a:r>
                      <a:r>
                        <a:rPr lang="ru-RU" sz="2000" b="1" spc="5" dirty="0">
                          <a:latin typeface="Tahoma"/>
                          <a:ea typeface="Calibri"/>
                          <a:cs typeface="Calibri"/>
                        </a:rPr>
                        <a:t> </a:t>
                      </a:r>
                      <a:r>
                        <a:rPr lang="ru-RU" sz="2000" b="1" dirty="0" err="1">
                          <a:latin typeface="Tahoma"/>
                          <a:ea typeface="Calibri"/>
                          <a:cs typeface="Calibri"/>
                        </a:rPr>
                        <a:t>самостоя</a:t>
                      </a:r>
                      <a:r>
                        <a:rPr lang="ru-RU" sz="2000" b="1" dirty="0">
                          <a:latin typeface="Tahoma"/>
                          <a:ea typeface="Calibri"/>
                          <a:cs typeface="Calibri"/>
                        </a:rPr>
                        <a:t>-</a:t>
                      </a:r>
                      <a:r>
                        <a:rPr lang="ru-RU" sz="2000" b="1" spc="-220" dirty="0">
                          <a:latin typeface="Tahoma"/>
                          <a:ea typeface="Calibri"/>
                          <a:cs typeface="Calibri"/>
                        </a:rPr>
                        <a:t> </a:t>
                      </a:r>
                      <a:r>
                        <a:rPr lang="ru-RU" sz="2000" b="1" dirty="0">
                          <a:latin typeface="Tahoma"/>
                          <a:ea typeface="Calibri"/>
                          <a:cs typeface="Calibri"/>
                        </a:rPr>
                        <a:t>тельной</a:t>
                      </a:r>
                      <a:r>
                        <a:rPr lang="ru-RU" sz="2000" b="1" spc="-5" dirty="0">
                          <a:latin typeface="Tahoma"/>
                          <a:ea typeface="Calibri"/>
                          <a:cs typeface="Calibri"/>
                        </a:rPr>
                        <a:t> </a:t>
                      </a:r>
                      <a:r>
                        <a:rPr lang="ru-RU" sz="2000" b="1" dirty="0">
                          <a:latin typeface="Tahoma"/>
                          <a:ea typeface="Calibri"/>
                          <a:cs typeface="Calibri"/>
                        </a:rPr>
                        <a:t>земли</a:t>
                      </a:r>
                      <a:endParaRPr lang="ru-RU" sz="28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3205" indent="-61595">
                        <a:spcBef>
                          <a:spcPts val="260"/>
                        </a:spcBef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ahoma"/>
                          <a:ea typeface="Calibri"/>
                          <a:cs typeface="Calibri"/>
                        </a:rPr>
                        <a:t>Крупные</a:t>
                      </a:r>
                      <a:r>
                        <a:rPr lang="ru-RU" sz="2000" b="1" spc="-220">
                          <a:latin typeface="Tahoma"/>
                          <a:ea typeface="Calibri"/>
                          <a:cs typeface="Calibri"/>
                        </a:rPr>
                        <a:t> </a:t>
                      </a:r>
                      <a:r>
                        <a:rPr lang="ru-RU" sz="2000" b="1">
                          <a:latin typeface="Tahoma"/>
                          <a:ea typeface="Calibri"/>
                          <a:cs typeface="Calibri"/>
                        </a:rPr>
                        <a:t>города</a:t>
                      </a:r>
                      <a:endParaRPr lang="ru-RU" sz="2800" b="1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99085" marR="147320" indent="-132080">
                        <a:spcBef>
                          <a:spcPts val="260"/>
                        </a:spcBef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ahoma"/>
                          <a:ea typeface="Calibri"/>
                          <a:cs typeface="Calibri"/>
                        </a:rPr>
                        <a:t>Управление</a:t>
                      </a:r>
                      <a:r>
                        <a:rPr lang="ru-RU" sz="2000" b="1" spc="-220">
                          <a:latin typeface="Tahoma"/>
                          <a:ea typeface="Calibri"/>
                          <a:cs typeface="Calibri"/>
                        </a:rPr>
                        <a:t> </a:t>
                      </a:r>
                      <a:r>
                        <a:rPr lang="ru-RU" sz="2000" b="1">
                          <a:latin typeface="Tahoma"/>
                          <a:ea typeface="Calibri"/>
                          <a:cs typeface="Calibri"/>
                        </a:rPr>
                        <a:t>землёй</a:t>
                      </a:r>
                      <a:endParaRPr lang="ru-RU" sz="2800" b="1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3205" marR="161925" indent="-66675">
                        <a:spcBef>
                          <a:spcPts val="260"/>
                        </a:spcBef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ahoma"/>
                          <a:ea typeface="Calibri"/>
                          <a:cs typeface="Calibri"/>
                        </a:rPr>
                        <a:t>Памятники</a:t>
                      </a:r>
                      <a:r>
                        <a:rPr lang="ru-RU" sz="2000" b="1" spc="-235">
                          <a:latin typeface="Tahoma"/>
                          <a:ea typeface="Calibri"/>
                          <a:cs typeface="Calibri"/>
                        </a:rPr>
                        <a:t> </a:t>
                      </a:r>
                      <a:r>
                        <a:rPr lang="ru-RU" sz="2000" b="1">
                          <a:latin typeface="Tahoma"/>
                          <a:ea typeface="Calibri"/>
                          <a:cs typeface="Calibri"/>
                        </a:rPr>
                        <a:t>культуры</a:t>
                      </a:r>
                      <a:endParaRPr lang="ru-RU" sz="2800" b="1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1319">
                <a:tc>
                  <a:txBody>
                    <a:bodyPr/>
                    <a:lstStyle/>
                    <a:p>
                      <a:pPr marL="69850">
                        <a:spcAft>
                          <a:spcPts val="0"/>
                        </a:spcAft>
                      </a:pPr>
                      <a:endParaRPr lang="ru-RU" sz="2000" b="1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spcAft>
                          <a:spcPts val="0"/>
                        </a:spcAft>
                      </a:pPr>
                      <a:endParaRPr lang="ru-RU" sz="2000" b="1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spcAft>
                          <a:spcPts val="0"/>
                        </a:spcAft>
                      </a:pPr>
                      <a:endParaRPr lang="ru-RU" sz="2000" b="1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spcAft>
                          <a:spcPts val="0"/>
                        </a:spcAft>
                      </a:pPr>
                      <a:endParaRPr lang="ru-RU" sz="200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107504" y="5013176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Новгородское государство – боярская республика с системой городского самоуправления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runivers.ru/upload/iblock/e3f/Veche_47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916832"/>
            <a:ext cx="5872531" cy="452596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63688" y="188640"/>
            <a:ext cx="73803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1333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Высший орган —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вече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(народное собрание)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—избирало: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33350" algn="l"/>
              </a:tabLs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посадника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главу города;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33350" algn="l"/>
              </a:tabLs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тысяцкого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помощника посадника;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33350" algn="l"/>
              </a:tabLs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архиепископа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главу церкви;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приглашало: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" algn="l"/>
              </a:tabLs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князя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дружиной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571736" y="214290"/>
            <a:ext cx="4357718" cy="50006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Управление в Новгороде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357422" y="1142984"/>
            <a:ext cx="3929090" cy="57150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Вече – народное собрание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>
            <a:off x="1785918" y="1643050"/>
            <a:ext cx="500066" cy="5000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142844" y="2285992"/>
            <a:ext cx="2571768" cy="157163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Князь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оеначальник, высший судебный арбитр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rot="5400000">
            <a:off x="1821637" y="2678901"/>
            <a:ext cx="2571768" cy="6429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4" name="Скругленный прямоугольник 13"/>
          <p:cNvSpPr/>
          <p:nvPr/>
        </p:nvSpPr>
        <p:spPr>
          <a:xfrm>
            <a:off x="1000100" y="4357694"/>
            <a:ext cx="2928958" cy="192882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Посадник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лава города, вел дипломатические переговоры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rot="5400000">
            <a:off x="5107785" y="2107397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7" name="Скругленный прямоугольник 16"/>
          <p:cNvSpPr/>
          <p:nvPr/>
        </p:nvSpPr>
        <p:spPr>
          <a:xfrm>
            <a:off x="4357686" y="2500306"/>
            <a:ext cx="2286016" cy="314327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Тысяцкий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обирал налоги,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озглавлял ополчение, защищал интересы купцов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Прямая со стрелкой 18"/>
          <p:cNvCxnSpPr>
            <a:stCxn id="6" idx="3"/>
          </p:cNvCxnSpPr>
          <p:nvPr/>
        </p:nvCxnSpPr>
        <p:spPr>
          <a:xfrm>
            <a:off x="6286512" y="1428736"/>
            <a:ext cx="500066" cy="2143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0" name="Скругленный прямоугольник 19"/>
          <p:cNvSpPr/>
          <p:nvPr/>
        </p:nvSpPr>
        <p:spPr>
          <a:xfrm>
            <a:off x="6786578" y="1214422"/>
            <a:ext cx="2143140" cy="278608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u="sng" dirty="0" err="1" smtClean="0">
                <a:latin typeface="Times New Roman" pitchFamily="18" charset="0"/>
                <a:cs typeface="Times New Roman" pitchFamily="18" charset="0"/>
              </a:rPr>
              <a:t>Архи-епископ</a:t>
            </a:r>
            <a:endParaRPr lang="ru-RU" sz="2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лава городской церкви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lemur59.ru/sites/default/files/images/%D0%B2%D0%BE%D0%B8%D0%BD%D1%8B%20%D0%BD%D0%BE%D0%B2%D0%B3%D0%BE%D1%80%D0%BE%D0%B4%D0%B0(2).png"/>
          <p:cNvPicPr>
            <a:picLocks noChangeAspect="1" noChangeArrowheads="1"/>
          </p:cNvPicPr>
          <p:nvPr/>
        </p:nvPicPr>
        <p:blipFill>
          <a:blip r:embed="rId2" cstate="print"/>
          <a:srcRect l="4455" t="7009" r="58416" b="25233"/>
          <a:stretch>
            <a:fillRect/>
          </a:stretch>
        </p:blipFill>
        <p:spPr bwMode="auto">
          <a:xfrm>
            <a:off x="6858016" y="4143380"/>
            <a:ext cx="1077728" cy="2500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900igr.net/datas/istorija/Rukopisnye-knigi-Drevnej-Rusi/0029-029-Sofijskij-sobor-v-novgoro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0284" y="3654741"/>
            <a:ext cx="4433716" cy="3203259"/>
          </a:xfrm>
          <a:prstGeom prst="rect">
            <a:avLst/>
          </a:prstGeom>
          <a:noFill/>
        </p:spPr>
      </p:pic>
      <p:pic>
        <p:nvPicPr>
          <p:cNvPr id="3" name="Picture 2" descr="http://ic.pics.livejournal.com/byslaikyr/47706181/227293/227293_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04664"/>
            <a:ext cx="2725990" cy="216716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59832" y="0"/>
            <a:ext cx="20949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Культура</a:t>
            </a:r>
            <a:endParaRPr lang="ru-RU" sz="4000" dirty="0"/>
          </a:p>
        </p:txBody>
      </p:sp>
      <p:pic>
        <p:nvPicPr>
          <p:cNvPr id="5" name="Picture 2" descr="http://icons-art.ru/image/school/icon-znameni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15492" y="548680"/>
            <a:ext cx="4528508" cy="3334106"/>
          </a:xfrm>
          <a:prstGeom prst="rect">
            <a:avLst/>
          </a:prstGeom>
          <a:noFill/>
        </p:spPr>
      </p:pic>
      <p:pic>
        <p:nvPicPr>
          <p:cNvPr id="6" name="Picture 4" descr="http://historicus.ru/assets/images/Angel-Zlatye-Vlasy_-XII_-Novgoro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2708920"/>
            <a:ext cx="2944061" cy="381909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43608" y="6488668"/>
            <a:ext cx="3421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Ангел Златые власы. Икона. </a:t>
            </a:r>
            <a:r>
              <a:rPr lang="en-US" dirty="0" smtClean="0"/>
              <a:t>XII</a:t>
            </a:r>
            <a:r>
              <a:rPr lang="ru-RU" dirty="0" smtClean="0"/>
              <a:t> в.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prigorod.info/images/places/novgorodskaya-oblast/ob-ekty-religiy/cerkov-spasa-na-neredice-v-velikom-novgorode/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627784" y="0"/>
            <a:ext cx="39019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Церковь спаса на </a:t>
            </a:r>
            <a:r>
              <a:rPr lang="ru-RU" dirty="0" err="1" smtClean="0"/>
              <a:t>Нередице</a:t>
            </a:r>
            <a:r>
              <a:rPr lang="ru-RU" dirty="0" smtClean="0"/>
              <a:t> Новгород</a:t>
            </a:r>
            <a:endParaRPr lang="ru-RU" dirty="0"/>
          </a:p>
        </p:txBody>
      </p:sp>
      <p:pic>
        <p:nvPicPr>
          <p:cNvPr id="1028" name="Picture 4" descr="https://upload.wikimedia.org/wikipedia/commons/thumb/3/32/%D0%9D%D0%B5%D1%80%D0%B5%D0%B4%D0%B8%D1%86%D0%B0_%D0%B2_%D0%BF%D0%BE%D0%BB%D0%BD%D0%BE%D1%87%D1%8C.jpg/1125px-%D0%9D%D0%B5%D1%80%D0%B5%D0%B4%D0%B8%D1%86%D0%B0_%D0%B2_%D0%BF%D0%BE%D0%BB%D0%BD%D0%BE%D1%87%D1%8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564" y="548680"/>
            <a:ext cx="7668852" cy="511256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07704" y="5877272"/>
            <a:ext cx="5560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Подпишите в рабочих листах названия частей церкви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203</Words>
  <Application>Microsoft Office PowerPoint</Application>
  <PresentationFormat>Экран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Новгородская земля</vt:lpstr>
      <vt:lpstr>Новгородская республика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Новгородская земля</dc:title>
  <dc:creator>Андрей</dc:creator>
  <cp:lastModifiedBy>Андрей</cp:lastModifiedBy>
  <cp:revision>3</cp:revision>
  <dcterms:created xsi:type="dcterms:W3CDTF">2022-03-05T20:37:24Z</dcterms:created>
  <dcterms:modified xsi:type="dcterms:W3CDTF">2024-01-30T14:38:59Z</dcterms:modified>
</cp:coreProperties>
</file>