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0"/>
  </p:notesMasterIdLst>
  <p:handoutMasterIdLst>
    <p:handoutMasterId r:id="rId21"/>
  </p:handoutMasterIdLst>
  <p:sldIdLst>
    <p:sldId id="257" r:id="rId3"/>
    <p:sldId id="258" r:id="rId4"/>
    <p:sldId id="262" r:id="rId5"/>
    <p:sldId id="272" r:id="rId6"/>
    <p:sldId id="259" r:id="rId7"/>
    <p:sldId id="273" r:id="rId8"/>
    <p:sldId id="260" r:id="rId9"/>
    <p:sldId id="274" r:id="rId10"/>
    <p:sldId id="268" r:id="rId11"/>
    <p:sldId id="264" r:id="rId12"/>
    <p:sldId id="269" r:id="rId13"/>
    <p:sldId id="270" r:id="rId14"/>
    <p:sldId id="265" r:id="rId15"/>
    <p:sldId id="271" r:id="rId16"/>
    <p:sldId id="276" r:id="rId17"/>
    <p:sldId id="275" r:id="rId18"/>
    <p:sldId id="266" r:id="rId19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orient="horz" pos="1152">
          <p15:clr>
            <a:srgbClr val="A4A3A4"/>
          </p15:clr>
        </p15:guide>
        <p15:guide id="5" orient="horz" pos="3360">
          <p15:clr>
            <a:srgbClr val="A4A3A4"/>
          </p15:clr>
        </p15:guide>
        <p15:guide id="6" orient="horz" pos="3072">
          <p15:clr>
            <a:srgbClr val="A4A3A4"/>
          </p15:clr>
        </p15:guide>
        <p15:guide id="7" orient="horz" pos="864">
          <p15:clr>
            <a:srgbClr val="A4A3A4"/>
          </p15:clr>
        </p15:guide>
        <p15:guide id="8" orient="horz" pos="528">
          <p15:clr>
            <a:srgbClr val="A4A3A4"/>
          </p15:clr>
        </p15:guide>
        <p15:guide id="9" orient="horz" pos="2784">
          <p15:clr>
            <a:srgbClr val="A4A3A4"/>
          </p15:clr>
        </p15:guide>
        <p15:guide id="10" pos="3839">
          <p15:clr>
            <a:srgbClr val="A4A3A4"/>
          </p15:clr>
        </p15:guide>
        <p15:guide id="11" pos="959">
          <p15:clr>
            <a:srgbClr val="A4A3A4"/>
          </p15:clr>
        </p15:guide>
        <p15:guide id="12" pos="7007">
          <p15:clr>
            <a:srgbClr val="A4A3A4"/>
          </p15:clr>
        </p15:guide>
        <p15:guide id="13" pos="6719">
          <p15:clr>
            <a:srgbClr val="A4A3A4"/>
          </p15:clr>
        </p15:guide>
        <p15:guide id="14" pos="6143">
          <p15:clr>
            <a:srgbClr val="A4A3A4"/>
          </p15:clr>
        </p15:guide>
        <p15:guide id="15" pos="3983">
          <p15:clr>
            <a:srgbClr val="A4A3A4"/>
          </p15:clr>
        </p15:guide>
        <p15:guide id="16" pos="527">
          <p15:clr>
            <a:srgbClr val="A4A3A4"/>
          </p15:clr>
        </p15:guide>
        <p15:guide id="17" pos="715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>
      <p:cViewPr varScale="1">
        <p:scale>
          <a:sx n="98" d="100"/>
          <a:sy n="98" d="100"/>
        </p:scale>
        <p:origin x="-82" y="-120"/>
      </p:cViewPr>
      <p:guideLst>
        <p:guide orient="horz" pos="2160"/>
        <p:guide orient="horz" pos="1008"/>
        <p:guide orient="horz" pos="3792"/>
        <p:guide orient="horz" pos="1152"/>
        <p:guide orient="horz" pos="3360"/>
        <p:guide orient="horz" pos="3072"/>
        <p:guide orient="horz" pos="864"/>
        <p:guide orient="horz" pos="528"/>
        <p:guide orient="horz" pos="2784"/>
        <p:guide pos="3839"/>
        <p:guide pos="959"/>
        <p:guide pos="7007"/>
        <p:guide pos="6719"/>
        <p:guide pos="6143"/>
        <p:guide pos="3983"/>
        <p:guide pos="527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2058" y="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Данные СМИ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4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5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6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7"/>
                <c:pt idx="0">
                  <c:v>Чиновники</c:v>
                </c:pt>
                <c:pt idx="1">
                  <c:v>Сотрудники ГИБДД</c:v>
                </c:pt>
                <c:pt idx="2">
                  <c:v>Сотрудники полиции</c:v>
                </c:pt>
                <c:pt idx="3">
                  <c:v>Медицинские работники</c:v>
                </c:pt>
                <c:pt idx="4">
                  <c:v>Работники образовани</c:v>
                </c:pt>
                <c:pt idx="5">
                  <c:v>Судебные приставы </c:v>
                </c:pt>
                <c:pt idx="6">
                  <c:v>Адвокаты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0.65</c:v>
                </c:pt>
                <c:pt idx="1">
                  <c:v>0.1</c:v>
                </c:pt>
                <c:pt idx="2">
                  <c:v>0.08</c:v>
                </c:pt>
                <c:pt idx="3">
                  <c:v>0.05</c:v>
                </c:pt>
                <c:pt idx="4">
                  <c:v>0.05</c:v>
                </c:pt>
                <c:pt idx="5">
                  <c:v>0.04</c:v>
                </c:pt>
                <c:pt idx="6">
                  <c:v>0.03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A8D02-4E65-4CCD-8312-4AB164C6C77D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119DBA-4540-49B3-8FA9-6259387ECF9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7619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A755D9-D361-47B8-9652-3B4EA9776CE5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36274-F2B9-4C45-BBB4-0EDF4CD651A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8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3" y="1371600"/>
            <a:ext cx="9144000" cy="3505200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4953000"/>
            <a:ext cx="8229600" cy="10668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68654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2234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52012" y="533400"/>
            <a:ext cx="1371600" cy="559276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2411" y="533400"/>
            <a:ext cx="8077201" cy="5592764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0182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94555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2514601"/>
            <a:ext cx="9144000" cy="2819400"/>
          </a:xfrm>
        </p:spPr>
        <p:txBody>
          <a:bodyPr anchor="b">
            <a:noAutofit/>
          </a:bodyPr>
          <a:lstStyle>
            <a:lvl1pPr algn="l">
              <a:defRPr sz="66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990600"/>
            <a:ext cx="8229600" cy="11430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69944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2414" y="1828800"/>
            <a:ext cx="4645152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75412" y="1828800"/>
            <a:ext cx="4648201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69702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4" y="1828800"/>
            <a:ext cx="46451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4" y="2667000"/>
            <a:ext cx="4645152" cy="3352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 baseline="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78462" y="1828800"/>
            <a:ext cx="46451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78462" y="2667000"/>
            <a:ext cx="4645152" cy="3352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12310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57012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30.01.2024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20172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6613" y="2590800"/>
            <a:ext cx="3276599" cy="192405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0012" y="838200"/>
            <a:ext cx="6172201" cy="5181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6613" y="4648200"/>
            <a:ext cx="3276599" cy="13716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82804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12" y="458787"/>
            <a:ext cx="6626225" cy="5938837"/>
          </a:xfrm>
          <a:prstGeom prst="rect">
            <a:avLst/>
          </a:prstGeom>
          <a:noFill/>
          <a:ln>
            <a:noFill/>
          </a:ln>
          <a:effectLst>
            <a:outerShdw blurRad="292100" algn="c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6613" y="2590800"/>
            <a:ext cx="3276599" cy="192405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484812" y="836610"/>
            <a:ext cx="5867401" cy="5183190"/>
          </a:xfrm>
          <a:solidFill>
            <a:schemeClr val="bg2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6613" y="4648200"/>
            <a:ext cx="3276599" cy="13716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446932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4" y="1828800"/>
            <a:ext cx="96012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  <a:p>
            <a:pPr lvl="5"/>
            <a:r>
              <a:rPr lang="ru-RU" dirty="0" smtClean="0"/>
              <a:t>Sixth level</a:t>
            </a:r>
          </a:p>
          <a:p>
            <a:pPr lvl="6"/>
            <a:r>
              <a:rPr lang="ru-RU" dirty="0" smtClean="0"/>
              <a:t>Seventh level</a:t>
            </a:r>
          </a:p>
          <a:p>
            <a:pPr lvl="7"/>
            <a:r>
              <a:rPr lang="ru-RU" dirty="0" smtClean="0"/>
              <a:t>Eighth level</a:t>
            </a:r>
          </a:p>
          <a:p>
            <a:pPr lvl="8"/>
            <a:r>
              <a:rPr lang="ru-RU" dirty="0" smtClean="0"/>
              <a:t>Ninth level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609012" y="6172200"/>
            <a:ext cx="1320059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3829175-527E-46A3-863C-1BB1F163B849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17950" y="6172200"/>
            <a:ext cx="6862462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33012" y="6172200"/>
            <a:ext cx="990601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5137D0E-4A4F-4307-8994-C1891D747D5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6050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3838" algn="l" defTabSz="914400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41363" indent="-17145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66788" indent="-17303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08088" indent="-17303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444752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82496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157984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gif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3" y="692696"/>
            <a:ext cx="9144000" cy="3744416"/>
          </a:xfrm>
        </p:spPr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7200" b="0" i="1" dirty="0" smtClean="0">
                <a:solidFill>
                  <a:schemeClr val="accent2">
                    <a:lumMod val="50000"/>
                  </a:schemeClr>
                </a:solidFill>
                <a:latin typeface="Palatino Linotype"/>
                <a:cs typeface="Shruti" panose="020B0502040204020203" pitchFamily="34" charset="0"/>
              </a:rPr>
              <a:t>Творчество против коррупции!</a:t>
            </a:r>
            <a:endParaRPr lang="ru-RU" sz="7200" b="0" i="1" dirty="0">
              <a:solidFill>
                <a:schemeClr val="accent2">
                  <a:lumMod val="50000"/>
                </a:schemeClr>
              </a:solidFill>
              <a:latin typeface="Palatino Linotype"/>
              <a:cs typeface="Shruti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l">
              <a:spcBef>
                <a:spcPts val="0"/>
              </a:spcBef>
              <a:buNone/>
            </a:pPr>
            <a:r>
              <a:rPr lang="ru-RU" sz="2400" b="0" i="0" dirty="0" smtClean="0">
                <a:solidFill>
                  <a:schemeClr val="tx1">
                    <a:lumMod val="50000"/>
                  </a:schemeClr>
                </a:solidFill>
              </a:rPr>
              <a:t>Гусева Лариса Викторовна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Социальный педагог!</a:t>
            </a:r>
            <a:endParaRPr lang="ru-RU" sz="2400" b="0" i="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4" name="01_a_perfect_circle_the_doomed_myzuka.m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764" y="6453336"/>
            <a:ext cx="232792" cy="23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561043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948" y="533400"/>
            <a:ext cx="8191500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4737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53" t="4200" r="2053" b="21251"/>
          <a:stretch/>
        </p:blipFill>
        <p:spPr>
          <a:xfrm>
            <a:off x="4150196" y="2636912"/>
            <a:ext cx="3024336" cy="400819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9" b="16652"/>
          <a:stretch/>
        </p:blipFill>
        <p:spPr>
          <a:xfrm>
            <a:off x="8974732" y="277381"/>
            <a:ext cx="2808312" cy="393158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1" b="17451"/>
          <a:stretch/>
        </p:blipFill>
        <p:spPr>
          <a:xfrm>
            <a:off x="333772" y="260648"/>
            <a:ext cx="2777490" cy="388843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798268" y="836712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</a:t>
            </a:r>
            <a:r>
              <a:rPr lang="ru-RU" dirty="0" smtClean="0"/>
              <a:t>оррупционных скандалов с каждым годом больше, а похищенные суммы внушительнее!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20" y="4740110"/>
            <a:ext cx="10191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7920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0" b="19151"/>
          <a:stretch/>
        </p:blipFill>
        <p:spPr>
          <a:xfrm>
            <a:off x="261764" y="176555"/>
            <a:ext cx="2699445" cy="367839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" t="12599" r="-854" b="17052"/>
          <a:stretch/>
        </p:blipFill>
        <p:spPr>
          <a:xfrm>
            <a:off x="3092268" y="2918829"/>
            <a:ext cx="2777804" cy="34740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1" b="19150"/>
          <a:stretch/>
        </p:blipFill>
        <p:spPr>
          <a:xfrm>
            <a:off x="5964308" y="104489"/>
            <a:ext cx="2844179" cy="38225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0" b="19551"/>
          <a:stretch/>
        </p:blipFill>
        <p:spPr>
          <a:xfrm>
            <a:off x="8902724" y="2780927"/>
            <a:ext cx="2790116" cy="37498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09" y="4678097"/>
            <a:ext cx="10191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3485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54452" y="620688"/>
            <a:ext cx="4669563" cy="1512912"/>
          </a:xfrm>
        </p:spPr>
        <p:txBody>
          <a:bodyPr>
            <a:normAutofit/>
          </a:bodyPr>
          <a:lstStyle/>
          <a:p>
            <a:r>
              <a:rPr lang="ru-RU" dirty="0"/>
              <a:t>“Очень часто у нас в борьбе с коррупцией побеждает дружба.”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72" y="371476"/>
            <a:ext cx="5616624" cy="36106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12" y="2880078"/>
            <a:ext cx="5029603" cy="376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39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48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48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828" y="1844824"/>
            <a:ext cx="3276599" cy="1924050"/>
          </a:xfrm>
        </p:spPr>
        <p:txBody>
          <a:bodyPr>
            <a:normAutofit fontScale="90000"/>
          </a:bodyPr>
          <a:lstStyle/>
          <a:p>
            <a:r>
              <a:rPr lang="ru-RU" dirty="0"/>
              <a:t>“Нет такой таблетки от </a:t>
            </a:r>
            <a:r>
              <a:rPr lang="ru-RU" b="1" dirty="0"/>
              <a:t>коррупции</a:t>
            </a:r>
            <a:r>
              <a:rPr lang="ru-RU" dirty="0"/>
              <a:t>: раз проглотил — и вы здоровы.” </a:t>
            </a:r>
            <a:br>
              <a:rPr lang="ru-RU" dirty="0"/>
            </a:br>
            <a:r>
              <a:rPr lang="ru-RU" dirty="0"/>
              <a:t>В</a:t>
            </a:r>
            <a:r>
              <a:rPr lang="ru-RU" dirty="0" smtClean="0"/>
              <a:t>. В. </a:t>
            </a:r>
            <a:r>
              <a:rPr lang="ru-RU" dirty="0"/>
              <a:t>Путин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9" r="17006"/>
          <a:stretch/>
        </p:blipFill>
        <p:spPr>
          <a:xfrm>
            <a:off x="2476127" y="3574667"/>
            <a:ext cx="3128390" cy="26744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82444" y="548680"/>
            <a:ext cx="4284711" cy="3024336"/>
          </a:xfrm>
        </p:spPr>
        <p:txBody>
          <a:bodyPr>
            <a:normAutofit fontScale="62500" lnSpcReduction="20000"/>
          </a:bodyPr>
          <a:lstStyle/>
          <a:p>
            <a:r>
              <a:rPr lang="ru-RU" sz="4500" dirty="0"/>
              <a:t>“Взятка уничтожает преграды и сокращает расстояния, она делает сердце чиновника доступным для обывательских невзгод.”</a:t>
            </a:r>
          </a:p>
          <a:p>
            <a:r>
              <a:rPr lang="ru-RU" sz="4500" dirty="0"/>
              <a:t>М. Салтыков-Щедрин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016" y="2996952"/>
            <a:ext cx="2538352" cy="338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6212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2"/>
          <a:stretch/>
        </p:blipFill>
        <p:spPr>
          <a:xfrm>
            <a:off x="1125860" y="404664"/>
            <a:ext cx="9753600" cy="580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0297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45940" y="105096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Рисунки, плакаты, тексты песен и художественных произведений- это то, что вдохновляет на изменения</a:t>
            </a:r>
            <a:r>
              <a:rPr lang="ru-RU" dirty="0"/>
              <a:t> </a:t>
            </a:r>
            <a:r>
              <a:rPr lang="ru-RU" dirty="0" smtClean="0"/>
              <a:t>и подталкивает людей к действиям!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596" y="2193960"/>
            <a:ext cx="3168352" cy="42700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892" y="2626445"/>
            <a:ext cx="4176464" cy="340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7912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460" y="0"/>
            <a:ext cx="5184648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"/>
          <a:stretch/>
        </p:blipFill>
        <p:spPr>
          <a:xfrm>
            <a:off x="621804" y="0"/>
            <a:ext cx="4679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6485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Коррупция</a:t>
            </a:r>
            <a:r>
              <a:rPr lang="ru-RU" dirty="0" smtClean="0"/>
              <a:t>… Это слово мы слышим везде и, к сожалению, намного чаще в последнее время. Новости на телеканалах и радиостанциях, газетные статьи, посты с социальных сетях- слово «коррупция» везде. И не так страшно это слово, но если подумать, что за ним стоит… Экономическое отставание, увеличение социального неравенства, падение имиджа государства- все это ведет к хаосу.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413" y="2236422"/>
            <a:ext cx="4648200" cy="3375755"/>
          </a:xfrm>
        </p:spPr>
      </p:pic>
    </p:spTree>
    <p:extLst>
      <p:ext uri="{BB962C8B-B14F-4D97-AF65-F5344CB8AC3E}">
        <p14:creationId xmlns:p14="http://schemas.microsoft.com/office/powerpoint/2010/main" val="12925235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/>
                </a:solidFill>
              </a:rPr>
              <a:t>Профессиональная коррумпированность по данным СМИ</a:t>
            </a:r>
            <a:endParaRPr lang="ru-RU" dirty="0">
              <a:solidFill>
                <a:schemeClr val="accent4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6292890"/>
              </p:ext>
            </p:extLst>
          </p:nvPr>
        </p:nvGraphicFramePr>
        <p:xfrm>
          <a:off x="117748" y="1844824"/>
          <a:ext cx="96012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ая выноска 4"/>
          <p:cNvSpPr/>
          <p:nvPr/>
        </p:nvSpPr>
        <p:spPr>
          <a:xfrm flipH="1">
            <a:off x="9718948" y="3364260"/>
            <a:ext cx="1584176" cy="1152128"/>
          </a:xfrm>
          <a:prstGeom prst="wedge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Кажется, это повод серьезно задуматься!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82" y="4437112"/>
            <a:ext cx="2481064" cy="22329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614" y="4791591"/>
            <a:ext cx="15240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6956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75"/>
          <a:stretch/>
        </p:blipFill>
        <p:spPr>
          <a:xfrm>
            <a:off x="-98276" y="0"/>
            <a:ext cx="684076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484" y="-20781"/>
            <a:ext cx="54463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3858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Причины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0012" y="838200"/>
            <a:ext cx="6747048" cy="539911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Глупо кричать о коррупции на каждом углу. Чтобы излечить мир и страну необходимо разобраться в ее причинах, а это: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/>
                </a:solidFill>
              </a:rPr>
              <a:t>- </a:t>
            </a:r>
            <a:r>
              <a:rPr lang="ru-RU" dirty="0">
                <a:solidFill>
                  <a:schemeClr val="tx2"/>
                </a:solidFill>
              </a:rPr>
              <a:t>Незнание </a:t>
            </a:r>
            <a:r>
              <a:rPr lang="ru-RU" dirty="0" smtClean="0">
                <a:solidFill>
                  <a:schemeClr val="tx2"/>
                </a:solidFill>
              </a:rPr>
              <a:t>законов;</a:t>
            </a:r>
            <a:endParaRPr lang="ru-RU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</a:rPr>
              <a:t>- Желание легкой </a:t>
            </a:r>
            <a:r>
              <a:rPr lang="ru-RU" dirty="0" smtClean="0">
                <a:solidFill>
                  <a:schemeClr val="tx2"/>
                </a:solidFill>
              </a:rPr>
              <a:t>наживы;</a:t>
            </a:r>
            <a:endParaRPr lang="ru-RU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</a:rPr>
              <a:t>- Частая сменяемость лиц на различных </a:t>
            </a:r>
            <a:r>
              <a:rPr lang="ru-RU" dirty="0" smtClean="0">
                <a:solidFill>
                  <a:schemeClr val="tx2"/>
                </a:solidFill>
              </a:rPr>
              <a:t>должностях;</a:t>
            </a:r>
            <a:endParaRPr lang="ru-RU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</a:rPr>
              <a:t>- Нестабильность в </a:t>
            </a:r>
            <a:r>
              <a:rPr lang="ru-RU" dirty="0" smtClean="0">
                <a:solidFill>
                  <a:schemeClr val="tx2"/>
                </a:solidFill>
              </a:rPr>
              <a:t>стране;</a:t>
            </a:r>
            <a:endParaRPr lang="ru-RU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</a:rPr>
              <a:t>- Коррупция как </a:t>
            </a:r>
            <a:r>
              <a:rPr lang="ru-RU" dirty="0" smtClean="0">
                <a:solidFill>
                  <a:schemeClr val="tx2"/>
                </a:solidFill>
              </a:rPr>
              <a:t>привычка;</a:t>
            </a:r>
            <a:endParaRPr lang="ru-RU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</a:rPr>
              <a:t>- Низкий уровень жизни </a:t>
            </a:r>
            <a:r>
              <a:rPr lang="ru-RU" dirty="0" smtClean="0">
                <a:solidFill>
                  <a:schemeClr val="tx2"/>
                </a:solidFill>
              </a:rPr>
              <a:t>населения;</a:t>
            </a:r>
            <a:endParaRPr lang="ru-RU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</a:rPr>
              <a:t>- Слабая развитость государственных институтов</a:t>
            </a: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</a:rPr>
              <a:t>- </a:t>
            </a:r>
            <a:r>
              <a:rPr lang="ru-RU" dirty="0" smtClean="0">
                <a:solidFill>
                  <a:schemeClr val="tx2"/>
                </a:solidFill>
              </a:rPr>
              <a:t>Безработица;</a:t>
            </a:r>
            <a:endParaRPr lang="ru-RU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</a:rPr>
              <a:t>- Неразвитость институтов гражданского </a:t>
            </a:r>
            <a:r>
              <a:rPr lang="ru-RU" dirty="0" smtClean="0">
                <a:solidFill>
                  <a:schemeClr val="tx2"/>
                </a:solidFill>
              </a:rPr>
              <a:t>общества.</a:t>
            </a:r>
            <a:endParaRPr lang="ru-RU" dirty="0">
              <a:solidFill>
                <a:schemeClr val="tx2"/>
              </a:solidFill>
            </a:endParaRP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13" y="980728"/>
            <a:ext cx="2664296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8880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20"/>
                            </p:stCondLst>
                            <p:childTnLst>
                              <p:par>
                                <p:cTn id="14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4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4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4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4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4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4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74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4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74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74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424" y="0"/>
            <a:ext cx="95279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5263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 что же?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Коррупция перестала быть просто проблемой, это настоящая раковая опухоль, от которой человечество не может излечиться с самой Древности.</a:t>
            </a:r>
            <a:br>
              <a:rPr lang="ru-RU" dirty="0" smtClean="0"/>
            </a:br>
            <a:r>
              <a:rPr lang="ru-RU" dirty="0" smtClean="0"/>
              <a:t>И что же делать!?</a:t>
            </a:r>
          </a:p>
          <a:p>
            <a:r>
              <a:rPr lang="ru-RU" dirty="0" smtClean="0"/>
              <a:t>Мой ответ: бороться, всеми силами внося вклад в это, несомненно, великое дело, каждый, по мере возможностей.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476" y="1412776"/>
            <a:ext cx="4191000" cy="4191000"/>
          </a:xfrm>
        </p:spPr>
      </p:pic>
    </p:spTree>
    <p:extLst>
      <p:ext uri="{BB962C8B-B14F-4D97-AF65-F5344CB8AC3E}">
        <p14:creationId xmlns:p14="http://schemas.microsoft.com/office/powerpoint/2010/main" val="8534647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2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3256"/>
          <a:stretch/>
        </p:blipFill>
        <p:spPr>
          <a:xfrm>
            <a:off x="6526460" y="0"/>
            <a:ext cx="4608512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7" r="5064"/>
          <a:stretch/>
        </p:blipFill>
        <p:spPr>
          <a:xfrm>
            <a:off x="1413892" y="0"/>
            <a:ext cx="44644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1348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48767" y="1850355"/>
            <a:ext cx="6825952" cy="1143000"/>
          </a:xfrm>
        </p:spPr>
        <p:txBody>
          <a:bodyPr/>
          <a:lstStyle/>
          <a:p>
            <a:r>
              <a:rPr lang="ru-RU" dirty="0" smtClean="0"/>
              <a:t>Ущерб для бюджета страны воистину колоссальный!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0" b="26501"/>
          <a:stretch/>
        </p:blipFill>
        <p:spPr>
          <a:xfrm>
            <a:off x="348000" y="441412"/>
            <a:ext cx="2362036" cy="28658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" t="5891" r="-624" b="28795"/>
          <a:stretch/>
        </p:blipFill>
        <p:spPr>
          <a:xfrm>
            <a:off x="6277015" y="3734396"/>
            <a:ext cx="2294556" cy="26642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9" b="32132"/>
          <a:stretch/>
        </p:blipFill>
        <p:spPr>
          <a:xfrm>
            <a:off x="2618040" y="3539611"/>
            <a:ext cx="2885709" cy="27471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0" b="19550"/>
          <a:stretch/>
        </p:blipFill>
        <p:spPr>
          <a:xfrm>
            <a:off x="9333377" y="908720"/>
            <a:ext cx="2666073" cy="36329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332" y="173955"/>
            <a:ext cx="2793249" cy="203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8804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atercolor_16x9_TP102886636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Watercolor_16x9">
      <a:dk1>
        <a:sysClr val="windowText" lastClr="000000"/>
      </a:dk1>
      <a:lt1>
        <a:sysClr val="window" lastClr="FFFFFF"/>
      </a:lt1>
      <a:dk2>
        <a:srgbClr val="09AFA7"/>
      </a:dk2>
      <a:lt2>
        <a:srgbClr val="AEF1EA"/>
      </a:lt2>
      <a:accent1>
        <a:srgbClr val="08CAC1"/>
      </a:accent1>
      <a:accent2>
        <a:srgbClr val="76C714"/>
      </a:accent2>
      <a:accent3>
        <a:srgbClr val="0E70C2"/>
      </a:accent3>
      <a:accent4>
        <a:srgbClr val="259F39"/>
      </a:accent4>
      <a:accent5>
        <a:srgbClr val="C8C015"/>
      </a:accent5>
      <a:accent6>
        <a:srgbClr val="444FDC"/>
      </a:accent6>
      <a:hlink>
        <a:srgbClr val="76C714"/>
      </a:hlink>
      <a:folHlink>
        <a:srgbClr val="7F7F7F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Watercolor_16x9">
      <a:dk1>
        <a:sysClr val="windowText" lastClr="000000"/>
      </a:dk1>
      <a:lt1>
        <a:sysClr val="window" lastClr="FFFFFF"/>
      </a:lt1>
      <a:dk2>
        <a:srgbClr val="09AFA7"/>
      </a:dk2>
      <a:lt2>
        <a:srgbClr val="AEF1EA"/>
      </a:lt2>
      <a:accent1>
        <a:srgbClr val="08CAC1"/>
      </a:accent1>
      <a:accent2>
        <a:srgbClr val="76C714"/>
      </a:accent2>
      <a:accent3>
        <a:srgbClr val="0E70C2"/>
      </a:accent3>
      <a:accent4>
        <a:srgbClr val="259F39"/>
      </a:accent4>
      <a:accent5>
        <a:srgbClr val="C8C015"/>
      </a:accent5>
      <a:accent6>
        <a:srgbClr val="444FDC"/>
      </a:accent6>
      <a:hlink>
        <a:srgbClr val="76C714"/>
      </a:hlink>
      <a:folHlink>
        <a:srgbClr val="7F7F7F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A25E1ED-27E6-41CD-9CB6-DF86E429E0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«Акварель» (широкоэкранный формат)</Template>
  <TotalTime>0</TotalTime>
  <Words>266</Words>
  <Application>Microsoft Office PowerPoint</Application>
  <PresentationFormat>Произвольный</PresentationFormat>
  <Paragraphs>28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Watercolor_16x9_TP102886636</vt:lpstr>
      <vt:lpstr>Творчество против коррупции!</vt:lpstr>
      <vt:lpstr>Презентация PowerPoint</vt:lpstr>
      <vt:lpstr>Профессиональная коррумпированность по данным СМИ</vt:lpstr>
      <vt:lpstr>Презентация PowerPoint</vt:lpstr>
      <vt:lpstr>Причины</vt:lpstr>
      <vt:lpstr>Презентация PowerPoint</vt:lpstr>
      <vt:lpstr>И что же?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“Нет такой таблетки от коррупции: раз проглотил — и вы здоровы.”  В. В. Путин 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2017-11-07T13:44:38Z</dcterms:created>
  <dcterms:modified xsi:type="dcterms:W3CDTF">2024-01-30T14:40:23Z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TC028866379991</vt:lpwstr>
  </property>
</Properties>
</file>