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5" r:id="rId6"/>
    <p:sldId id="263" r:id="rId7"/>
    <p:sldId id="264" r:id="rId8"/>
    <p:sldId id="266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EDE6D-80C5-49DB-9394-57020AC30174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335-6215-4241-A8FE-07E96E416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EDE6D-80C5-49DB-9394-57020AC30174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335-6215-4241-A8FE-07E96E416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EDE6D-80C5-49DB-9394-57020AC30174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335-6215-4241-A8FE-07E96E416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EDE6D-80C5-49DB-9394-57020AC30174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335-6215-4241-A8FE-07E96E416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EDE6D-80C5-49DB-9394-57020AC30174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335-6215-4241-A8FE-07E96E416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EDE6D-80C5-49DB-9394-57020AC30174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335-6215-4241-A8FE-07E96E416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EDE6D-80C5-49DB-9394-57020AC30174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335-6215-4241-A8FE-07E96E416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EDE6D-80C5-49DB-9394-57020AC30174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335-6215-4241-A8FE-07E96E416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EDE6D-80C5-49DB-9394-57020AC30174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335-6215-4241-A8FE-07E96E416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EDE6D-80C5-49DB-9394-57020AC30174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335-6215-4241-A8FE-07E96E416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EDE6D-80C5-49DB-9394-57020AC30174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335-6215-4241-A8FE-07E96E416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EDE6D-80C5-49DB-9394-57020AC30174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0D335-6215-4241-A8FE-07E96E416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0"/>
            <a:ext cx="6120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характерные </a:t>
            </a:r>
            <a:r>
              <a:rPr lang="ru-RU" sz="2000" b="1" dirty="0"/>
              <a:t>черты эпохи «холодной войны».</a:t>
            </a:r>
            <a:endParaRPr lang="ru-RU" b="1" dirty="0"/>
          </a:p>
        </p:txBody>
      </p:sp>
      <p:pic>
        <p:nvPicPr>
          <p:cNvPr id="1028" name="Picture 4" descr="https://i.ytimg.com/vi/mBr4jgTjcbk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76672"/>
            <a:ext cx="6912767" cy="3888432"/>
          </a:xfrm>
          <a:prstGeom prst="rect">
            <a:avLst/>
          </a:prstGeom>
          <a:noFill/>
        </p:spPr>
      </p:pic>
      <p:pic>
        <p:nvPicPr>
          <p:cNvPr id="1032" name="Picture 8" descr="https://www.metallurg.ru/upload/20152016/bi2mg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755101"/>
            <a:ext cx="6156176" cy="4102900"/>
          </a:xfrm>
          <a:prstGeom prst="rect">
            <a:avLst/>
          </a:prstGeom>
          <a:noFill/>
        </p:spPr>
      </p:pic>
      <p:pic>
        <p:nvPicPr>
          <p:cNvPr id="1026" name="Picture 2" descr="https://yt3.ggpht.com/a/AATXAJy_D9cpeNMmGiIXZVWgeGcSg1q8343w5SVyycs5=s900-c-k-c0xffffffff-no-rj-m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56792"/>
            <a:ext cx="3384376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20486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Задание: дайте определения </a:t>
            </a:r>
          </a:p>
          <a:p>
            <a:r>
              <a:rPr lang="ru-RU" dirty="0" smtClean="0"/>
              <a:t>Народная </a:t>
            </a:r>
            <a:r>
              <a:rPr lang="ru-RU" dirty="0" smtClean="0"/>
              <a:t>демократия</a:t>
            </a:r>
          </a:p>
          <a:p>
            <a:r>
              <a:rPr lang="ru-RU" dirty="0" smtClean="0"/>
              <a:t>Установление коммунистических режимов в Европе</a:t>
            </a:r>
          </a:p>
          <a:p>
            <a:r>
              <a:rPr lang="ru-RU" dirty="0" smtClean="0"/>
              <a:t>Раскол Германии</a:t>
            </a:r>
          </a:p>
          <a:p>
            <a:r>
              <a:rPr lang="ru-RU" dirty="0" err="1" smtClean="0"/>
              <a:t>Советско</a:t>
            </a:r>
            <a:r>
              <a:rPr lang="ru-RU" dirty="0"/>
              <a:t> </a:t>
            </a:r>
            <a:r>
              <a:rPr lang="ru-RU" dirty="0" smtClean="0"/>
              <a:t>– югославский конфликт</a:t>
            </a:r>
          </a:p>
          <a:p>
            <a:r>
              <a:rPr lang="ru-RU" dirty="0" smtClean="0"/>
              <a:t>Совет экономической взаимопомощи </a:t>
            </a:r>
          </a:p>
          <a:p>
            <a:r>
              <a:rPr lang="ru-RU" dirty="0" smtClean="0"/>
              <a:t>НАТО</a:t>
            </a:r>
          </a:p>
          <a:p>
            <a:r>
              <a:rPr lang="ru-RU" dirty="0" smtClean="0"/>
              <a:t>Охота на ведьм в США</a:t>
            </a:r>
            <a:endParaRPr lang="ru-RU" dirty="0"/>
          </a:p>
        </p:txBody>
      </p:sp>
      <p:pic>
        <p:nvPicPr>
          <p:cNvPr id="1026" name="Picture 2" descr="https://avatars.dzeninfra.ru/get-zen_doc/9662506/pub_6451263ccd77857052b27cdf_647e1e5334328436945bbd9f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-1"/>
            <a:ext cx="3995936" cy="2247715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"/>
            <a:ext cx="3960440" cy="2232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1720" y="116632"/>
            <a:ext cx="55983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характерные </a:t>
            </a:r>
            <a:r>
              <a:rPr lang="ru-RU" b="1" dirty="0" smtClean="0"/>
              <a:t>черты эпохи «холодной войны».</a:t>
            </a:r>
            <a:endParaRPr lang="ru-RU" b="1" dirty="0"/>
          </a:p>
        </p:txBody>
      </p:sp>
      <p:pic>
        <p:nvPicPr>
          <p:cNvPr id="6146" name="Picture 2" descr="https://avatars.mds.yandex.net/get-zen_doc/2424254/pub_5fd396c30b82510af50856f6_5fd397840b82510af5097edd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5472608" cy="3675768"/>
          </a:xfrm>
          <a:prstGeom prst="rect">
            <a:avLst/>
          </a:prstGeom>
          <a:noFill/>
        </p:spPr>
      </p:pic>
      <p:pic>
        <p:nvPicPr>
          <p:cNvPr id="6148" name="Picture 4" descr="https://i4.photo.2gis.com/images/branch/28/3940649716664998_1e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780928"/>
            <a:ext cx="5436096" cy="407707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47664" y="3573016"/>
            <a:ext cx="243310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00" b="1" dirty="0" smtClean="0">
                <a:solidFill>
                  <a:srgbClr val="FF0000"/>
                </a:solidFill>
              </a:rPr>
              <a:t>VS</a:t>
            </a:r>
            <a:endParaRPr lang="ru-RU" sz="1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xn--80ahclcogc6ci4h.xn--90anlfbebar6i.xn--p1ai/images/upload/2019/INR_68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93909"/>
            <a:ext cx="5796136" cy="3864091"/>
          </a:xfrm>
          <a:prstGeom prst="rect">
            <a:avLst/>
          </a:prstGeom>
          <a:noFill/>
        </p:spPr>
      </p:pic>
      <p:pic>
        <p:nvPicPr>
          <p:cNvPr id="7174" name="Picture 6" descr="https://pbs.twimg.com/media/CacQJjCWcAA_grU.jpg: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0176" y="0"/>
            <a:ext cx="4183823" cy="3861048"/>
          </a:xfrm>
          <a:prstGeom prst="rect">
            <a:avLst/>
          </a:prstGeom>
          <a:noFill/>
        </p:spPr>
      </p:pic>
      <p:pic>
        <p:nvPicPr>
          <p:cNvPr id="7176" name="Picture 8" descr="https://vmeste.permkrai.ru/program/data/images/comments/full/c52c34296313e30b318de7f3cfef90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620688"/>
            <a:ext cx="3744416" cy="280831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691680" y="0"/>
            <a:ext cx="57423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характерные </a:t>
            </a:r>
            <a:r>
              <a:rPr lang="ru-RU" b="1" dirty="0" smtClean="0"/>
              <a:t>черты эпохи «холодной войны».</a:t>
            </a:r>
            <a:endParaRPr lang="ru-RU" b="1" dirty="0"/>
          </a:p>
        </p:txBody>
      </p:sp>
      <p:pic>
        <p:nvPicPr>
          <p:cNvPr id="7178" name="Picture 10" descr="https://radiovera.ru/wp-content/uploads/2018/05/Kirill-i-Mefodi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08340" y="4149080"/>
            <a:ext cx="3435660" cy="2335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i.ytimg.com/vi/84Bu3ns9-fM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620688"/>
            <a:ext cx="6400710" cy="3600400"/>
          </a:xfrm>
          <a:prstGeom prst="rect">
            <a:avLst/>
          </a:prstGeom>
          <a:noFill/>
        </p:spPr>
      </p:pic>
      <p:pic>
        <p:nvPicPr>
          <p:cNvPr id="8198" name="Picture 6" descr="http://www.kartinki24.ru/uploads/gallery/main/345/kartinki24_ru_tanks_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3298" y="3717032"/>
            <a:ext cx="5025549" cy="314096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051720" y="188640"/>
            <a:ext cx="5886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характерные </a:t>
            </a:r>
            <a:r>
              <a:rPr lang="ru-RU" b="1" dirty="0" smtClean="0"/>
              <a:t>черты эпохи «холодной войны».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</a:t>
            </a:r>
            <a:r>
              <a:rPr lang="ru-RU" sz="2400" b="1" dirty="0" smtClean="0"/>
              <a:t>Холодная </a:t>
            </a:r>
            <a:r>
              <a:rPr lang="ru-RU" sz="2400" b="1" dirty="0"/>
              <a:t>война </a:t>
            </a:r>
            <a:r>
              <a:rPr lang="ru-RU" sz="2400" dirty="0"/>
              <a:t>— это </a:t>
            </a:r>
            <a:r>
              <a:rPr lang="ru-RU" sz="2400" dirty="0" err="1" smtClean="0"/>
              <a:t>идеалогическое</a:t>
            </a:r>
            <a:r>
              <a:rPr lang="ru-RU" sz="2400" dirty="0" smtClean="0"/>
              <a:t>, военное, экономическое </a:t>
            </a:r>
            <a:r>
              <a:rPr lang="ru-RU" sz="2400" dirty="0"/>
              <a:t>и </a:t>
            </a:r>
            <a:r>
              <a:rPr lang="ru-RU" sz="2400" dirty="0" smtClean="0"/>
              <a:t>политическое противостояние </a:t>
            </a:r>
            <a:r>
              <a:rPr lang="ru-RU" sz="2400" dirty="0"/>
              <a:t>двух военно-политических блоков во главе с СССР и США во второй половине XX века.</a:t>
            </a:r>
          </a:p>
        </p:txBody>
      </p:sp>
      <p:sp>
        <p:nvSpPr>
          <p:cNvPr id="6146" name="AutoShape 2" descr="https://top-fon.com/uploads/posts/2023-01/1674759824_top-fon-com-p-fon-dlya-prezentatsii-kholodnaya-voina-1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top-fon.com/uploads/posts/2023-01/1674759907_top-fon-com-p-fon-dlya-prezentatsii-kholodnaya-voina-6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340768"/>
            <a:ext cx="668655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-222237"/>
            <a:ext cx="9144000" cy="7232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08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Georgia" pitchFamily="18" charset="0"/>
                <a:cs typeface="Georgia" pitchFamily="18" charset="0"/>
              </a:rPr>
              <a:t>План Маршалла. 5 июня 1947 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508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При рассмотрении того, что требуется для восстановления Европы, были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сде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k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аны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 верные оценки потерь человеческих жизней, разрушений городов, заводов, шахт и железных дорог; но в последние месяцы стало очевидно, что эти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разру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шения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, возможно, менее серьёзные, чем нарушение всей структуры европейской экономики.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508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Промышленное оборудование пришло в состояние негодности или  полностью устарело. Практически все существовавшие производства, оказавшись под пятой деспотического и разрушительного нацистского правления, были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подчине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ны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 германской военной машине. В результате финансовых потерь, поглощения путём национализации или простого разорения исчезли частные предприятия, банки, страховые компании, судоходные компании, прервались давние торговые связи. Во многих странах было сильно подорвано доверие к местной валюте. Во время войны произошёл полный распад европейской структуры предпринимательства…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508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…Соединённые Штаты должны сделать всё от них зависящее, чтобы помочь миру вернуть нормальное экономическое  здоровье,  без  которого  невозможны ни политическая стабильность, ни прочный мир. Наша политика направлена не против какой-либо страны или доктрины, а против голода, нищеты, отчаяния и хаоса. Её целью должно стать возрождение в мире работающей экономики, что позволит создать политические и социальные условия для существования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сво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бодных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 институтов...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508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Разделение труда является основой современной цивилизации.  В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насто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ящее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 время ему угрожает развал. Городские производственные предприятия выпускают недостаточно товаров для обмена на производимые фермером продукты питания… Фермер не может найти в продаже необходимых ему товаров. В результате сбыт производимого им сельскохозяйственного продукта за деньги, которыми он не может воспользоваться, представляется ему невыгодной сделкой. Поэтому крупные земельные участки, использовавшиеся им ранее под по- севы, ныне он пускает под пастбища. Он расходует больше зерна для откорма скота и располагает достаточным объёмом продуктов питания для себя и своей семьи, при том что ему может недоставать одежды и других простейших средств цивилизации.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508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В то же время людям в городах не хватает продуктов питания и горючего. В результате правительства оказываются вынужденными использовать иностранные деньги и кредиты для приобретения продуктов за рубежом. Этот процесс истощает финансовые фонды, крайне необходимые для восстановления экономики.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508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Спасение в том, чтобы разорвать порочный круг и восстановить веру европейцев в экономическое будущее их собственных стран и Европы в целом. Промышленник и фермер повсеместно должны быть готовы обменивать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продук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- ты своего труда на деньги, достоинство которых не должно подвергаться со- мнению.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07504" y="466800"/>
            <a:ext cx="878497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-2063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921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Задание: ответьте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 вопросы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231F2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457200" marR="0" lvl="1" indent="-2063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59213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Какие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экономические результаты Второй  мировой  войны  называет Д. Маршалл? Какую проблему восстановления Европы, не увиденную ранее, подчёркивает  автор?  Какие  примеры  он  приводит,  чтобы  доказать её существование?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231F2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457200" marR="0" lvl="1" indent="-2063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59213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Какова цель плана Маршалла?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231F2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457200" marR="0" lvl="1" indent="-2063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5921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Какие две  важнейшие меры по восстановлению экономики Европы предлагает Маршалл?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457200" marR="0" lvl="1" indent="-2063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59213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Почему этот план в СССР назвали планом «американского империализма закабалить Европу?»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231F2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457200" marR="0" lvl="1" indent="-2063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5921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Выясните по тексту учебника (подраздел «Начало «холодной войны»), каковы были результаты осуществления плана Маршалла для Западной Европы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231F2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457200" marR="0" lvl="1" indent="-2063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921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план Маршалла связан с началом интеграционных процессов в Западной Европе? Найдите в учебнике факты, свидетельствующие об этих процессах.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«</a:t>
            </a:r>
            <a:r>
              <a:rPr lang="ru-RU" b="1" dirty="0"/>
              <a:t>Доктрина Трумэна</a:t>
            </a:r>
            <a:r>
              <a:rPr lang="ru-RU" b="1" dirty="0" smtClean="0"/>
              <a:t>»</a:t>
            </a:r>
            <a:r>
              <a:rPr lang="en-US" b="1" dirty="0" smtClean="0"/>
              <a:t> (</a:t>
            </a:r>
            <a:r>
              <a:rPr lang="ru-RU" b="1" dirty="0" smtClean="0"/>
              <a:t>Весна </a:t>
            </a:r>
            <a:r>
              <a:rPr lang="ru-RU" b="1" dirty="0"/>
              <a:t>1947 </a:t>
            </a:r>
            <a:r>
              <a:rPr lang="en-US" b="1" dirty="0" smtClean="0"/>
              <a:t>)</a:t>
            </a:r>
            <a:r>
              <a:rPr lang="ru-RU" b="1" dirty="0" smtClean="0"/>
              <a:t> </a:t>
            </a:r>
            <a:r>
              <a:rPr lang="ru-RU" dirty="0"/>
              <a:t>В ней он противопоставлял «американскую систему ценностей» «тоталитарным режимам», установившимся во многих странах после окончания войны, и призывал к «сдерживанию коммунистической угрозы». Одним из главных инструментов данного </a:t>
            </a:r>
            <a:r>
              <a:rPr lang="ru-RU" b="1" dirty="0"/>
              <a:t>«сдерживания» </a:t>
            </a:r>
            <a:r>
              <a:rPr lang="ru-RU" dirty="0"/>
              <a:t>была финансовая поддержка лояльных государств</a:t>
            </a:r>
            <a:r>
              <a:rPr lang="ru-RU" dirty="0" smtClean="0"/>
              <a:t>.</a:t>
            </a:r>
          </a:p>
          <a:p>
            <a:r>
              <a:rPr lang="ru-RU" b="1" dirty="0"/>
              <a:t>план </a:t>
            </a:r>
            <a:r>
              <a:rPr lang="ru-RU" b="1" dirty="0" smtClean="0"/>
              <a:t>Маршалла </a:t>
            </a:r>
            <a:r>
              <a:rPr lang="ru-RU" dirty="0"/>
              <a:t> В 1947 году для восстановления экономики европейских стран в США американским генералом Д. Маршаллом был разработан план по оказанию помощи странам, пострадавшим во время </a:t>
            </a:r>
            <a:r>
              <a:rPr lang="ru-RU" dirty="0" smtClean="0"/>
              <a:t>войны. (поддержка Греции, помощь Турции)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-117933"/>
            <a:ext cx="9144000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08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455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Документ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508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455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Georgia" pitchFamily="18" charset="0"/>
                <a:cs typeface="Georgia" pitchFamily="18" charset="0"/>
              </a:rPr>
              <a:t>Гарри Трумэн. Обращение к конгрессу США. 12 марта 1947 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508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45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Одной из главных целей внешней политики Соединённых Штатов является создание условий, при которых мы и другие государства мира сможем вы- работать образ жизни, свободный от принуждения. В ходе войны с Германией и Японией этот вопрос был основополагающим. Мы одержали победу над странами, которые хотели навязать другим народам свою волю и свой образ жизни.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508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45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Для того чтобы гарантировать мирное, свободное от принуждения развитие государств, Соединённые Штаты взяли на себя руководящую роль в создании Объединённых Наций… Однако мы не добьёмся нашей цели, если не изъявим готовности помочь свободолюбивым народам обезопасить свои свободные ин-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ституты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 и свою территориальную целостность от агрессоров, стремящихся на- вязать им свои тоталитарные режимы. Это является не чем иным, как откровенным признанием, что тоталитарные режимы, навязанные народам в результате прямой или косвенной агрессии, подрывают основы международного мира и, следовательно, безопасности Соединённых Штатов.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508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45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Народам ряда стран мира в недавнем прошлом были навязаны тоталитарные режимы. Правительство Соединённых Штатов часто выражало протесты против принуждения и запугивания, в нарушение Ялтинского соглашения, имевших место в Польше, Румынии и Болгарии. Я должен также сказать, что аналогичные события развивались и в ряде других стран.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508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45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На этом этапе мировой истории почти  все  страны  должны  сами  выбрать для себя образ жизни. Но слишком уж часто этот выбор оказывается несвободным.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508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45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Один образ жизни основан на воле большинства и отличается свободными институтами, представительным правительством, свободными выборами, гарантиями личной свободы, свободой слова и религии и свободой от политического гнёта.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508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45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Второй образ жизни основывается на воле меньшинства, силой навязанной большинству. Он опирается на террор и угнетение, контролируемую прессу и радио, подтасованные выборы и подавление личных свобод.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508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45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Я убежден, что политикой Соединённых Штатов должна быть поддержка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сво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бодных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 народов…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508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844550" algn="l"/>
              </a:tabLst>
            </a:pPr>
            <a:r>
              <a:rPr kumimoji="0" lang="ru-RU" sz="1400" b="0" i="1" u="sng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 какой цели внешней политики США говорится в обращении? Как автор обосновывает правомерность её постановки? </a:t>
            </a:r>
            <a:r>
              <a:rPr kumimoji="0" lang="ru-RU" sz="1600" b="0" i="1" u="sng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</a:t>
            </a:r>
            <a:r>
              <a:rPr kumimoji="0" lang="ru-RU" sz="1400" b="0" i="1" u="sng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Какие черты «холод- ной войны» отразились в речи Трумэна? Приведите в обоснование вашего ответа фрагменты текста. </a:t>
            </a:r>
            <a:r>
              <a:rPr kumimoji="0" lang="ru-RU" sz="1600" b="0" i="1" u="sng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</a:t>
            </a:r>
            <a:r>
              <a:rPr kumimoji="0" lang="ru-RU" sz="1400" b="0" i="1" u="sng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Какой исторический процесс имеет в виду </a:t>
            </a:r>
            <a:r>
              <a:rPr kumimoji="0" lang="ru-RU" sz="1400" b="0" i="1" u="sng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ав</a:t>
            </a:r>
            <a:r>
              <a:rPr kumimoji="0" lang="ru-RU" sz="1400" b="0" i="1" u="sng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тор, упоминая о навязывании «тоталитарных режимов»?</a:t>
            </a:r>
            <a:endParaRPr kumimoji="0" lang="ru-RU" sz="36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994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3</cp:revision>
  <dcterms:created xsi:type="dcterms:W3CDTF">2021-10-24T20:22:37Z</dcterms:created>
  <dcterms:modified xsi:type="dcterms:W3CDTF">2024-01-30T14:46:20Z</dcterms:modified>
</cp:coreProperties>
</file>