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8" r:id="rId2"/>
    <p:sldId id="274" r:id="rId3"/>
    <p:sldId id="275" r:id="rId4"/>
    <p:sldId id="276" r:id="rId5"/>
    <p:sldId id="260" r:id="rId6"/>
    <p:sldId id="283" r:id="rId7"/>
    <p:sldId id="291" r:id="rId8"/>
    <p:sldId id="293" r:id="rId9"/>
    <p:sldId id="294" r:id="rId10"/>
    <p:sldId id="295" r:id="rId11"/>
    <p:sldId id="296" r:id="rId12"/>
    <p:sldId id="297" r:id="rId13"/>
    <p:sldId id="308" r:id="rId14"/>
    <p:sldId id="309" r:id="rId15"/>
    <p:sldId id="313" r:id="rId16"/>
    <p:sldId id="314" r:id="rId17"/>
    <p:sldId id="315" r:id="rId18"/>
    <p:sldId id="316" r:id="rId19"/>
    <p:sldId id="317" r:id="rId20"/>
    <p:sldId id="319" r:id="rId21"/>
    <p:sldId id="318" r:id="rId22"/>
    <p:sldId id="310" r:id="rId23"/>
    <p:sldId id="311" r:id="rId24"/>
    <p:sldId id="312" r:id="rId25"/>
    <p:sldId id="277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32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F8C265-7E07-4002-95A1-9D9161DDE7A8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1E3EEA-7402-400A-90DE-EA7F0363F7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3459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F678CF2-CF6F-48E6-98FD-28565598D8E7}" type="datetime1">
              <a:rPr lang="ru-RU" smtClean="0"/>
              <a:t>07.01.2024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C7D1BB0-DCA6-4F36-8CB7-60A445AE7F7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2B51-46D8-4CA1-997C-10BE047F1C44}" type="datetime1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D1BB0-DCA6-4F36-8CB7-60A445AE7F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C4C97-8340-467E-A8DB-94E2F255A321}" type="datetime1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D1BB0-DCA6-4F36-8CB7-60A445AE7F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F85A422-0F7F-4B41-B970-5A3F2A7C3FD3}" type="datetime1">
              <a:rPr lang="ru-RU" smtClean="0"/>
              <a:t>07.01.2024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C7D1BB0-DCA6-4F36-8CB7-60A445AE7F7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C4A58BC-4FB1-419A-8521-497A8B0D5A21}" type="datetime1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C7D1BB0-DCA6-4F36-8CB7-60A445AE7F7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EC2B8-870C-4AC9-8440-9A652CCA921B}" type="datetime1">
              <a:rPr lang="ru-RU" smtClean="0"/>
              <a:t>07.01.2024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D1BB0-DCA6-4F36-8CB7-60A445AE7F7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7AFF5-F597-4EF6-BFAE-ED0CD4C6BA37}" type="datetime1">
              <a:rPr lang="ru-RU" smtClean="0"/>
              <a:t>07.01.2024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D1BB0-DCA6-4F36-8CB7-60A445AE7F7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5988640-614F-4EBA-BD97-8919630D7DD0}" type="datetime1">
              <a:rPr lang="ru-RU" smtClean="0"/>
              <a:t>07.01.2024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C7D1BB0-DCA6-4F36-8CB7-60A445AE7F7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CF91C-A757-41A7-994C-B2CBE3605BF2}" type="datetime1">
              <a:rPr lang="ru-RU" smtClean="0"/>
              <a:t>07.01.2024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D1BB0-DCA6-4F36-8CB7-60A445AE7F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87F978B-2A5B-4AFD-9948-F0F59EC619E9}" type="datetime1">
              <a:rPr lang="ru-RU" smtClean="0"/>
              <a:t>07.01.2024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C7D1BB0-DCA6-4F36-8CB7-60A445AE7F72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781B722-F953-4347-855A-D6BA8DED3C56}" type="datetime1">
              <a:rPr lang="ru-RU" smtClean="0"/>
              <a:t>07.01.2024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C7D1BB0-DCA6-4F36-8CB7-60A445AE7F72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FC71A08-2A65-4105-A84C-AD4BD45244EF}" type="datetime1">
              <a:rPr lang="ru-RU" smtClean="0"/>
              <a:t>07.01.2024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C7D1BB0-DCA6-4F36-8CB7-60A445AE7F7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643192" cy="1395536"/>
          </a:xfrm>
          <a:solidFill>
            <a:schemeClr val="accent4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Times New Roman" pitchFamily="18" charset="0"/>
              </a:rPr>
              <a:t>                ГБПОУ </a:t>
            </a:r>
            <a:r>
              <a:rPr lang="ru-RU" sz="2400" b="1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Times New Roman" pitchFamily="18" charset="0"/>
              </a:rPr>
              <a:t>ДЗМ «МК № 6» </a:t>
            </a:r>
            <a:br>
              <a:rPr lang="ru-RU" sz="2400" b="1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Times New Roman" pitchFamily="18" charset="0"/>
              </a:rPr>
            </a:br>
            <a:endParaRPr lang="ru-RU" sz="2400" b="1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43192" cy="4873752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00B0F0"/>
                </a:solidFill>
                <a:latin typeface="Verdana" pitchFamily="34" charset="0"/>
                <a:ea typeface="Verdana" pitchFamily="34" charset="0"/>
                <a:cs typeface="Times New Roman" pitchFamily="18" charset="0"/>
              </a:rPr>
              <a:t>          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00B0F0"/>
                </a:solidFill>
                <a:latin typeface="Verdana" pitchFamily="34" charset="0"/>
                <a:ea typeface="Verdana" pitchFamily="34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Times New Roman" pitchFamily="18" charset="0"/>
              </a:rPr>
              <a:t>Тема «</a:t>
            </a:r>
            <a:r>
              <a:rPr lang="en-US" b="1" dirty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Times New Roman" pitchFamily="18" charset="0"/>
              </a:rPr>
              <a:t>Cardiovascular diseases</a:t>
            </a:r>
            <a:r>
              <a:rPr lang="ru-RU" b="1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Times New Roman" pitchFamily="18" charset="0"/>
              </a:rPr>
              <a:t>»</a:t>
            </a:r>
            <a:endParaRPr lang="ru-RU" b="1" dirty="0">
              <a:solidFill>
                <a:srgbClr val="C00000"/>
              </a:solidFill>
              <a:latin typeface="Verdana" pitchFamily="34" charset="0"/>
              <a:ea typeface="Verdana" pitchFamily="34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dirty="0">
              <a:latin typeface="Verdana" pitchFamily="34" charset="0"/>
              <a:ea typeface="Verdana" pitchFamily="34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dirty="0">
                <a:latin typeface="Verdana" pitchFamily="34" charset="0"/>
                <a:ea typeface="Verdana" pitchFamily="34" charset="0"/>
                <a:cs typeface="Times New Roman" pitchFamily="18" charset="0"/>
              </a:rPr>
              <a:t>Автор: </a:t>
            </a:r>
            <a:r>
              <a:rPr lang="ru-RU" dirty="0" err="1">
                <a:latin typeface="Verdana" pitchFamily="34" charset="0"/>
                <a:ea typeface="Verdana" pitchFamily="34" charset="0"/>
                <a:cs typeface="Times New Roman" pitchFamily="18" charset="0"/>
              </a:rPr>
              <a:t>Пчёлина</a:t>
            </a:r>
            <a:r>
              <a:rPr lang="ru-RU" dirty="0">
                <a:latin typeface="Verdana" pitchFamily="34" charset="0"/>
                <a:ea typeface="Verdana" pitchFamily="34" charset="0"/>
                <a:cs typeface="Times New Roman" pitchFamily="18" charset="0"/>
              </a:rPr>
              <a:t> Л.Г.</a:t>
            </a:r>
          </a:p>
          <a:p>
            <a:pPr marL="0" indent="0" algn="ctr">
              <a:buNone/>
            </a:pPr>
            <a:endParaRPr lang="ru-RU" dirty="0">
              <a:latin typeface="Verdana" pitchFamily="34" charset="0"/>
              <a:ea typeface="Verdana" pitchFamily="34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dirty="0">
                <a:latin typeface="Verdana" pitchFamily="34" charset="0"/>
                <a:ea typeface="Verdana" pitchFamily="34" charset="0"/>
                <a:cs typeface="Times New Roman" pitchFamily="18" charset="0"/>
              </a:rPr>
              <a:t>Учебная дисциплина: ОГСЭ. 03 Иностранный  язык </a:t>
            </a:r>
          </a:p>
          <a:p>
            <a:pPr marL="0" indent="0" algn="ctr">
              <a:buNone/>
            </a:pPr>
            <a:r>
              <a:rPr lang="ru-RU" dirty="0">
                <a:latin typeface="Verdana" pitchFamily="34" charset="0"/>
                <a:ea typeface="Verdana" pitchFamily="34" charset="0"/>
                <a:cs typeface="Times New Roman" pitchFamily="18" charset="0"/>
              </a:rPr>
              <a:t>Специальность: </a:t>
            </a:r>
            <a:r>
              <a:rPr lang="ru-RU" dirty="0" smtClean="0">
                <a:latin typeface="Verdana" pitchFamily="34" charset="0"/>
                <a:ea typeface="Verdana" pitchFamily="34" charset="0"/>
                <a:cs typeface="Times New Roman" pitchFamily="18" charset="0"/>
              </a:rPr>
              <a:t>34.02.01 Сестринское  </a:t>
            </a:r>
            <a:r>
              <a:rPr lang="ru-RU" dirty="0">
                <a:latin typeface="Verdana" pitchFamily="34" charset="0"/>
                <a:ea typeface="Verdana" pitchFamily="34" charset="0"/>
                <a:cs typeface="Times New Roman" pitchFamily="18" charset="0"/>
              </a:rPr>
              <a:t>дело</a:t>
            </a:r>
          </a:p>
          <a:p>
            <a:pPr marL="0" indent="0" algn="ctr">
              <a:buNone/>
            </a:pPr>
            <a:endParaRPr lang="ru-RU" dirty="0">
              <a:latin typeface="Verdana" pitchFamily="34" charset="0"/>
              <a:ea typeface="Verdana" pitchFamily="34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dirty="0">
              <a:latin typeface="Verdana" pitchFamily="34" charset="0"/>
              <a:ea typeface="Verdana" pitchFamily="34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latin typeface="Verdana" pitchFamily="34" charset="0"/>
                <a:ea typeface="Verdana" pitchFamily="34" charset="0"/>
                <a:cs typeface="Times New Roman" pitchFamily="18" charset="0"/>
              </a:rPr>
              <a:t>2024 </a:t>
            </a:r>
            <a:r>
              <a:rPr lang="ru-RU" dirty="0">
                <a:latin typeface="Verdana" pitchFamily="34" charset="0"/>
                <a:ea typeface="Verdana" pitchFamily="34" charset="0"/>
                <a:cs typeface="Times New Roman" pitchFamily="18" charset="0"/>
              </a:rPr>
              <a:t>год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1530350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C7D1BB0-DCA6-4F36-8CB7-60A445AE7F7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0724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D1BB0-DCA6-4F36-8CB7-60A445AE7F72}" type="slidenum">
              <a:rPr lang="ru-RU" smtClean="0"/>
              <a:t>10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323528" y="260648"/>
            <a:ext cx="7805488" cy="621317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dirty="0"/>
              <a:t>Diagnosis of hypertension is generally made on the basis of a </a:t>
            </a:r>
            <a:r>
              <a:rPr lang="en-US" dirty="0" smtClean="0"/>
              <a:t>persistent </a:t>
            </a:r>
            <a:r>
              <a:rPr lang="en-US" dirty="0"/>
              <a:t>high blood pressure. It usually requires three separate </a:t>
            </a:r>
            <a:r>
              <a:rPr lang="en-US" dirty="0" smtClean="0"/>
              <a:t>measurements </a:t>
            </a:r>
            <a:r>
              <a:rPr lang="en-US" dirty="0"/>
              <a:t>at least one week apart. If an elevation is extreme, or </a:t>
            </a:r>
            <a:r>
              <a:rPr lang="en-US" dirty="0" smtClean="0"/>
              <a:t>end</a:t>
            </a:r>
            <a:r>
              <a:rPr lang="ru-RU" dirty="0" smtClean="0"/>
              <a:t> </a:t>
            </a:r>
            <a:r>
              <a:rPr lang="en-US" dirty="0" smtClean="0"/>
              <a:t>organ </a:t>
            </a:r>
            <a:r>
              <a:rPr lang="en-US" dirty="0"/>
              <a:t>damage is present, the diagnosis may be applied immediately. </a:t>
            </a:r>
            <a:r>
              <a:rPr lang="en-US" dirty="0" smtClean="0"/>
              <a:t>The </a:t>
            </a:r>
            <a:r>
              <a:rPr lang="en-US" dirty="0"/>
              <a:t>treatment includes reduction of blood pressure and prevention or </a:t>
            </a:r>
            <a:r>
              <a:rPr lang="en-US" dirty="0" smtClean="0"/>
              <a:t>lessening </a:t>
            </a:r>
            <a:r>
              <a:rPr lang="en-US" dirty="0"/>
              <a:t>of the extent of organ damage. </a:t>
            </a:r>
            <a:r>
              <a:rPr lang="en-US" dirty="0" smtClean="0"/>
              <a:t>Non</a:t>
            </a:r>
            <a:r>
              <a:rPr lang="ru-RU" dirty="0" smtClean="0"/>
              <a:t> </a:t>
            </a:r>
            <a:r>
              <a:rPr lang="en-US" dirty="0" smtClean="0"/>
              <a:t>pharmacological </a:t>
            </a:r>
            <a:r>
              <a:rPr lang="en-US" dirty="0"/>
              <a:t>methods, </a:t>
            </a:r>
            <a:r>
              <a:rPr lang="en-US" dirty="0" smtClean="0"/>
              <a:t>such </a:t>
            </a:r>
            <a:r>
              <a:rPr lang="en-US" dirty="0"/>
              <a:t>as lifestyle changes, may be initially prescribed. The patient may </a:t>
            </a:r>
            <a:r>
              <a:rPr lang="en-US" dirty="0" smtClean="0"/>
              <a:t>require </a:t>
            </a:r>
            <a:r>
              <a:rPr lang="en-US" dirty="0"/>
              <a:t>pharmacological treatment: such medications as beta-blockers, </a:t>
            </a:r>
            <a:r>
              <a:rPr lang="en-US" dirty="0" smtClean="0"/>
              <a:t>ACE-inhibitors</a:t>
            </a:r>
            <a:r>
              <a:rPr lang="en-US" dirty="0"/>
              <a:t>, diuretics and </a:t>
            </a:r>
            <a:r>
              <a:rPr lang="en-US" dirty="0" smtClean="0"/>
              <a:t>others.</a:t>
            </a:r>
            <a:r>
              <a:rPr lang="ru-RU" dirty="0" smtClean="0"/>
              <a:t> </a:t>
            </a:r>
            <a:r>
              <a:rPr lang="en-US" dirty="0" smtClean="0"/>
              <a:t>It </a:t>
            </a:r>
            <a:r>
              <a:rPr lang="en-US" dirty="0"/>
              <a:t>is evident that our health mostly depends on us. If you want to be </a:t>
            </a:r>
            <a:r>
              <a:rPr lang="en-US" dirty="0" smtClean="0"/>
              <a:t>healthy</a:t>
            </a:r>
            <a:r>
              <a:rPr lang="en-US" dirty="0"/>
              <a:t>, people should keep to a diet, be active, even-tempered, and </a:t>
            </a:r>
            <a:r>
              <a:rPr lang="en-US" dirty="0" smtClean="0"/>
              <a:t>never</a:t>
            </a:r>
            <a:r>
              <a:rPr lang="ru-RU" dirty="0" smtClean="0"/>
              <a:t> </a:t>
            </a:r>
            <a:r>
              <a:rPr lang="en-US" dirty="0" smtClean="0"/>
              <a:t>smoke </a:t>
            </a:r>
            <a:r>
              <a:rPr lang="en-US" dirty="0"/>
              <a:t>or use any substances, such as drugs or alcohol.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10004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Task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/>
              <a:t>1. What is the systolic blood pressures in hypertension?</a:t>
            </a:r>
          </a:p>
          <a:p>
            <a:pPr marL="0" indent="0">
              <a:buNone/>
            </a:pPr>
            <a:r>
              <a:rPr lang="en-US" dirty="0"/>
              <a:t>2. What is the diastolic blood pressure in hypertension?</a:t>
            </a:r>
          </a:p>
          <a:p>
            <a:pPr marL="0" indent="0">
              <a:buNone/>
            </a:pPr>
            <a:r>
              <a:rPr lang="en-US" dirty="0"/>
              <a:t>3. List the risk factors for this disease.</a:t>
            </a:r>
          </a:p>
          <a:p>
            <a:pPr marL="0" indent="0">
              <a:buNone/>
            </a:pPr>
            <a:r>
              <a:rPr lang="en-US" dirty="0"/>
              <a:t>4. What does the patient with hypertension complain of?</a:t>
            </a:r>
          </a:p>
          <a:p>
            <a:pPr marL="0" indent="0">
              <a:buNone/>
            </a:pPr>
            <a:r>
              <a:rPr lang="en-US" dirty="0"/>
              <a:t>5. How can we make a diagnosis of hypertension?</a:t>
            </a:r>
          </a:p>
          <a:p>
            <a:pPr marL="0" indent="0">
              <a:buNone/>
            </a:pPr>
            <a:r>
              <a:rPr lang="en-US" dirty="0" smtClean="0"/>
              <a:t>6</a:t>
            </a:r>
            <a:r>
              <a:rPr lang="en-US" dirty="0"/>
              <a:t>. What are the ways of treatment of hypertension?</a:t>
            </a:r>
          </a:p>
          <a:p>
            <a:pPr marL="0" indent="0">
              <a:buNone/>
            </a:pPr>
            <a:r>
              <a:rPr lang="en-US" dirty="0"/>
              <a:t>7. What does </a:t>
            </a:r>
            <a:r>
              <a:rPr lang="en-US" dirty="0" err="1"/>
              <a:t>nonpharmacological</a:t>
            </a:r>
            <a:r>
              <a:rPr lang="en-US" dirty="0"/>
              <a:t> method of treatment include? </a:t>
            </a:r>
          </a:p>
          <a:p>
            <a:pPr marL="0" indent="0">
              <a:buNone/>
            </a:pPr>
            <a:r>
              <a:rPr lang="en-US" dirty="0"/>
              <a:t>8. What organs can be damaged in hypertensive crisis?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C7D1BB0-DCA6-4F36-8CB7-60A445AE7F72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7483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94122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>
                <a:solidFill>
                  <a:srgbClr val="C00000"/>
                </a:solidFill>
              </a:rPr>
              <a:t>Task </a:t>
            </a:r>
            <a:r>
              <a:rPr lang="en-US" sz="2800" b="1" dirty="0" smtClean="0">
                <a:solidFill>
                  <a:srgbClr val="C00000"/>
                </a:solidFill>
              </a:rPr>
              <a:t>.  Are </a:t>
            </a:r>
            <a:r>
              <a:rPr lang="en-US" sz="2800" b="1" dirty="0">
                <a:solidFill>
                  <a:srgbClr val="C00000"/>
                </a:solidFill>
              </a:rPr>
              <a:t>these statements true (T) or false (F)? 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dirty="0"/>
              <a:t>1. Hypertension is a reduction of blood pressure. </a:t>
            </a:r>
          </a:p>
          <a:p>
            <a:pPr marL="0" indent="0" algn="just">
              <a:buNone/>
            </a:pPr>
            <a:r>
              <a:rPr lang="en-US" dirty="0"/>
              <a:t>2. Primary hypertension is caused by kidney disease. </a:t>
            </a:r>
          </a:p>
          <a:p>
            <a:pPr marL="0" indent="0" algn="just">
              <a:buNone/>
            </a:pPr>
            <a:r>
              <a:rPr lang="en-US" dirty="0"/>
              <a:t>3. Hypertensive crisis is a life-threatening condition. </a:t>
            </a:r>
          </a:p>
          <a:p>
            <a:pPr marL="0" indent="0" algn="just">
              <a:buNone/>
            </a:pPr>
            <a:r>
              <a:rPr lang="en-US" dirty="0"/>
              <a:t>4. The treatment of hypertension can be </a:t>
            </a:r>
            <a:r>
              <a:rPr lang="en-US" dirty="0" err="1"/>
              <a:t>nonpharmacological</a:t>
            </a:r>
            <a:r>
              <a:rPr lang="en-US" dirty="0"/>
              <a:t>.</a:t>
            </a:r>
          </a:p>
          <a:p>
            <a:pPr marL="0" indent="0" algn="just">
              <a:buNone/>
            </a:pPr>
            <a:r>
              <a:rPr lang="en-US" dirty="0"/>
              <a:t>5. To make a diagnosis of hypertension BP measurement is not </a:t>
            </a:r>
          </a:p>
          <a:p>
            <a:pPr marL="0" indent="0" algn="just">
              <a:buNone/>
            </a:pPr>
            <a:r>
              <a:rPr lang="en-US" dirty="0"/>
              <a:t>necessary.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C7D1BB0-DCA6-4F36-8CB7-60A445AE7F72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38130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1416" y="116632"/>
            <a:ext cx="7467600" cy="1143000"/>
          </a:xfrm>
        </p:spPr>
        <p:txBody>
          <a:bodyPr/>
          <a:lstStyle/>
          <a:p>
            <a:r>
              <a:rPr lang="en-US" dirty="0"/>
              <a:t> 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C7D1BB0-DCA6-4F36-8CB7-60A445AE7F72}" type="slidenum">
              <a:rPr lang="ru-RU" smtClean="0"/>
              <a:t>13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74638"/>
            <a:ext cx="7467600" cy="6199314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b="1" dirty="0">
                <a:solidFill>
                  <a:srgbClr val="C00000"/>
                </a:solidFill>
              </a:rPr>
              <a:t>Task </a:t>
            </a:r>
            <a:r>
              <a:rPr lang="en-US" sz="2800" b="1" dirty="0" smtClean="0">
                <a:solidFill>
                  <a:srgbClr val="C00000"/>
                </a:solidFill>
              </a:rPr>
              <a:t>. </a:t>
            </a:r>
            <a:r>
              <a:rPr lang="en-US" sz="2800" b="1" dirty="0">
                <a:solidFill>
                  <a:srgbClr val="C00000"/>
                </a:solidFill>
              </a:rPr>
              <a:t>Complete the </a:t>
            </a:r>
            <a:r>
              <a:rPr lang="en-US" sz="2800" b="1" dirty="0" smtClean="0">
                <a:solidFill>
                  <a:srgbClr val="C00000"/>
                </a:solidFill>
              </a:rPr>
              <a:t>sentences.</a:t>
            </a:r>
          </a:p>
          <a:p>
            <a:pPr marL="0" indent="0">
              <a:buNone/>
            </a:pPr>
            <a:endParaRPr lang="en-US" b="1" dirty="0" smtClean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2984" y="1443841"/>
            <a:ext cx="767181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1. Hypertension is …</a:t>
            </a:r>
          </a:p>
          <a:p>
            <a:r>
              <a:rPr lang="en-US" dirty="0"/>
              <a:t>2. It is classified as …</a:t>
            </a:r>
          </a:p>
          <a:p>
            <a:r>
              <a:rPr lang="en-US" dirty="0"/>
              <a:t>3. The disease is caused by …</a:t>
            </a:r>
          </a:p>
          <a:p>
            <a:r>
              <a:rPr lang="en-US" dirty="0"/>
              <a:t>4. The patients at risk are …</a:t>
            </a:r>
          </a:p>
          <a:p>
            <a:r>
              <a:rPr lang="en-US" dirty="0"/>
              <a:t>5. This disease is characterized by …</a:t>
            </a:r>
          </a:p>
          <a:p>
            <a:r>
              <a:rPr lang="en-US" dirty="0"/>
              <a:t>6. The patient experiences such symptoms as …</a:t>
            </a:r>
          </a:p>
          <a:p>
            <a:r>
              <a:rPr lang="en-US" dirty="0"/>
              <a:t>7. The main complications of hypertension are …</a:t>
            </a:r>
          </a:p>
          <a:p>
            <a:r>
              <a:rPr lang="en-US" dirty="0"/>
              <a:t>8. The diagnostic methods include …</a:t>
            </a:r>
          </a:p>
          <a:p>
            <a:r>
              <a:rPr lang="en-US" dirty="0"/>
              <a:t>9. The treatment of hypertension is aimed at …</a:t>
            </a:r>
          </a:p>
          <a:p>
            <a:r>
              <a:rPr lang="en-US" dirty="0"/>
              <a:t>10. Preventive measures are the following 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37370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WORK IN PAIRS </a:t>
            </a: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>
                <a:solidFill>
                  <a:srgbClr val="C00000"/>
                </a:solidFill>
              </a:rPr>
              <a:t>Task </a:t>
            </a:r>
          </a:p>
          <a:p>
            <a:endParaRPr lang="en-US" dirty="0"/>
          </a:p>
          <a:p>
            <a:r>
              <a:rPr lang="en-US" dirty="0" smtClean="0"/>
              <a:t> </a:t>
            </a:r>
            <a:r>
              <a:rPr lang="en-US" dirty="0"/>
              <a:t>Ask your partner about any medical terms relating to the topic </a:t>
            </a:r>
            <a:r>
              <a:rPr lang="en-US" dirty="0" smtClean="0"/>
              <a:t>and </a:t>
            </a:r>
            <a:r>
              <a:rPr lang="en-US" dirty="0"/>
              <a:t>answer his/her questions.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C7D1BB0-DCA6-4F36-8CB7-60A445AE7F72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42226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467600" cy="850106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Stroke</a:t>
            </a:r>
            <a:r>
              <a:rPr lang="ru-RU" b="1" dirty="0" smtClean="0">
                <a:solidFill>
                  <a:srgbClr val="C00000"/>
                </a:solidFill>
              </a:rPr>
              <a:t>. </a:t>
            </a:r>
            <a:r>
              <a:rPr lang="en-US" b="1" dirty="0">
                <a:solidFill>
                  <a:srgbClr val="C00000"/>
                </a:solidFill>
              </a:rPr>
              <a:t>VOCABULARY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D1BB0-DCA6-4F36-8CB7-60A445AE7F72}" type="slidenum">
              <a:rPr lang="ru-RU" smtClean="0"/>
              <a:t>15</a:t>
            </a:fld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brain</a:t>
            </a:r>
          </a:p>
          <a:p>
            <a:pPr marL="0" indent="0">
              <a:buNone/>
            </a:pPr>
            <a:r>
              <a:rPr lang="en-US" dirty="0"/>
              <a:t>brain damage</a:t>
            </a:r>
          </a:p>
          <a:p>
            <a:pPr marL="0" indent="0">
              <a:buNone/>
            </a:pPr>
            <a:r>
              <a:rPr lang="en-US" dirty="0"/>
              <a:t>brain function</a:t>
            </a:r>
          </a:p>
          <a:p>
            <a:pPr marL="0" indent="0">
              <a:buNone/>
            </a:pPr>
            <a:r>
              <a:rPr lang="en-US" dirty="0"/>
              <a:t>normal brain function</a:t>
            </a:r>
          </a:p>
          <a:p>
            <a:pPr marL="0" indent="0">
              <a:buNone/>
            </a:pPr>
            <a:r>
              <a:rPr lang="en-US" dirty="0"/>
              <a:t>abnormal brain function</a:t>
            </a:r>
          </a:p>
          <a:p>
            <a:pPr marL="0" indent="0">
              <a:buNone/>
            </a:pPr>
            <a:r>
              <a:rPr lang="en-US" dirty="0"/>
              <a:t>impaired brain function</a:t>
            </a:r>
          </a:p>
          <a:p>
            <a:pPr marL="0" indent="0">
              <a:buNone/>
            </a:pPr>
            <a:r>
              <a:rPr lang="en-US" dirty="0"/>
              <a:t>impair</a:t>
            </a:r>
          </a:p>
          <a:p>
            <a:pPr marL="0" indent="0">
              <a:buNone/>
            </a:pPr>
            <a:r>
              <a:rPr lang="en-US" dirty="0"/>
              <a:t>impairment </a:t>
            </a:r>
          </a:p>
          <a:p>
            <a:pPr marL="0" indent="0">
              <a:buNone/>
            </a:pPr>
            <a:r>
              <a:rPr lang="en-US" dirty="0"/>
              <a:t>physical impairment</a:t>
            </a:r>
          </a:p>
          <a:p>
            <a:pPr marL="0" indent="0">
              <a:buNone/>
            </a:pPr>
            <a:r>
              <a:rPr lang="en-US" dirty="0"/>
              <a:t>intellectual impairment</a:t>
            </a:r>
          </a:p>
          <a:p>
            <a:pPr marL="0" indent="0">
              <a:buNone/>
            </a:pPr>
            <a:r>
              <a:rPr lang="en-US" dirty="0"/>
              <a:t>permanent intellectual impairment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cerebral</a:t>
            </a:r>
          </a:p>
          <a:p>
            <a:pPr marL="0" indent="0">
              <a:buNone/>
            </a:pPr>
            <a:r>
              <a:rPr lang="en-US" dirty="0"/>
              <a:t>cerebral artery</a:t>
            </a:r>
          </a:p>
          <a:p>
            <a:pPr marL="0" indent="0">
              <a:buNone/>
            </a:pPr>
            <a:r>
              <a:rPr lang="en-US" dirty="0"/>
              <a:t>cerebral accident</a:t>
            </a:r>
          </a:p>
          <a:p>
            <a:pPr marL="0" indent="0">
              <a:buNone/>
            </a:pPr>
            <a:r>
              <a:rPr lang="en-US" dirty="0"/>
              <a:t>cerebral embolism</a:t>
            </a:r>
          </a:p>
          <a:p>
            <a:pPr marL="0" indent="0">
              <a:buNone/>
            </a:pPr>
            <a:r>
              <a:rPr lang="en-US" dirty="0"/>
              <a:t>cerebral thrombosis</a:t>
            </a:r>
          </a:p>
          <a:p>
            <a:pPr marL="0" indent="0">
              <a:buNone/>
            </a:pPr>
            <a:r>
              <a:rPr lang="en-US" dirty="0"/>
              <a:t>conscious</a:t>
            </a:r>
          </a:p>
          <a:p>
            <a:pPr marL="0" indent="0">
              <a:buNone/>
            </a:pPr>
            <a:r>
              <a:rPr lang="en-US" dirty="0"/>
              <a:t>consciousness</a:t>
            </a:r>
          </a:p>
          <a:p>
            <a:pPr marL="0" indent="0">
              <a:buNone/>
            </a:pPr>
            <a:r>
              <a:rPr lang="en-US" dirty="0"/>
              <a:t>unconscious</a:t>
            </a:r>
          </a:p>
          <a:p>
            <a:pPr marL="0" indent="0">
              <a:buNone/>
            </a:pPr>
            <a:r>
              <a:rPr lang="en-US" dirty="0"/>
              <a:t>unconsciousness</a:t>
            </a:r>
          </a:p>
          <a:p>
            <a:pPr marL="0" indent="0">
              <a:buNone/>
            </a:pPr>
            <a:r>
              <a:rPr lang="en-US" dirty="0"/>
              <a:t>loss of consciousness</a:t>
            </a:r>
          </a:p>
          <a:p>
            <a:pPr marL="0" indent="0">
              <a:buNone/>
            </a:pPr>
            <a:r>
              <a:rPr lang="en-US" dirty="0"/>
              <a:t>to lose consciousness</a:t>
            </a:r>
          </a:p>
          <a:p>
            <a:pPr marL="0" indent="0">
              <a:buNone/>
            </a:pPr>
            <a:r>
              <a:rPr lang="en-US" dirty="0"/>
              <a:t>to regain consciousness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29049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484784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Task</a:t>
            </a:r>
            <a:r>
              <a:rPr lang="ru-RU" sz="2400" b="1" dirty="0" smtClean="0">
                <a:solidFill>
                  <a:srgbClr val="C00000"/>
                </a:solidFill>
              </a:rPr>
              <a:t>.</a:t>
            </a:r>
            <a:r>
              <a:rPr lang="en-US" sz="2400" b="1" dirty="0" smtClean="0">
                <a:solidFill>
                  <a:srgbClr val="C00000"/>
                </a:solidFill>
              </a:rPr>
              <a:t> </a:t>
            </a:r>
            <a:r>
              <a:rPr lang="en-US" sz="2400" b="1" dirty="0">
                <a:solidFill>
                  <a:srgbClr val="C00000"/>
                </a:solidFill>
              </a:rPr>
              <a:t>Warm-up discussion.</a:t>
            </a:r>
            <a:br>
              <a:rPr lang="en-US" sz="2400" b="1" dirty="0">
                <a:solidFill>
                  <a:srgbClr val="C00000"/>
                </a:solidFill>
              </a:rPr>
            </a:br>
            <a:r>
              <a:rPr lang="en-US" sz="2400" b="1" dirty="0">
                <a:solidFill>
                  <a:srgbClr val="C00000"/>
                </a:solidFill>
              </a:rPr>
              <a:t>What is stroke? What are the possible </a:t>
            </a:r>
            <a:r>
              <a:rPr lang="en-US" sz="2400" b="1" dirty="0" err="1" smtClean="0">
                <a:solidFill>
                  <a:srgbClr val="C00000"/>
                </a:solidFill>
              </a:rPr>
              <a:t>onsequencies</a:t>
            </a:r>
            <a:r>
              <a:rPr lang="en-US" sz="2400" b="1" dirty="0" smtClean="0">
                <a:solidFill>
                  <a:srgbClr val="C00000"/>
                </a:solidFill>
              </a:rPr>
              <a:t> </a:t>
            </a:r>
            <a:r>
              <a:rPr lang="en-US" sz="2400" b="1" dirty="0">
                <a:solidFill>
                  <a:srgbClr val="C00000"/>
                </a:solidFill>
              </a:rPr>
              <a:t>of this disease? </a:t>
            </a:r>
            <a:r>
              <a:rPr lang="en-US" sz="2400" b="1" dirty="0" smtClean="0">
                <a:solidFill>
                  <a:srgbClr val="C00000"/>
                </a:solidFill>
              </a:rPr>
              <a:t>Can </a:t>
            </a:r>
            <a:r>
              <a:rPr lang="en-US" sz="2400" b="1" dirty="0">
                <a:solidFill>
                  <a:srgbClr val="C00000"/>
                </a:solidFill>
              </a:rPr>
              <a:t>we prevent it?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en-US" dirty="0"/>
              <a:t>Stroke (or cerebrovascular accident) is a medical emergency. It is a </a:t>
            </a:r>
            <a:r>
              <a:rPr lang="en-US" dirty="0" smtClean="0"/>
              <a:t>rapidly </a:t>
            </a:r>
            <a:r>
              <a:rPr lang="en-US" dirty="0"/>
              <a:t>developing loss of brain functions due to an interruption in the </a:t>
            </a:r>
            <a:r>
              <a:rPr lang="en-US" dirty="0" smtClean="0"/>
              <a:t>blood </a:t>
            </a:r>
            <a:r>
              <a:rPr lang="en-US" dirty="0"/>
              <a:t>supply to all or part of the brain. </a:t>
            </a:r>
            <a:r>
              <a:rPr lang="en-US" dirty="0" smtClean="0"/>
              <a:t>There </a:t>
            </a:r>
            <a:r>
              <a:rPr lang="en-US" dirty="0"/>
              <a:t>are two types of stroke: ischemic and hemorrhagic. Ischemic </a:t>
            </a:r>
            <a:r>
              <a:rPr lang="en-US" dirty="0" smtClean="0"/>
              <a:t>stroke </a:t>
            </a:r>
            <a:r>
              <a:rPr lang="en-US" dirty="0"/>
              <a:t>occurs when a blood clot forms in a damaged vessel and blocks the </a:t>
            </a:r>
            <a:r>
              <a:rPr lang="en-US" dirty="0" smtClean="0"/>
              <a:t>blood </a:t>
            </a:r>
            <a:r>
              <a:rPr lang="en-US" dirty="0"/>
              <a:t>flow to a part of the brain. Hemorrhagic stroke is caused by bursting </a:t>
            </a:r>
            <a:r>
              <a:rPr lang="en-US" dirty="0" smtClean="0"/>
              <a:t>of </a:t>
            </a:r>
            <a:r>
              <a:rPr lang="en-US" dirty="0"/>
              <a:t>a blood vessel that stops normal blood flow. As a result blood leaks into </a:t>
            </a:r>
            <a:r>
              <a:rPr lang="en-US" dirty="0" smtClean="0"/>
              <a:t>18</a:t>
            </a:r>
            <a:r>
              <a:rPr lang="ru-RU" dirty="0" smtClean="0"/>
              <a:t> </a:t>
            </a:r>
            <a:r>
              <a:rPr lang="en-US" dirty="0" smtClean="0"/>
              <a:t>and </a:t>
            </a:r>
            <a:r>
              <a:rPr lang="en-US" dirty="0"/>
              <a:t>destroys an area of the brain. Without oxygen and nutrients, nerve </a:t>
            </a:r>
            <a:r>
              <a:rPr lang="en-US" dirty="0" smtClean="0"/>
              <a:t>cells </a:t>
            </a:r>
            <a:r>
              <a:rPr lang="en-US" dirty="0"/>
              <a:t>in the brain will die within minutes. When this happens, the part of </a:t>
            </a:r>
            <a:r>
              <a:rPr lang="en-US" dirty="0" smtClean="0"/>
              <a:t>the </a:t>
            </a:r>
            <a:r>
              <a:rPr lang="en-US" dirty="0"/>
              <a:t>body controlled by these cells fails to function properly as well</a:t>
            </a:r>
            <a:r>
              <a:rPr lang="en-US" dirty="0" smtClean="0"/>
              <a:t>.</a:t>
            </a:r>
            <a:r>
              <a:rPr lang="ru-RU" dirty="0" smtClean="0"/>
              <a:t> </a:t>
            </a:r>
            <a:r>
              <a:rPr lang="en-US" dirty="0" smtClean="0"/>
              <a:t>The </a:t>
            </a:r>
            <a:r>
              <a:rPr lang="en-US" dirty="0"/>
              <a:t>risk factors of stroke include high blood pressure, advanced </a:t>
            </a:r>
            <a:r>
              <a:rPr lang="en-US" dirty="0" smtClean="0"/>
              <a:t>age,</a:t>
            </a:r>
            <a:r>
              <a:rPr lang="ru-RU" dirty="0" smtClean="0"/>
              <a:t> </a:t>
            </a:r>
            <a:r>
              <a:rPr lang="en-US" dirty="0" smtClean="0"/>
              <a:t>heart disease, diabetes mellitus, hyperlipidemia, the use of estrogens, and atherosclerosis</a:t>
            </a:r>
            <a:r>
              <a:rPr lang="en-US" dirty="0"/>
              <a:t>. Stroke may be caused by cerebral thrombosis, embolism, or </a:t>
            </a:r>
            <a:r>
              <a:rPr lang="en-US" dirty="0" smtClean="0"/>
              <a:t>hemorrhage</a:t>
            </a:r>
            <a:r>
              <a:rPr lang="en-US" dirty="0"/>
              <a:t>. Thrombosis as the leading cause of stroke accounts for </a:t>
            </a:r>
            <a:r>
              <a:rPr lang="en-US" dirty="0" smtClean="0"/>
              <a:t>approximately </a:t>
            </a:r>
            <a:r>
              <a:rPr lang="en-US" dirty="0"/>
              <a:t>50% of all the cases. Cerebral embolism makes up 30 to </a:t>
            </a:r>
            <a:r>
              <a:rPr lang="en-US" dirty="0" smtClean="0"/>
              <a:t>35</a:t>
            </a:r>
            <a:r>
              <a:rPr lang="en-US" dirty="0"/>
              <a:t>%, and hemorrhage – about 20 to 25%.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C7D1BB0-DCA6-4F36-8CB7-60A445AE7F72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71613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D1BB0-DCA6-4F36-8CB7-60A445AE7F72}" type="slidenum">
              <a:rPr lang="ru-RU" smtClean="0"/>
              <a:t>17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323528" y="188640"/>
            <a:ext cx="7805488" cy="6285185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en-US" dirty="0"/>
              <a:t>The symptoms of stroke can vary from mild to severe. It depends on </a:t>
            </a:r>
            <a:r>
              <a:rPr lang="en-US" dirty="0" smtClean="0"/>
              <a:t>the </a:t>
            </a:r>
            <a:r>
              <a:rPr lang="en-US" dirty="0"/>
              <a:t>area of the brain involved in the pathological process. Among these </a:t>
            </a:r>
            <a:r>
              <a:rPr lang="en-US" dirty="0" smtClean="0"/>
              <a:t>symptoms </a:t>
            </a:r>
            <a:r>
              <a:rPr lang="en-US" dirty="0"/>
              <a:t>one can name impaired body sensation, impaired movement, </a:t>
            </a:r>
            <a:r>
              <a:rPr lang="en-US" dirty="0" smtClean="0"/>
              <a:t>headache</a:t>
            </a:r>
            <a:r>
              <a:rPr lang="en-US" dirty="0"/>
              <a:t>, dizziness, confusion, visual disturbance, loss of speech, </a:t>
            </a:r>
            <a:r>
              <a:rPr lang="en-US" dirty="0" smtClean="0"/>
              <a:t>difficulty </a:t>
            </a:r>
            <a:r>
              <a:rPr lang="en-US" dirty="0"/>
              <a:t>of swallowing, etc. In most cases, the symptoms develop in </a:t>
            </a:r>
            <a:r>
              <a:rPr lang="en-US" dirty="0" smtClean="0"/>
              <a:t>minutes </a:t>
            </a:r>
            <a:r>
              <a:rPr lang="en-US" dirty="0"/>
              <a:t>or over a period of hours. However, in some cases the </a:t>
            </a:r>
            <a:r>
              <a:rPr lang="en-US" dirty="0" smtClean="0"/>
              <a:t>development </a:t>
            </a:r>
            <a:r>
              <a:rPr lang="en-US" dirty="0"/>
              <a:t>occurs over a period of several days. </a:t>
            </a:r>
            <a:r>
              <a:rPr lang="en-US" dirty="0" smtClean="0"/>
              <a:t>Weakness</a:t>
            </a:r>
            <a:r>
              <a:rPr lang="en-US" dirty="0"/>
              <a:t>, or paralysis on one or both sides of the body, rapid loss of </a:t>
            </a:r>
            <a:r>
              <a:rPr lang="en-US" dirty="0" smtClean="0"/>
              <a:t>consciousness</a:t>
            </a:r>
            <a:r>
              <a:rPr lang="en-US" dirty="0"/>
              <a:t>, or coma would be the symptoms that signal serious stroke. </a:t>
            </a:r>
            <a:r>
              <a:rPr lang="en-US" dirty="0" smtClean="0"/>
              <a:t>Less </a:t>
            </a:r>
            <a:r>
              <a:rPr lang="en-US" dirty="0"/>
              <a:t>severe stroke may have symptoms that are barely noticeable</a:t>
            </a:r>
            <a:r>
              <a:rPr lang="en-US" dirty="0" smtClean="0"/>
              <a:t>.</a:t>
            </a:r>
            <a:r>
              <a:rPr lang="ru-RU" dirty="0" smtClean="0"/>
              <a:t> </a:t>
            </a:r>
            <a:r>
              <a:rPr lang="en-US" dirty="0" smtClean="0"/>
              <a:t>The </a:t>
            </a:r>
            <a:r>
              <a:rPr lang="en-US" dirty="0"/>
              <a:t>diagnosis of stroke is made by electroencephalogram (EEG) </a:t>
            </a:r>
            <a:r>
              <a:rPr lang="en-US" dirty="0" smtClean="0"/>
              <a:t>data</a:t>
            </a:r>
            <a:r>
              <a:rPr lang="en-US" dirty="0"/>
              <a:t>, scanning of the brain, laboratory findings, and other modern methods </a:t>
            </a:r>
            <a:r>
              <a:rPr lang="en-US" dirty="0" smtClean="0"/>
              <a:t>of </a:t>
            </a:r>
            <a:r>
              <a:rPr lang="en-US" dirty="0"/>
              <a:t>diagnosis. Clinical symptoms are also very important to make the </a:t>
            </a:r>
            <a:r>
              <a:rPr lang="en-US" dirty="0" smtClean="0"/>
              <a:t>correct </a:t>
            </a:r>
            <a:r>
              <a:rPr lang="en-US" dirty="0"/>
              <a:t>diagnosis. </a:t>
            </a:r>
            <a:r>
              <a:rPr lang="en-US" dirty="0" smtClean="0"/>
              <a:t>Stroke </a:t>
            </a:r>
            <a:r>
              <a:rPr lang="en-US" dirty="0"/>
              <a:t>should be taken seriously since there is always a chance of </a:t>
            </a:r>
            <a:r>
              <a:rPr lang="en-US" dirty="0" smtClean="0"/>
              <a:t>severe </a:t>
            </a:r>
            <a:r>
              <a:rPr lang="en-US" dirty="0"/>
              <a:t>complications. Even if the symptoms of stroke last for less than 24 </a:t>
            </a:r>
            <a:r>
              <a:rPr lang="en-US" dirty="0" smtClean="0"/>
              <a:t>hours </a:t>
            </a:r>
            <a:r>
              <a:rPr lang="en-US" dirty="0"/>
              <a:t>with a full recovery, the patient should seek medical attention. An </a:t>
            </a:r>
            <a:r>
              <a:rPr lang="en-US" dirty="0" smtClean="0"/>
              <a:t>ambulance </a:t>
            </a:r>
            <a:r>
              <a:rPr lang="en-US" dirty="0"/>
              <a:t>should be called immediately. Although about half of the </a:t>
            </a:r>
            <a:r>
              <a:rPr lang="en-US" dirty="0" smtClean="0"/>
              <a:t>patients </a:t>
            </a:r>
            <a:r>
              <a:rPr lang="en-US" dirty="0"/>
              <a:t>with stroke recover almost completely, some intellectual </a:t>
            </a:r>
          </a:p>
          <a:p>
            <a:pPr marL="0" indent="0" algn="just">
              <a:buNone/>
            </a:pPr>
            <a:r>
              <a:rPr lang="en-US" dirty="0" smtClean="0"/>
              <a:t>19</a:t>
            </a:r>
            <a:r>
              <a:rPr lang="ru-RU" dirty="0" smtClean="0"/>
              <a:t> </a:t>
            </a:r>
            <a:r>
              <a:rPr lang="en-US" dirty="0" smtClean="0"/>
              <a:t>impairment may be permanent. Stroke is one of the leading causes of death and </a:t>
            </a:r>
            <a:r>
              <a:rPr lang="en-US" dirty="0"/>
              <a:t>disability in the developed countries. </a:t>
            </a:r>
            <a:r>
              <a:rPr lang="en-US" dirty="0" smtClean="0"/>
              <a:t>The </a:t>
            </a:r>
            <a:r>
              <a:rPr lang="en-US" dirty="0"/>
              <a:t>treatment of stroke depends on its severity. A patient who is </a:t>
            </a:r>
            <a:r>
              <a:rPr lang="en-US" dirty="0" smtClean="0"/>
              <a:t>hospitalized </a:t>
            </a:r>
            <a:r>
              <a:rPr lang="en-US" dirty="0"/>
              <a:t>for stroke may be treated with diuretics, or </a:t>
            </a:r>
            <a:r>
              <a:rPr lang="en-US" dirty="0" smtClean="0"/>
              <a:t>anticoagulant drugs </a:t>
            </a:r>
            <a:r>
              <a:rPr lang="en-US" dirty="0"/>
              <a:t>depending on the cause and extent of the damage.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44073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Task. </a:t>
            </a:r>
            <a:r>
              <a:rPr lang="en-US" b="1" dirty="0">
                <a:solidFill>
                  <a:srgbClr val="C00000"/>
                </a:solidFill>
              </a:rPr>
              <a:t>Read the text and answer these questions.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1. What does the term “cerebrovascular accident” mean?</a:t>
            </a:r>
          </a:p>
          <a:p>
            <a:pPr marL="0" indent="0">
              <a:buNone/>
            </a:pPr>
            <a:r>
              <a:rPr lang="en-US" dirty="0"/>
              <a:t>2. List the types of stroke that you know. </a:t>
            </a:r>
          </a:p>
          <a:p>
            <a:pPr marL="0" indent="0">
              <a:buNone/>
            </a:pPr>
            <a:r>
              <a:rPr lang="en-US" dirty="0"/>
              <a:t>3. What is hemorrhagic stroke?</a:t>
            </a:r>
          </a:p>
          <a:p>
            <a:pPr marL="0" indent="0">
              <a:buNone/>
            </a:pPr>
            <a:r>
              <a:rPr lang="en-US" dirty="0"/>
              <a:t>4. What are the risk factors for stroke?</a:t>
            </a:r>
          </a:p>
          <a:p>
            <a:pPr marL="0" indent="0">
              <a:buNone/>
            </a:pPr>
            <a:r>
              <a:rPr lang="en-US" dirty="0"/>
              <a:t>5. Describe the main causes of stroke? </a:t>
            </a:r>
          </a:p>
          <a:p>
            <a:pPr marL="0" indent="0">
              <a:buNone/>
            </a:pPr>
            <a:r>
              <a:rPr lang="en-US" dirty="0"/>
              <a:t>6. Can you name the symptoms of this disease?</a:t>
            </a:r>
          </a:p>
          <a:p>
            <a:pPr marL="0" indent="0">
              <a:buNone/>
            </a:pPr>
            <a:r>
              <a:rPr lang="en-US" dirty="0"/>
              <a:t>7. How can stroke be diagnosed?</a:t>
            </a:r>
          </a:p>
          <a:p>
            <a:pPr marL="0" indent="0">
              <a:buNone/>
            </a:pPr>
            <a:r>
              <a:rPr lang="en-US" dirty="0"/>
              <a:t>8. Why do you think stroke is one of the leading causes of death in </a:t>
            </a:r>
          </a:p>
          <a:p>
            <a:pPr marL="0" indent="0">
              <a:buNone/>
            </a:pPr>
            <a:r>
              <a:rPr lang="en-US" dirty="0"/>
              <a:t>the developed countries?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C7D1BB0-DCA6-4F36-8CB7-60A445AE7F72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6147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Task. </a:t>
            </a:r>
            <a:r>
              <a:rPr lang="en-US" sz="2400" b="1" dirty="0">
                <a:solidFill>
                  <a:srgbClr val="C00000"/>
                </a:solidFill>
              </a:rPr>
              <a:t>Are these statements true (T) or false (F)? If the statement is </a:t>
            </a:r>
            <a:br>
              <a:rPr lang="en-US" sz="2400" b="1" dirty="0">
                <a:solidFill>
                  <a:srgbClr val="C00000"/>
                </a:solidFill>
              </a:rPr>
            </a:br>
            <a:r>
              <a:rPr lang="en-US" sz="2400" b="1" dirty="0">
                <a:solidFill>
                  <a:srgbClr val="C00000"/>
                </a:solidFill>
              </a:rPr>
              <a:t>false, correct the statement.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1. Stroke is a slowly developing impairment of brain function.</a:t>
            </a:r>
          </a:p>
          <a:p>
            <a:pPr marL="0" indent="0">
              <a:buNone/>
            </a:pPr>
            <a:r>
              <a:rPr lang="en-US" dirty="0"/>
              <a:t>2. It occurs when the blood flow to the part of the heart stops.</a:t>
            </a:r>
          </a:p>
          <a:p>
            <a:pPr marL="0" indent="0">
              <a:buNone/>
            </a:pPr>
            <a:r>
              <a:rPr lang="en-US" dirty="0"/>
              <a:t>3. High blood pressure is one of the risk factors of stroke. </a:t>
            </a:r>
          </a:p>
          <a:p>
            <a:pPr marL="0" indent="0">
              <a:buNone/>
            </a:pPr>
            <a:r>
              <a:rPr lang="en-US" dirty="0"/>
              <a:t>4. Symptoms of stroke can vary depending on the location of brain </a:t>
            </a:r>
          </a:p>
          <a:p>
            <a:pPr marL="0" indent="0">
              <a:buNone/>
            </a:pPr>
            <a:r>
              <a:rPr lang="en-US" dirty="0"/>
              <a:t>damage. </a:t>
            </a:r>
          </a:p>
          <a:p>
            <a:pPr marL="0" indent="0">
              <a:buNone/>
            </a:pPr>
            <a:r>
              <a:rPr lang="en-US" dirty="0"/>
              <a:t>5. A patient with stroke doesn’t need hospitalization and can be </a:t>
            </a:r>
          </a:p>
          <a:p>
            <a:pPr marL="0" indent="0">
              <a:buNone/>
            </a:pPr>
            <a:r>
              <a:rPr lang="en-US" dirty="0"/>
              <a:t>treated at home.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C7D1BB0-DCA6-4F36-8CB7-60A445AE7F72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11981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Verdana" pitchFamily="34" charset="0"/>
                <a:ea typeface="Verdana" pitchFamily="34" charset="0"/>
              </a:rPr>
              <a:t>Цели и задачи </a:t>
            </a:r>
            <a:r>
              <a:rPr lang="ru-RU" sz="24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</a:rPr>
              <a:t>занятия</a:t>
            </a:r>
            <a:endParaRPr lang="ru-RU" sz="2400" b="1" dirty="0">
              <a:solidFill>
                <a:schemeClr val="tx1"/>
              </a:solidFill>
              <a:latin typeface="Verdana" pitchFamily="34" charset="0"/>
              <a:ea typeface="Verdana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>
                <a:latin typeface="Verdana" pitchFamily="34" charset="0"/>
                <a:ea typeface="Verdana" pitchFamily="34" charset="0"/>
              </a:rPr>
              <a:t>Уметь:</a:t>
            </a:r>
          </a:p>
          <a:p>
            <a:pPr marL="0" indent="0">
              <a:buNone/>
            </a:pPr>
            <a:r>
              <a:rPr lang="ru-RU" dirty="0">
                <a:latin typeface="Verdana" pitchFamily="34" charset="0"/>
                <a:ea typeface="Verdana" pitchFamily="34" charset="0"/>
              </a:rPr>
              <a:t>-	читать, писать и переводить терминологию по  теме  занятия.</a:t>
            </a:r>
          </a:p>
          <a:p>
            <a:pPr marL="0" indent="0">
              <a:buNone/>
            </a:pPr>
            <a:r>
              <a:rPr lang="ru-RU" dirty="0">
                <a:latin typeface="Verdana" pitchFamily="34" charset="0"/>
                <a:ea typeface="Verdana" pitchFamily="34" charset="0"/>
              </a:rPr>
              <a:t>-	правильно читать и переводить текст  по  теме  занятия </a:t>
            </a:r>
          </a:p>
          <a:p>
            <a:pPr marL="0" indent="0">
              <a:buNone/>
            </a:pPr>
            <a:r>
              <a:rPr lang="ru-RU" dirty="0">
                <a:latin typeface="Verdana" pitchFamily="34" charset="0"/>
                <a:ea typeface="Verdana" pitchFamily="34" charset="0"/>
              </a:rPr>
              <a:t>-	отвечать на вопросы по прочитанному.</a:t>
            </a:r>
          </a:p>
          <a:p>
            <a:pPr marL="0" indent="0">
              <a:buNone/>
            </a:pPr>
            <a:r>
              <a:rPr lang="ru-RU" dirty="0">
                <a:latin typeface="Verdana" pitchFamily="34" charset="0"/>
                <a:ea typeface="Verdana" pitchFamily="34" charset="0"/>
              </a:rPr>
              <a:t>-	правильно использовать основные грамматические категории </a:t>
            </a:r>
          </a:p>
          <a:p>
            <a:pPr marL="0" indent="0">
              <a:buNone/>
            </a:pPr>
            <a:r>
              <a:rPr lang="ru-RU" dirty="0">
                <a:latin typeface="Verdana" pitchFamily="34" charset="0"/>
                <a:ea typeface="Verdana" pitchFamily="34" charset="0"/>
              </a:rPr>
              <a:t>-	выполнять лексико-грамматические упражнения </a:t>
            </a:r>
          </a:p>
          <a:p>
            <a:pPr marL="0" indent="0">
              <a:buNone/>
            </a:pPr>
            <a:r>
              <a:rPr lang="ru-RU" dirty="0">
                <a:latin typeface="Verdana" pitchFamily="34" charset="0"/>
                <a:ea typeface="Verdana" pitchFamily="34" charset="0"/>
              </a:rPr>
              <a:t>-	вести простейшую</a:t>
            </a:r>
          </a:p>
          <a:p>
            <a:pPr marL="0" indent="0">
              <a:buNone/>
            </a:pPr>
            <a:r>
              <a:rPr lang="ru-RU" dirty="0">
                <a:latin typeface="Verdana" pitchFamily="34" charset="0"/>
                <a:ea typeface="Verdana" pitchFamily="34" charset="0"/>
              </a:rPr>
              <a:t> Развивать навыки понимания иноязычной речи.</a:t>
            </a:r>
          </a:p>
          <a:p>
            <a:pPr marL="0" indent="0">
              <a:buNone/>
            </a:pPr>
            <a:r>
              <a:rPr lang="ru-RU" dirty="0">
                <a:latin typeface="Verdana" pitchFamily="34" charset="0"/>
                <a:ea typeface="Verdana" pitchFamily="34" charset="0"/>
              </a:rPr>
              <a:t>Воспитывать  умение работать  сообща.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04664"/>
            <a:ext cx="1658937" cy="1420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C7D1BB0-DCA6-4F36-8CB7-60A445AE7F72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1528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Task. </a:t>
            </a:r>
            <a:r>
              <a:rPr lang="en-US" b="1" dirty="0">
                <a:solidFill>
                  <a:srgbClr val="C00000"/>
                </a:solidFill>
              </a:rPr>
              <a:t>Complete the sentences.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1. Stroke is …</a:t>
            </a:r>
          </a:p>
          <a:p>
            <a:pPr marL="0" indent="0">
              <a:buNone/>
            </a:pPr>
            <a:r>
              <a:rPr lang="en-US" dirty="0"/>
              <a:t>2. The two main forms of stroke are …</a:t>
            </a:r>
          </a:p>
          <a:p>
            <a:pPr marL="0" indent="0">
              <a:buNone/>
            </a:pPr>
            <a:r>
              <a:rPr lang="en-US" dirty="0"/>
              <a:t>3. The patients at risk are …</a:t>
            </a:r>
          </a:p>
          <a:p>
            <a:pPr marL="0" indent="0">
              <a:buNone/>
            </a:pPr>
            <a:r>
              <a:rPr lang="en-US" dirty="0"/>
              <a:t>4. It is caused by …</a:t>
            </a:r>
          </a:p>
          <a:p>
            <a:pPr marL="0" indent="0">
              <a:buNone/>
            </a:pPr>
            <a:r>
              <a:rPr lang="en-US" dirty="0" smtClean="0"/>
              <a:t>5</a:t>
            </a:r>
            <a:r>
              <a:rPr lang="en-US" dirty="0"/>
              <a:t>. This disease is characterized by …</a:t>
            </a:r>
          </a:p>
          <a:p>
            <a:pPr marL="0" indent="0">
              <a:buNone/>
            </a:pPr>
            <a:r>
              <a:rPr lang="en-US" dirty="0"/>
              <a:t>6. The patient complains of such symptoms as …</a:t>
            </a:r>
          </a:p>
          <a:p>
            <a:pPr marL="0" indent="0">
              <a:buNone/>
            </a:pPr>
            <a:r>
              <a:rPr lang="en-US" dirty="0"/>
              <a:t>7. The main complications of stroke are …</a:t>
            </a:r>
          </a:p>
          <a:p>
            <a:pPr marL="0" indent="0">
              <a:buNone/>
            </a:pPr>
            <a:r>
              <a:rPr lang="en-US" dirty="0"/>
              <a:t>8. The diagnostic methods include …</a:t>
            </a:r>
          </a:p>
          <a:p>
            <a:pPr marL="0" indent="0">
              <a:buNone/>
            </a:pPr>
            <a:r>
              <a:rPr lang="en-US" dirty="0"/>
              <a:t>9. The treatment of stroke is aimed at …</a:t>
            </a:r>
          </a:p>
          <a:p>
            <a:pPr marL="0" indent="0">
              <a:buNone/>
            </a:pPr>
            <a:r>
              <a:rPr lang="en-US" dirty="0"/>
              <a:t>10. Preventive measures are the following …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C7D1BB0-DCA6-4F36-8CB7-60A445AE7F72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03157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22114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Task.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Ask your partner about any medical terms relating to the topic </a:t>
            </a:r>
            <a:r>
              <a:rPr lang="en-US" dirty="0" smtClean="0"/>
              <a:t>and </a:t>
            </a:r>
            <a:r>
              <a:rPr lang="en-US" dirty="0"/>
              <a:t>answer his/her questions</a:t>
            </a:r>
            <a:r>
              <a:rPr lang="en-US" dirty="0" smtClean="0"/>
              <a:t>.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r>
              <a:rPr lang="en-US" dirty="0" smtClean="0"/>
              <a:t>Discuss </a:t>
            </a:r>
            <a:r>
              <a:rPr lang="en-US" dirty="0"/>
              <a:t>any information you know about the topic with a </a:t>
            </a:r>
            <a:r>
              <a:rPr lang="en-US" dirty="0" smtClean="0"/>
              <a:t>partner</a:t>
            </a:r>
            <a:r>
              <a:rPr lang="en-US" dirty="0"/>
              <a:t>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C7D1BB0-DCA6-4F36-8CB7-60A445AE7F72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7185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467600" cy="648072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Check your vocabulary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D1BB0-DCA6-4F36-8CB7-60A445AE7F72}" type="slidenum">
              <a:rPr lang="ru-RU" smtClean="0"/>
              <a:t>22</a:t>
            </a:fld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>
          <a:xfrm>
            <a:off x="457200" y="764704"/>
            <a:ext cx="3657600" cy="5407496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/>
              <a:t>acute attack [</a:t>
            </a:r>
            <a:r>
              <a:rPr lang="en-US" dirty="0" err="1"/>
              <a:t>əˌkjuːt</a:t>
            </a:r>
            <a:r>
              <a:rPr lang="en-US" dirty="0"/>
              <a:t> </a:t>
            </a:r>
            <a:r>
              <a:rPr lang="en-US" dirty="0" err="1"/>
              <a:t>ə'tæk</a:t>
            </a:r>
            <a:r>
              <a:rPr lang="en-US" dirty="0"/>
              <a:t>] – </a:t>
            </a:r>
            <a:r>
              <a:rPr lang="ru-RU" dirty="0"/>
              <a:t>острый приступ</a:t>
            </a:r>
          </a:p>
          <a:p>
            <a:pPr marL="0" indent="0">
              <a:buNone/>
            </a:pPr>
            <a:r>
              <a:rPr lang="en-US" dirty="0"/>
              <a:t>affect [</a:t>
            </a:r>
            <a:r>
              <a:rPr lang="en-US" dirty="0" err="1"/>
              <a:t>ə'fekt</a:t>
            </a:r>
            <a:r>
              <a:rPr lang="en-US" dirty="0"/>
              <a:t>] – </a:t>
            </a:r>
            <a:r>
              <a:rPr lang="ru-RU" dirty="0"/>
              <a:t>поражать, нарушать</a:t>
            </a:r>
          </a:p>
          <a:p>
            <a:pPr marL="0" indent="0">
              <a:buNone/>
            </a:pPr>
            <a:r>
              <a:rPr lang="en-US" dirty="0"/>
              <a:t>angina [</a:t>
            </a:r>
            <a:r>
              <a:rPr lang="en-US" dirty="0" err="1"/>
              <a:t>æn'ʤaɪnə</a:t>
            </a:r>
            <a:r>
              <a:rPr lang="en-US" dirty="0"/>
              <a:t>] – </a:t>
            </a:r>
            <a:r>
              <a:rPr lang="ru-RU" dirty="0"/>
              <a:t>стенокардия </a:t>
            </a:r>
          </a:p>
          <a:p>
            <a:pPr marL="0" indent="0">
              <a:buNone/>
            </a:pPr>
            <a:r>
              <a:rPr lang="en-US" dirty="0"/>
              <a:t>angina pectoris [</a:t>
            </a:r>
            <a:r>
              <a:rPr lang="en-US" dirty="0" err="1"/>
              <a:t>ænˌʤaɪnə</a:t>
            </a:r>
            <a:r>
              <a:rPr lang="en-US" dirty="0"/>
              <a:t> '</a:t>
            </a:r>
            <a:r>
              <a:rPr lang="en-US" dirty="0" err="1"/>
              <a:t>pektərɪs</a:t>
            </a:r>
            <a:r>
              <a:rPr lang="en-US" dirty="0"/>
              <a:t>] – </a:t>
            </a:r>
            <a:r>
              <a:rPr lang="ru-RU" dirty="0"/>
              <a:t>стенокардия, грудная жаба</a:t>
            </a:r>
          </a:p>
          <a:p>
            <a:pPr marL="0" indent="0">
              <a:buNone/>
            </a:pPr>
            <a:r>
              <a:rPr lang="en-US" dirty="0"/>
              <a:t>aorta [</a:t>
            </a:r>
            <a:r>
              <a:rPr lang="en-US" dirty="0" err="1"/>
              <a:t>eɪ'ɔːtə</a:t>
            </a:r>
            <a:r>
              <a:rPr lang="en-US" dirty="0"/>
              <a:t>] – </a:t>
            </a:r>
            <a:r>
              <a:rPr lang="ru-RU" dirty="0"/>
              <a:t>аорта</a:t>
            </a:r>
          </a:p>
          <a:p>
            <a:pPr marL="0" indent="0">
              <a:buNone/>
            </a:pPr>
            <a:r>
              <a:rPr lang="en-US" dirty="0"/>
              <a:t>arteriole [ɑː'</a:t>
            </a:r>
            <a:r>
              <a:rPr lang="en-US" dirty="0" err="1"/>
              <a:t>tɪərɪəʊl</a:t>
            </a:r>
            <a:r>
              <a:rPr lang="en-US" dirty="0"/>
              <a:t>] – </a:t>
            </a:r>
            <a:r>
              <a:rPr lang="ru-RU" dirty="0"/>
              <a:t>артериола</a:t>
            </a:r>
          </a:p>
          <a:p>
            <a:pPr marL="0" indent="0">
              <a:buNone/>
            </a:pPr>
            <a:r>
              <a:rPr lang="en-US" dirty="0"/>
              <a:t>artery ['</a:t>
            </a:r>
            <a:r>
              <a:rPr lang="en-US" dirty="0" err="1"/>
              <a:t>ɑːtərɪ</a:t>
            </a:r>
            <a:r>
              <a:rPr lang="en-US" dirty="0"/>
              <a:t>] – </a:t>
            </a:r>
            <a:r>
              <a:rPr lang="ru-RU" dirty="0"/>
              <a:t>артерия</a:t>
            </a:r>
          </a:p>
          <a:p>
            <a:pPr marL="0" indent="0">
              <a:buNone/>
            </a:pPr>
            <a:r>
              <a:rPr lang="en-US" dirty="0"/>
              <a:t>atherosclerosis [ˌæ</a:t>
            </a:r>
            <a:r>
              <a:rPr lang="el-GR" dirty="0"/>
              <a:t>θ</a:t>
            </a:r>
            <a:r>
              <a:rPr lang="en-US" dirty="0" err="1"/>
              <a:t>ərəusklə'rəusɪs</a:t>
            </a:r>
            <a:r>
              <a:rPr lang="en-US" dirty="0"/>
              <a:t>] – </a:t>
            </a:r>
            <a:r>
              <a:rPr lang="ru-RU" dirty="0"/>
              <a:t>атеросклероз</a:t>
            </a:r>
          </a:p>
          <a:p>
            <a:pPr marL="0" indent="0">
              <a:buNone/>
            </a:pPr>
            <a:r>
              <a:rPr lang="en-US" dirty="0" err="1"/>
              <a:t>atrioventricular</a:t>
            </a:r>
            <a:r>
              <a:rPr lang="en-US" dirty="0"/>
              <a:t> node [</a:t>
            </a:r>
            <a:r>
              <a:rPr lang="en-US" dirty="0" err="1"/>
              <a:t>ætrɪəvɛn'trɪkjʊlə</a:t>
            </a:r>
            <a:r>
              <a:rPr lang="en-US" dirty="0"/>
              <a:t> </a:t>
            </a:r>
            <a:r>
              <a:rPr lang="en-US" dirty="0" err="1"/>
              <a:t>nəud</a:t>
            </a:r>
            <a:r>
              <a:rPr lang="en-US" dirty="0"/>
              <a:t>] – </a:t>
            </a:r>
            <a:r>
              <a:rPr lang="ru-RU" dirty="0" err="1"/>
              <a:t>атриоветрикулярный</a:t>
            </a:r>
            <a:r>
              <a:rPr lang="ru-RU" dirty="0"/>
              <a:t> узел</a:t>
            </a:r>
          </a:p>
          <a:p>
            <a:pPr marL="0" indent="0">
              <a:buNone/>
            </a:pPr>
            <a:r>
              <a:rPr lang="en-US" dirty="0" err="1"/>
              <a:t>atrioventricular</a:t>
            </a:r>
            <a:r>
              <a:rPr lang="en-US" dirty="0"/>
              <a:t> valve [</a:t>
            </a:r>
            <a:r>
              <a:rPr lang="en-US" dirty="0" err="1"/>
              <a:t>ætrɪəvɛn'trɪkjʊlə</a:t>
            </a:r>
            <a:r>
              <a:rPr lang="en-US" dirty="0"/>
              <a:t> </a:t>
            </a:r>
            <a:r>
              <a:rPr lang="en-US" dirty="0" err="1"/>
              <a:t>vælv</a:t>
            </a:r>
            <a:r>
              <a:rPr lang="en-US" dirty="0"/>
              <a:t>] – </a:t>
            </a:r>
            <a:r>
              <a:rPr lang="ru-RU" dirty="0"/>
              <a:t>атриовентрикулярный клапан</a:t>
            </a:r>
          </a:p>
          <a:p>
            <a:pPr marL="0" indent="0">
              <a:buNone/>
            </a:pPr>
            <a:r>
              <a:rPr lang="en-US" dirty="0"/>
              <a:t>auscultate the heart (listen to the heart) ['</a:t>
            </a:r>
            <a:r>
              <a:rPr lang="en-US" dirty="0" err="1"/>
              <a:t>ɔːsk</a:t>
            </a:r>
            <a:r>
              <a:rPr lang="en-US" dirty="0"/>
              <a:t>(ə)</a:t>
            </a:r>
            <a:r>
              <a:rPr lang="en-US" dirty="0" err="1"/>
              <a:t>lteɪt</a:t>
            </a:r>
            <a:r>
              <a:rPr lang="en-US" dirty="0"/>
              <a:t>] – </a:t>
            </a:r>
            <a:r>
              <a:rPr lang="ru-RU" dirty="0" err="1"/>
              <a:t>аускультировать</a:t>
            </a:r>
            <a:r>
              <a:rPr lang="ru-RU" dirty="0"/>
              <a:t> сердце</a:t>
            </a:r>
          </a:p>
          <a:p>
            <a:pPr marL="0" indent="0">
              <a:buNone/>
            </a:pPr>
            <a:r>
              <a:rPr lang="en-US" dirty="0"/>
              <a:t>beats per minute [</a:t>
            </a:r>
            <a:r>
              <a:rPr lang="en-US" dirty="0" err="1"/>
              <a:t>biːts</a:t>
            </a:r>
            <a:r>
              <a:rPr lang="en-US" dirty="0"/>
              <a:t> </a:t>
            </a:r>
            <a:r>
              <a:rPr lang="en-US" dirty="0" err="1"/>
              <a:t>pɜ</a:t>
            </a:r>
            <a:r>
              <a:rPr lang="en-US" dirty="0"/>
              <a:t>ː '</a:t>
            </a:r>
            <a:r>
              <a:rPr lang="en-US" dirty="0" err="1"/>
              <a:t>mɪnɪt</a:t>
            </a:r>
            <a:r>
              <a:rPr lang="en-US" dirty="0"/>
              <a:t>] – </a:t>
            </a:r>
            <a:r>
              <a:rPr lang="ru-RU" dirty="0"/>
              <a:t>ударов в минуту</a:t>
            </a:r>
          </a:p>
          <a:p>
            <a:pPr marL="0" indent="0">
              <a:buNone/>
            </a:pPr>
            <a:r>
              <a:rPr lang="en-US" dirty="0"/>
              <a:t>bicuspid (mitral) valve [</a:t>
            </a:r>
            <a:r>
              <a:rPr lang="en-US" dirty="0" err="1"/>
              <a:t>baɪ'kʌspɪd</a:t>
            </a:r>
            <a:r>
              <a:rPr lang="en-US" dirty="0"/>
              <a:t> ('</a:t>
            </a:r>
            <a:r>
              <a:rPr lang="en-US" dirty="0" err="1"/>
              <a:t>maɪtrəl</a:t>
            </a:r>
            <a:r>
              <a:rPr lang="en-US" dirty="0"/>
              <a:t>) </a:t>
            </a:r>
            <a:r>
              <a:rPr lang="en-US" dirty="0" err="1"/>
              <a:t>vælv</a:t>
            </a:r>
            <a:r>
              <a:rPr lang="en-US" dirty="0"/>
              <a:t>] – </a:t>
            </a:r>
            <a:r>
              <a:rPr lang="ru-RU" dirty="0"/>
              <a:t>двустворчатый </a:t>
            </a:r>
            <a:r>
              <a:rPr lang="ru-RU" dirty="0" smtClean="0"/>
              <a:t>клапан</a:t>
            </a:r>
          </a:p>
          <a:p>
            <a:pPr marL="0" indent="0">
              <a:buNone/>
            </a:pPr>
            <a:r>
              <a:rPr lang="en-US" dirty="0"/>
              <a:t>bleeding ['</a:t>
            </a:r>
            <a:r>
              <a:rPr lang="en-US" dirty="0" err="1"/>
              <a:t>bliːdɪŋ</a:t>
            </a:r>
            <a:r>
              <a:rPr lang="en-US" dirty="0"/>
              <a:t>] – </a:t>
            </a:r>
            <a:r>
              <a:rPr lang="ru-RU" dirty="0"/>
              <a:t>кровотечение</a:t>
            </a:r>
          </a:p>
          <a:p>
            <a:pPr marL="0" indent="0">
              <a:buNone/>
            </a:pPr>
            <a:r>
              <a:rPr lang="en-US" dirty="0"/>
              <a:t>blood [</a:t>
            </a:r>
            <a:r>
              <a:rPr lang="en-US" dirty="0" err="1"/>
              <a:t>blʌd</a:t>
            </a:r>
            <a:r>
              <a:rPr lang="en-US" dirty="0"/>
              <a:t>] – </a:t>
            </a:r>
            <a:r>
              <a:rPr lang="ru-RU" dirty="0"/>
              <a:t>кровь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2"/>
          </p:nvPr>
        </p:nvSpPr>
        <p:spPr>
          <a:xfrm>
            <a:off x="4270248" y="836712"/>
            <a:ext cx="3657600" cy="5335488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smtClean="0"/>
              <a:t>blood </a:t>
            </a:r>
            <a:r>
              <a:rPr lang="en-US" dirty="0"/>
              <a:t>clot [</a:t>
            </a:r>
            <a:r>
              <a:rPr lang="en-US" dirty="0" err="1"/>
              <a:t>blʌd</a:t>
            </a:r>
            <a:r>
              <a:rPr lang="en-US" dirty="0"/>
              <a:t> ˌ</a:t>
            </a:r>
            <a:r>
              <a:rPr lang="en-US" dirty="0" err="1"/>
              <a:t>klɔt</a:t>
            </a:r>
            <a:r>
              <a:rPr lang="en-US" dirty="0"/>
              <a:t>] – </a:t>
            </a:r>
            <a:r>
              <a:rPr lang="ru-RU" dirty="0"/>
              <a:t>тромб, сгусток крови</a:t>
            </a:r>
          </a:p>
          <a:p>
            <a:pPr marL="0" indent="0">
              <a:buNone/>
            </a:pPr>
            <a:r>
              <a:rPr lang="en-US" dirty="0"/>
              <a:t>blood flow [</a:t>
            </a:r>
            <a:r>
              <a:rPr lang="en-US" dirty="0" err="1"/>
              <a:t>blʌd</a:t>
            </a:r>
            <a:r>
              <a:rPr lang="en-US" dirty="0"/>
              <a:t> ˌ</a:t>
            </a:r>
            <a:r>
              <a:rPr lang="en-US" dirty="0" err="1"/>
              <a:t>fləu</a:t>
            </a:r>
            <a:r>
              <a:rPr lang="en-US" dirty="0"/>
              <a:t>] – </a:t>
            </a:r>
            <a:r>
              <a:rPr lang="ru-RU" dirty="0"/>
              <a:t>кровоток</a:t>
            </a:r>
          </a:p>
          <a:p>
            <a:pPr marL="0" indent="0">
              <a:buNone/>
            </a:pPr>
            <a:r>
              <a:rPr lang="en-US" dirty="0"/>
              <a:t>blood pressure ['</a:t>
            </a:r>
            <a:r>
              <a:rPr lang="en-US" dirty="0" err="1"/>
              <a:t>blʌdˌpreʃə</a:t>
            </a:r>
            <a:r>
              <a:rPr lang="en-US" dirty="0"/>
              <a:t>] – </a:t>
            </a:r>
            <a:r>
              <a:rPr lang="ru-RU" dirty="0"/>
              <a:t>кровяное давление</a:t>
            </a:r>
          </a:p>
          <a:p>
            <a:pPr marL="0" indent="0">
              <a:buNone/>
            </a:pPr>
            <a:r>
              <a:rPr lang="en-US" dirty="0"/>
              <a:t>blood pressure measurement [</a:t>
            </a:r>
            <a:r>
              <a:rPr lang="en-US" dirty="0" err="1"/>
              <a:t>blʌd</a:t>
            </a:r>
            <a:r>
              <a:rPr lang="en-US" dirty="0"/>
              <a:t> ˌ</a:t>
            </a:r>
            <a:r>
              <a:rPr lang="en-US" dirty="0" err="1"/>
              <a:t>preʃə</a:t>
            </a:r>
            <a:r>
              <a:rPr lang="en-US" dirty="0"/>
              <a:t> '</a:t>
            </a:r>
            <a:r>
              <a:rPr lang="en-US" dirty="0" err="1"/>
              <a:t>meʒəmənt</a:t>
            </a:r>
            <a:r>
              <a:rPr lang="en-US" dirty="0"/>
              <a:t>] – </a:t>
            </a:r>
            <a:r>
              <a:rPr lang="ru-RU" dirty="0"/>
              <a:t>измерение АД</a:t>
            </a:r>
          </a:p>
          <a:p>
            <a:pPr marL="0" indent="0">
              <a:buNone/>
            </a:pPr>
            <a:r>
              <a:rPr lang="en-US" dirty="0"/>
              <a:t>bradycardia [ˌ</a:t>
            </a:r>
            <a:r>
              <a:rPr lang="en-US" dirty="0" err="1"/>
              <a:t>bradɪ'kɑːdɪə</a:t>
            </a:r>
            <a:r>
              <a:rPr lang="en-US" dirty="0"/>
              <a:t>] – </a:t>
            </a:r>
            <a:r>
              <a:rPr lang="ru-RU" dirty="0"/>
              <a:t>брадикардия</a:t>
            </a:r>
          </a:p>
          <a:p>
            <a:pPr marL="0" indent="0">
              <a:buNone/>
            </a:pPr>
            <a:r>
              <a:rPr lang="en-US" dirty="0"/>
              <a:t>brain [</a:t>
            </a:r>
            <a:r>
              <a:rPr lang="en-US" dirty="0" err="1"/>
              <a:t>breɪn</a:t>
            </a:r>
            <a:r>
              <a:rPr lang="en-US" dirty="0"/>
              <a:t>] – </a:t>
            </a:r>
            <a:r>
              <a:rPr lang="ru-RU" dirty="0"/>
              <a:t>головной мозг</a:t>
            </a:r>
          </a:p>
          <a:p>
            <a:pPr marL="0" indent="0">
              <a:buNone/>
            </a:pPr>
            <a:r>
              <a:rPr lang="ru-RU" dirty="0"/>
              <a:t>22</a:t>
            </a:r>
          </a:p>
          <a:p>
            <a:pPr marL="0" indent="0">
              <a:buNone/>
            </a:pPr>
            <a:r>
              <a:rPr lang="en-US" dirty="0"/>
              <a:t>bundle of His [ˌ</a:t>
            </a:r>
            <a:r>
              <a:rPr lang="en-US" dirty="0" err="1"/>
              <a:t>bʌndl</a:t>
            </a:r>
            <a:r>
              <a:rPr lang="en-US" dirty="0"/>
              <a:t> </a:t>
            </a:r>
            <a:r>
              <a:rPr lang="en-US" dirty="0" err="1"/>
              <a:t>əv</a:t>
            </a:r>
            <a:r>
              <a:rPr lang="en-US" dirty="0"/>
              <a:t> '</a:t>
            </a:r>
            <a:r>
              <a:rPr lang="en-US" dirty="0" err="1"/>
              <a:t>hɪs</a:t>
            </a:r>
            <a:r>
              <a:rPr lang="en-US" dirty="0"/>
              <a:t>] – </a:t>
            </a:r>
            <a:r>
              <a:rPr lang="ru-RU" dirty="0"/>
              <a:t>пучок Гиса</a:t>
            </a:r>
          </a:p>
          <a:p>
            <a:pPr marL="0" indent="0">
              <a:buNone/>
            </a:pPr>
            <a:r>
              <a:rPr lang="en-US" dirty="0"/>
              <a:t>capillary [</a:t>
            </a:r>
            <a:r>
              <a:rPr lang="en-US" dirty="0" err="1"/>
              <a:t>kə'pɪl</a:t>
            </a:r>
            <a:r>
              <a:rPr lang="en-US" dirty="0"/>
              <a:t>(ə)</a:t>
            </a:r>
            <a:r>
              <a:rPr lang="en-US" dirty="0" err="1"/>
              <a:t>rɪ</a:t>
            </a:r>
            <a:r>
              <a:rPr lang="en-US" dirty="0"/>
              <a:t>] – </a:t>
            </a:r>
            <a:r>
              <a:rPr lang="ru-RU" dirty="0"/>
              <a:t>капилляр</a:t>
            </a:r>
          </a:p>
          <a:p>
            <a:pPr marL="0" indent="0">
              <a:buNone/>
            </a:pPr>
            <a:r>
              <a:rPr lang="en-US" dirty="0"/>
              <a:t>cardiac disease [ˌ</a:t>
            </a:r>
            <a:r>
              <a:rPr lang="en-US" dirty="0" err="1"/>
              <a:t>kɑːdɪæk</a:t>
            </a:r>
            <a:r>
              <a:rPr lang="en-US" dirty="0"/>
              <a:t> </a:t>
            </a:r>
            <a:r>
              <a:rPr lang="en-US" dirty="0" err="1"/>
              <a:t>dɪ'ziːz</a:t>
            </a:r>
            <a:r>
              <a:rPr lang="en-US" dirty="0"/>
              <a:t>] – </a:t>
            </a:r>
            <a:r>
              <a:rPr lang="ru-RU" dirty="0"/>
              <a:t>заболевание сердца</a:t>
            </a:r>
          </a:p>
          <a:p>
            <a:pPr marL="0" indent="0">
              <a:buNone/>
            </a:pPr>
            <a:r>
              <a:rPr lang="en-US" dirty="0"/>
              <a:t>cardiac failure [ˌ</a:t>
            </a:r>
            <a:r>
              <a:rPr lang="en-US" dirty="0" err="1"/>
              <a:t>kɑːdɪæk</a:t>
            </a:r>
            <a:r>
              <a:rPr lang="en-US" dirty="0"/>
              <a:t> '</a:t>
            </a:r>
            <a:r>
              <a:rPr lang="en-US" dirty="0" err="1"/>
              <a:t>feɪljə</a:t>
            </a:r>
            <a:r>
              <a:rPr lang="en-US" dirty="0"/>
              <a:t>] – </a:t>
            </a:r>
            <a:r>
              <a:rPr lang="ru-RU" dirty="0"/>
              <a:t>сердечная </a:t>
            </a:r>
            <a:r>
              <a:rPr lang="ru-RU" dirty="0" smtClean="0"/>
              <a:t>недостаточность</a:t>
            </a:r>
          </a:p>
          <a:p>
            <a:pPr marL="0" indent="0">
              <a:buNone/>
            </a:pPr>
            <a:r>
              <a:rPr lang="en-US" dirty="0"/>
              <a:t>cardiovascular disorder (cardiovascular disease) [ˌ</a:t>
            </a:r>
            <a:r>
              <a:rPr lang="en-US" dirty="0" err="1"/>
              <a:t>kɑːdɪəu'væskjulə</a:t>
            </a:r>
            <a:r>
              <a:rPr lang="en-US" dirty="0"/>
              <a:t> </a:t>
            </a:r>
            <a:r>
              <a:rPr lang="en-US" dirty="0" err="1"/>
              <a:t>dɪˌsɔːdə</a:t>
            </a:r>
            <a:r>
              <a:rPr lang="en-US" dirty="0"/>
              <a:t>] –</a:t>
            </a:r>
          </a:p>
          <a:p>
            <a:pPr marL="0" indent="0">
              <a:buNone/>
            </a:pPr>
            <a:r>
              <a:rPr lang="ru-RU" dirty="0"/>
              <a:t>заболевание сердечно-сосудистой системы</a:t>
            </a:r>
          </a:p>
          <a:p>
            <a:pPr marL="0" indent="0">
              <a:buNone/>
            </a:pPr>
            <a:r>
              <a:rPr lang="en-US" dirty="0"/>
              <a:t>cause [</a:t>
            </a:r>
            <a:r>
              <a:rPr lang="en-US" dirty="0" err="1"/>
              <a:t>kɔːz</a:t>
            </a:r>
            <a:r>
              <a:rPr lang="en-US" dirty="0"/>
              <a:t>] – 1. </a:t>
            </a:r>
            <a:r>
              <a:rPr lang="ru-RU" dirty="0"/>
              <a:t>причина. 2. вызывать.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37665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332656"/>
          </a:xfrm>
        </p:spPr>
        <p:txBody>
          <a:bodyPr>
            <a:no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Check your vocabulary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D1BB0-DCA6-4F36-8CB7-60A445AE7F72}" type="slidenum">
              <a:rPr lang="ru-RU" smtClean="0"/>
              <a:t>23</a:t>
            </a:fld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3322712" cy="6264696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US" dirty="0"/>
              <a:t>cerebrovascular accident [ˌ</a:t>
            </a:r>
            <a:r>
              <a:rPr lang="en-US" dirty="0" err="1"/>
              <a:t>serəbrəuˌvæskjʊlə</a:t>
            </a:r>
            <a:r>
              <a:rPr lang="en-US" dirty="0"/>
              <a:t> '</a:t>
            </a:r>
            <a:r>
              <a:rPr lang="en-US" dirty="0" err="1"/>
              <a:t>æksɪd</a:t>
            </a:r>
            <a:r>
              <a:rPr lang="en-US" dirty="0"/>
              <a:t>(ə)</a:t>
            </a:r>
            <a:r>
              <a:rPr lang="en-US" dirty="0" err="1"/>
              <a:t>nt</a:t>
            </a:r>
            <a:r>
              <a:rPr lang="en-US" dirty="0"/>
              <a:t>] – </a:t>
            </a:r>
            <a:r>
              <a:rPr lang="ru-RU" dirty="0"/>
              <a:t>инсульт</a:t>
            </a:r>
          </a:p>
          <a:p>
            <a:pPr marL="0" indent="0">
              <a:buNone/>
            </a:pPr>
            <a:r>
              <a:rPr lang="en-US" dirty="0"/>
              <a:t>chest pain ['</a:t>
            </a:r>
            <a:r>
              <a:rPr lang="en-US" dirty="0" err="1"/>
              <a:t>ʧest</a:t>
            </a:r>
            <a:r>
              <a:rPr lang="en-US" dirty="0"/>
              <a:t> </a:t>
            </a:r>
            <a:r>
              <a:rPr lang="en-US" dirty="0" err="1"/>
              <a:t>peɪn</a:t>
            </a:r>
            <a:r>
              <a:rPr lang="en-US" dirty="0"/>
              <a:t>] – </a:t>
            </a:r>
            <a:r>
              <a:rPr lang="ru-RU" dirty="0"/>
              <a:t>боль в груди</a:t>
            </a:r>
          </a:p>
          <a:p>
            <a:pPr marL="0" indent="0">
              <a:buNone/>
            </a:pPr>
            <a:r>
              <a:rPr lang="en-US" dirty="0"/>
              <a:t>complain of [</a:t>
            </a:r>
            <a:r>
              <a:rPr lang="en-US" dirty="0" err="1"/>
              <a:t>kəm'pleɪn</a:t>
            </a:r>
            <a:r>
              <a:rPr lang="en-US" dirty="0"/>
              <a:t>] – </a:t>
            </a:r>
            <a:r>
              <a:rPr lang="ru-RU" dirty="0"/>
              <a:t>жаловаться на что-либо </a:t>
            </a:r>
          </a:p>
          <a:p>
            <a:pPr marL="0" indent="0">
              <a:buNone/>
            </a:pPr>
            <a:r>
              <a:rPr lang="en-US" dirty="0"/>
              <a:t>complication [ˌ</a:t>
            </a:r>
            <a:r>
              <a:rPr lang="en-US" dirty="0" err="1"/>
              <a:t>kɔmplɪ'keɪʃ</a:t>
            </a:r>
            <a:r>
              <a:rPr lang="en-US" dirty="0"/>
              <a:t>(ə)n] – </a:t>
            </a:r>
            <a:r>
              <a:rPr lang="ru-RU" dirty="0"/>
              <a:t>осложнение </a:t>
            </a:r>
          </a:p>
          <a:p>
            <a:pPr marL="0" indent="0">
              <a:buNone/>
            </a:pPr>
            <a:r>
              <a:rPr lang="en-US" dirty="0"/>
              <a:t>condition [</a:t>
            </a:r>
            <a:r>
              <a:rPr lang="en-US" dirty="0" err="1"/>
              <a:t>kən'dɪʃ</a:t>
            </a:r>
            <a:r>
              <a:rPr lang="en-US" dirty="0"/>
              <a:t>(ə)n] – 1. </a:t>
            </a:r>
            <a:r>
              <a:rPr lang="ru-RU" dirty="0"/>
              <a:t>состояние. 2. условие </a:t>
            </a:r>
          </a:p>
          <a:p>
            <a:pPr marL="0" indent="0">
              <a:buNone/>
            </a:pPr>
            <a:r>
              <a:rPr lang="en-US" dirty="0"/>
              <a:t>conductive system [</a:t>
            </a:r>
            <a:r>
              <a:rPr lang="en-US" dirty="0" err="1"/>
              <a:t>kənˌdʌktɪv</a:t>
            </a:r>
            <a:r>
              <a:rPr lang="en-US" dirty="0"/>
              <a:t> '</a:t>
            </a:r>
            <a:r>
              <a:rPr lang="en-US" dirty="0" err="1"/>
              <a:t>sɪstəm</a:t>
            </a:r>
            <a:r>
              <a:rPr lang="en-US" dirty="0"/>
              <a:t>] – </a:t>
            </a:r>
            <a:r>
              <a:rPr lang="ru-RU" dirty="0"/>
              <a:t>проводящая система </a:t>
            </a:r>
          </a:p>
          <a:p>
            <a:pPr marL="0" indent="0">
              <a:buNone/>
            </a:pPr>
            <a:r>
              <a:rPr lang="en-US" dirty="0"/>
              <a:t>consciousness ['</a:t>
            </a:r>
            <a:r>
              <a:rPr lang="en-US" dirty="0" err="1"/>
              <a:t>kɔnʃəsnəs</a:t>
            </a:r>
            <a:r>
              <a:rPr lang="en-US" dirty="0"/>
              <a:t>] – </a:t>
            </a:r>
            <a:r>
              <a:rPr lang="ru-RU" dirty="0"/>
              <a:t>сознание</a:t>
            </a:r>
          </a:p>
          <a:p>
            <a:pPr marL="0" indent="0">
              <a:buNone/>
            </a:pPr>
            <a:r>
              <a:rPr lang="en-US" dirty="0"/>
              <a:t>contract [</a:t>
            </a:r>
            <a:r>
              <a:rPr lang="en-US" dirty="0" err="1"/>
              <a:t>kən'trækt</a:t>
            </a:r>
            <a:r>
              <a:rPr lang="en-US" dirty="0"/>
              <a:t>] – </a:t>
            </a:r>
            <a:r>
              <a:rPr lang="ru-RU" dirty="0"/>
              <a:t>сокращаться </a:t>
            </a:r>
          </a:p>
          <a:p>
            <a:pPr marL="0" indent="0">
              <a:buNone/>
            </a:pPr>
            <a:r>
              <a:rPr lang="en-US" dirty="0"/>
              <a:t>contraction [</a:t>
            </a:r>
            <a:r>
              <a:rPr lang="en-US" dirty="0" err="1"/>
              <a:t>kən'trækʃən</a:t>
            </a:r>
            <a:r>
              <a:rPr lang="en-US" dirty="0"/>
              <a:t>] – </a:t>
            </a:r>
            <a:r>
              <a:rPr lang="ru-RU" dirty="0"/>
              <a:t>сокращение</a:t>
            </a:r>
          </a:p>
          <a:p>
            <a:pPr marL="0" indent="0">
              <a:buNone/>
            </a:pPr>
            <a:r>
              <a:rPr lang="en-US" dirty="0"/>
              <a:t>coronary artery disease [ˌ</a:t>
            </a:r>
            <a:r>
              <a:rPr lang="en-US" dirty="0" err="1"/>
              <a:t>kɔrən</a:t>
            </a:r>
            <a:r>
              <a:rPr lang="en-US" dirty="0"/>
              <a:t>(ə)</a:t>
            </a:r>
            <a:r>
              <a:rPr lang="en-US" dirty="0" err="1"/>
              <a:t>rɪ</a:t>
            </a:r>
            <a:r>
              <a:rPr lang="en-US" dirty="0"/>
              <a:t> ˌ</a:t>
            </a:r>
            <a:r>
              <a:rPr lang="en-US" dirty="0" err="1"/>
              <a:t>ɑːtərɪ</a:t>
            </a:r>
            <a:r>
              <a:rPr lang="en-US" dirty="0"/>
              <a:t> </a:t>
            </a:r>
            <a:r>
              <a:rPr lang="en-US" dirty="0" err="1"/>
              <a:t>dɪ'ziːz</a:t>
            </a:r>
            <a:r>
              <a:rPr lang="en-US" dirty="0"/>
              <a:t>] – </a:t>
            </a:r>
            <a:r>
              <a:rPr lang="ru-RU" dirty="0"/>
              <a:t>заболевание коронарных </a:t>
            </a:r>
          </a:p>
          <a:p>
            <a:pPr marL="0" indent="0">
              <a:buNone/>
            </a:pPr>
            <a:r>
              <a:rPr lang="ru-RU" dirty="0"/>
              <a:t>артерий </a:t>
            </a:r>
          </a:p>
          <a:p>
            <a:pPr marL="0" indent="0">
              <a:buNone/>
            </a:pPr>
            <a:r>
              <a:rPr lang="en-US" dirty="0"/>
              <a:t>deoxygenated blood [diːˌ</a:t>
            </a:r>
            <a:r>
              <a:rPr lang="en-US" dirty="0" err="1"/>
              <a:t>ɒksɪdʒəneɪt</a:t>
            </a:r>
            <a:r>
              <a:rPr lang="en-US" dirty="0"/>
              <a:t> </a:t>
            </a:r>
            <a:r>
              <a:rPr lang="en-US" dirty="0" err="1"/>
              <a:t>blʌd</a:t>
            </a:r>
            <a:r>
              <a:rPr lang="en-US" dirty="0"/>
              <a:t>] – </a:t>
            </a:r>
            <a:r>
              <a:rPr lang="ru-RU" dirty="0" err="1"/>
              <a:t>деоксигенированная</a:t>
            </a:r>
            <a:r>
              <a:rPr lang="ru-RU" dirty="0"/>
              <a:t> кровь </a:t>
            </a:r>
          </a:p>
          <a:p>
            <a:pPr marL="0" indent="0">
              <a:buNone/>
            </a:pPr>
            <a:r>
              <a:rPr lang="en-US" dirty="0"/>
              <a:t>diagnose (make a diagnosis) ['</a:t>
            </a:r>
            <a:r>
              <a:rPr lang="en-US" dirty="0" err="1"/>
              <a:t>daɪəgnəuz</a:t>
            </a:r>
            <a:r>
              <a:rPr lang="en-US" dirty="0"/>
              <a:t>] – </a:t>
            </a:r>
            <a:r>
              <a:rPr lang="ru-RU" dirty="0"/>
              <a:t>диагностировать</a:t>
            </a:r>
          </a:p>
          <a:p>
            <a:pPr marL="0" indent="0">
              <a:buNone/>
            </a:pPr>
            <a:r>
              <a:rPr lang="en-US" dirty="0"/>
              <a:t>diastolic blood pressure ['</a:t>
            </a:r>
            <a:r>
              <a:rPr lang="en-US" dirty="0" err="1"/>
              <a:t>blʌdˌpreʃə</a:t>
            </a:r>
            <a:r>
              <a:rPr lang="en-US" dirty="0"/>
              <a:t>] – </a:t>
            </a:r>
            <a:r>
              <a:rPr lang="ru-RU" dirty="0"/>
              <a:t>диастолическое давление </a:t>
            </a:r>
            <a:r>
              <a:rPr lang="ru-RU" dirty="0" smtClean="0"/>
              <a:t>крови</a:t>
            </a:r>
          </a:p>
          <a:p>
            <a:pPr marL="0" indent="0">
              <a:buNone/>
            </a:pPr>
            <a:r>
              <a:rPr lang="en-US" dirty="0"/>
              <a:t>dizziness ['</a:t>
            </a:r>
            <a:r>
              <a:rPr lang="en-US" dirty="0" err="1"/>
              <a:t>dɪzɪnəs</a:t>
            </a:r>
            <a:r>
              <a:rPr lang="en-US" dirty="0"/>
              <a:t>] – </a:t>
            </a:r>
            <a:r>
              <a:rPr lang="ru-RU" dirty="0"/>
              <a:t>головокружение</a:t>
            </a:r>
          </a:p>
          <a:p>
            <a:pPr marL="0" indent="0">
              <a:buNone/>
            </a:pPr>
            <a:r>
              <a:rPr lang="en-US" dirty="0"/>
              <a:t>electrocardiogram (ECG, EKG) [</a:t>
            </a:r>
            <a:r>
              <a:rPr lang="en-US" dirty="0" err="1"/>
              <a:t>ɪˌlektrəu'kɑːdɪəgræm</a:t>
            </a:r>
            <a:r>
              <a:rPr lang="en-US" dirty="0"/>
              <a:t>] – </a:t>
            </a:r>
            <a:r>
              <a:rPr lang="ru-RU" dirty="0"/>
              <a:t>электрокардиограмма</a:t>
            </a:r>
          </a:p>
          <a:p>
            <a:pPr marL="0" indent="0">
              <a:buNone/>
            </a:pPr>
            <a:r>
              <a:rPr lang="en-US" dirty="0"/>
              <a:t>electroencephalogram (EEG) [</a:t>
            </a:r>
            <a:r>
              <a:rPr lang="en-US" dirty="0" err="1"/>
              <a:t>ɪˌlektrəuen'sefələgræm</a:t>
            </a:r>
            <a:r>
              <a:rPr lang="en-US" dirty="0"/>
              <a:t>] – </a:t>
            </a:r>
            <a:r>
              <a:rPr lang="ru-RU" dirty="0"/>
              <a:t>электроэнцефалограмма</a:t>
            </a:r>
          </a:p>
          <a:p>
            <a:pPr marL="0" indent="0">
              <a:buNone/>
            </a:pPr>
            <a:r>
              <a:rPr lang="en-US" dirty="0"/>
              <a:t>elevate ['</a:t>
            </a:r>
            <a:r>
              <a:rPr lang="en-US" dirty="0" err="1"/>
              <a:t>elɪveɪt</a:t>
            </a:r>
            <a:r>
              <a:rPr lang="en-US" dirty="0"/>
              <a:t>] – </a:t>
            </a:r>
            <a:r>
              <a:rPr lang="ru-RU" dirty="0"/>
              <a:t>повышать</a:t>
            </a:r>
          </a:p>
          <a:p>
            <a:pPr marL="0" indent="0">
              <a:buNone/>
            </a:pPr>
            <a:r>
              <a:rPr lang="en-US" dirty="0"/>
              <a:t>elevation [ˌ</a:t>
            </a:r>
            <a:r>
              <a:rPr lang="en-US" dirty="0" err="1"/>
              <a:t>elə'veɪʃ</a:t>
            </a:r>
            <a:r>
              <a:rPr lang="en-US" dirty="0"/>
              <a:t>(ə)n] – </a:t>
            </a:r>
            <a:r>
              <a:rPr lang="ru-RU" dirty="0"/>
              <a:t>повышение</a:t>
            </a:r>
          </a:p>
          <a:p>
            <a:pPr marL="0" indent="0">
              <a:buNone/>
            </a:pPr>
            <a:r>
              <a:rPr lang="en-US" dirty="0"/>
              <a:t>embolism ['</a:t>
            </a:r>
            <a:r>
              <a:rPr lang="en-US" dirty="0" err="1"/>
              <a:t>embəlɪz</a:t>
            </a:r>
            <a:r>
              <a:rPr lang="en-US" dirty="0"/>
              <a:t>(ə)m] – </a:t>
            </a:r>
            <a:r>
              <a:rPr lang="ru-RU" dirty="0"/>
              <a:t>эмболия</a:t>
            </a:r>
          </a:p>
          <a:p>
            <a:pPr marL="0" indent="0">
              <a:buNone/>
            </a:pPr>
            <a:r>
              <a:rPr lang="en-US" dirty="0"/>
              <a:t>endocarditis [ˌ</a:t>
            </a:r>
            <a:r>
              <a:rPr lang="en-US" dirty="0" err="1"/>
              <a:t>endəukɑ</a:t>
            </a:r>
            <a:r>
              <a:rPr lang="en-US" dirty="0"/>
              <a:t>ː'</a:t>
            </a:r>
            <a:r>
              <a:rPr lang="en-US" dirty="0" err="1"/>
              <a:t>daɪtɪs</a:t>
            </a:r>
            <a:r>
              <a:rPr lang="en-US" dirty="0"/>
              <a:t>] – </a:t>
            </a:r>
            <a:r>
              <a:rPr lang="ru-RU" dirty="0"/>
              <a:t>эндокардит</a:t>
            </a:r>
          </a:p>
          <a:p>
            <a:pPr marL="0" indent="0">
              <a:buNone/>
            </a:pPr>
            <a:r>
              <a:rPr lang="en-US" dirty="0"/>
              <a:t>endocardium [ˌ</a:t>
            </a:r>
            <a:r>
              <a:rPr lang="en-US" dirty="0" err="1"/>
              <a:t>endəu'kɑːdɪəm</a:t>
            </a:r>
            <a:r>
              <a:rPr lang="en-US" dirty="0"/>
              <a:t>] – </a:t>
            </a:r>
            <a:r>
              <a:rPr lang="ru-RU" dirty="0"/>
              <a:t>эндокард</a:t>
            </a:r>
          </a:p>
          <a:p>
            <a:pPr marL="0" indent="0">
              <a:buNone/>
            </a:pPr>
            <a:r>
              <a:rPr lang="en-US" dirty="0" err="1"/>
              <a:t>epicardium</a:t>
            </a:r>
            <a:r>
              <a:rPr lang="en-US" dirty="0"/>
              <a:t> [ˌ</a:t>
            </a:r>
            <a:r>
              <a:rPr lang="en-US" dirty="0" err="1"/>
              <a:t>epɪ'kɑːdɪəm</a:t>
            </a:r>
            <a:r>
              <a:rPr lang="en-US" dirty="0"/>
              <a:t>] – </a:t>
            </a:r>
            <a:r>
              <a:rPr lang="ru-RU" dirty="0"/>
              <a:t>эпикард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270248" y="476672"/>
            <a:ext cx="3657600" cy="6120680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US" dirty="0" smtClean="0"/>
              <a:t>exertion </a:t>
            </a:r>
            <a:r>
              <a:rPr lang="en-US" dirty="0"/>
              <a:t>[</a:t>
            </a:r>
            <a:r>
              <a:rPr lang="en-US" dirty="0" err="1"/>
              <a:t>ɪg'zɜːʃ</a:t>
            </a:r>
            <a:r>
              <a:rPr lang="en-US" dirty="0"/>
              <a:t>(ə)n] – </a:t>
            </a:r>
            <a:r>
              <a:rPr lang="ru-RU" dirty="0"/>
              <a:t>напряжение, нагрузка; </a:t>
            </a:r>
            <a:r>
              <a:rPr lang="en-US" dirty="0"/>
              <a:t>on exertion – </a:t>
            </a:r>
            <a:r>
              <a:rPr lang="ru-RU" dirty="0"/>
              <a:t>при нагрузке</a:t>
            </a:r>
          </a:p>
          <a:p>
            <a:pPr marL="0" indent="0">
              <a:buNone/>
            </a:pPr>
            <a:r>
              <a:rPr lang="en-US" dirty="0"/>
              <a:t>feel the pulse [</a:t>
            </a:r>
            <a:r>
              <a:rPr lang="en-US" dirty="0" err="1"/>
              <a:t>fiːl</a:t>
            </a:r>
            <a:r>
              <a:rPr lang="en-US" dirty="0"/>
              <a:t>] – </a:t>
            </a:r>
            <a:r>
              <a:rPr lang="ru-RU" dirty="0"/>
              <a:t>пальпировать пульс</a:t>
            </a:r>
          </a:p>
          <a:p>
            <a:pPr marL="0" indent="0">
              <a:buNone/>
            </a:pPr>
            <a:r>
              <a:rPr lang="en-US" dirty="0"/>
              <a:t>headache ['</a:t>
            </a:r>
            <a:r>
              <a:rPr lang="en-US" dirty="0" err="1"/>
              <a:t>hedeɪk</a:t>
            </a:r>
            <a:r>
              <a:rPr lang="en-US" dirty="0"/>
              <a:t>] – </a:t>
            </a:r>
            <a:r>
              <a:rPr lang="ru-RU" dirty="0"/>
              <a:t>головная боль</a:t>
            </a:r>
          </a:p>
          <a:p>
            <a:pPr marL="0" indent="0">
              <a:buNone/>
            </a:pPr>
            <a:r>
              <a:rPr lang="en-US" dirty="0"/>
              <a:t>heart [</a:t>
            </a:r>
            <a:r>
              <a:rPr lang="en-US" dirty="0" err="1"/>
              <a:t>hɑːt</a:t>
            </a:r>
            <a:r>
              <a:rPr lang="en-US" dirty="0"/>
              <a:t>] – </a:t>
            </a:r>
            <a:r>
              <a:rPr lang="ru-RU" dirty="0"/>
              <a:t>сердце</a:t>
            </a:r>
          </a:p>
          <a:p>
            <a:pPr marL="0" indent="0">
              <a:buNone/>
            </a:pPr>
            <a:r>
              <a:rPr lang="en-US" dirty="0"/>
              <a:t>heart chamber ['</a:t>
            </a:r>
            <a:r>
              <a:rPr lang="en-US" dirty="0" err="1"/>
              <a:t>hɑːt</a:t>
            </a:r>
            <a:r>
              <a:rPr lang="en-US" dirty="0"/>
              <a:t> ˌ</a:t>
            </a:r>
            <a:r>
              <a:rPr lang="en-US" dirty="0" err="1"/>
              <a:t>ʧeɪmbə</a:t>
            </a:r>
            <a:r>
              <a:rPr lang="en-US" dirty="0"/>
              <a:t>] – </a:t>
            </a:r>
            <a:r>
              <a:rPr lang="ru-RU" dirty="0"/>
              <a:t>камера сердца</a:t>
            </a:r>
          </a:p>
          <a:p>
            <a:pPr marL="0" indent="0">
              <a:buNone/>
            </a:pPr>
            <a:r>
              <a:rPr lang="en-US" dirty="0"/>
              <a:t>heart layer ['</a:t>
            </a:r>
            <a:r>
              <a:rPr lang="en-US" dirty="0" err="1"/>
              <a:t>hɑːt</a:t>
            </a:r>
            <a:r>
              <a:rPr lang="en-US" dirty="0"/>
              <a:t> ˌ</a:t>
            </a:r>
            <a:r>
              <a:rPr lang="en-US" dirty="0" err="1"/>
              <a:t>leɪə</a:t>
            </a:r>
            <a:r>
              <a:rPr lang="en-US" dirty="0"/>
              <a:t>] – </a:t>
            </a:r>
            <a:r>
              <a:rPr lang="ru-RU" dirty="0"/>
              <a:t>слой сердца</a:t>
            </a:r>
          </a:p>
          <a:p>
            <a:pPr marL="0" indent="0">
              <a:buNone/>
            </a:pPr>
            <a:r>
              <a:rPr lang="en-US" dirty="0"/>
              <a:t>heart muscle ['</a:t>
            </a:r>
            <a:r>
              <a:rPr lang="en-US" dirty="0" err="1"/>
              <a:t>hɑːt</a:t>
            </a:r>
            <a:r>
              <a:rPr lang="en-US" dirty="0"/>
              <a:t> ˌ</a:t>
            </a:r>
            <a:r>
              <a:rPr lang="en-US" dirty="0" err="1"/>
              <a:t>mʌsl</a:t>
            </a:r>
            <a:r>
              <a:rPr lang="en-US" dirty="0"/>
              <a:t>] – </a:t>
            </a:r>
            <a:r>
              <a:rPr lang="ru-RU" dirty="0"/>
              <a:t>сердечная мышца</a:t>
            </a:r>
          </a:p>
          <a:p>
            <a:pPr marL="0" indent="0">
              <a:buNone/>
            </a:pPr>
            <a:r>
              <a:rPr lang="en-US" dirty="0"/>
              <a:t>heart rate ['</a:t>
            </a:r>
            <a:r>
              <a:rPr lang="en-US" dirty="0" err="1"/>
              <a:t>hɑːt</a:t>
            </a:r>
            <a:r>
              <a:rPr lang="en-US" dirty="0"/>
              <a:t> </a:t>
            </a:r>
            <a:r>
              <a:rPr lang="en-US" dirty="0" err="1"/>
              <a:t>reɪt</a:t>
            </a:r>
            <a:r>
              <a:rPr lang="en-US" dirty="0"/>
              <a:t>] – </a:t>
            </a:r>
            <a:r>
              <a:rPr lang="ru-RU" dirty="0"/>
              <a:t>частота сердечных сокращений</a:t>
            </a:r>
          </a:p>
          <a:p>
            <a:pPr marL="0" indent="0">
              <a:buNone/>
            </a:pPr>
            <a:r>
              <a:rPr lang="en-US" dirty="0"/>
              <a:t>heart sound ['</a:t>
            </a:r>
            <a:r>
              <a:rPr lang="en-US" dirty="0" err="1"/>
              <a:t>hɑːt</a:t>
            </a:r>
            <a:r>
              <a:rPr lang="en-US" dirty="0"/>
              <a:t> </a:t>
            </a:r>
            <a:r>
              <a:rPr lang="en-US" dirty="0" err="1"/>
              <a:t>saund</a:t>
            </a:r>
            <a:r>
              <a:rPr lang="en-US" dirty="0"/>
              <a:t>] – </a:t>
            </a:r>
            <a:r>
              <a:rPr lang="ru-RU" dirty="0"/>
              <a:t>тон сердца</a:t>
            </a:r>
          </a:p>
          <a:p>
            <a:pPr marL="0" indent="0">
              <a:buNone/>
            </a:pPr>
            <a:r>
              <a:rPr lang="en-US" dirty="0"/>
              <a:t>heart surface ['</a:t>
            </a:r>
            <a:r>
              <a:rPr lang="en-US" dirty="0" err="1"/>
              <a:t>hɑːt</a:t>
            </a:r>
            <a:r>
              <a:rPr lang="en-US" dirty="0"/>
              <a:t> ˌ</a:t>
            </a:r>
            <a:r>
              <a:rPr lang="en-US" dirty="0" err="1"/>
              <a:t>sɜːfɪs</a:t>
            </a:r>
            <a:r>
              <a:rPr lang="en-US" dirty="0"/>
              <a:t>] – </a:t>
            </a:r>
            <a:r>
              <a:rPr lang="ru-RU" dirty="0"/>
              <a:t>поверхность сердца</a:t>
            </a:r>
          </a:p>
          <a:p>
            <a:pPr marL="0" indent="0">
              <a:buNone/>
            </a:pPr>
            <a:r>
              <a:rPr lang="en-US" dirty="0" smtClean="0"/>
              <a:t>He</a:t>
            </a:r>
            <a:r>
              <a:rPr lang="ru-RU" dirty="0" smtClean="0"/>
              <a:t> </a:t>
            </a:r>
            <a:r>
              <a:rPr lang="en-US" dirty="0" err="1" smtClean="0"/>
              <a:t>morrhage</a:t>
            </a:r>
            <a:r>
              <a:rPr lang="en-US" dirty="0" smtClean="0"/>
              <a:t> </a:t>
            </a:r>
            <a:r>
              <a:rPr lang="en-US" dirty="0"/>
              <a:t>['hem(ə)</a:t>
            </a:r>
            <a:r>
              <a:rPr lang="en-US" dirty="0" err="1"/>
              <a:t>rɪʤ</a:t>
            </a:r>
            <a:r>
              <a:rPr lang="en-US" dirty="0"/>
              <a:t>] – </a:t>
            </a:r>
            <a:r>
              <a:rPr lang="ru-RU" dirty="0" smtClean="0"/>
              <a:t>кровотечение</a:t>
            </a:r>
          </a:p>
          <a:p>
            <a:pPr marL="0" indent="0">
              <a:buNone/>
            </a:pPr>
            <a:r>
              <a:rPr lang="en-US" dirty="0"/>
              <a:t>hemorrhagic stroke [ˌ</a:t>
            </a:r>
            <a:r>
              <a:rPr lang="en-US" dirty="0" err="1"/>
              <a:t>heməræjik</a:t>
            </a:r>
            <a:r>
              <a:rPr lang="en-US" dirty="0"/>
              <a:t> '</a:t>
            </a:r>
            <a:r>
              <a:rPr lang="en-US" dirty="0" err="1"/>
              <a:t>strəuk</a:t>
            </a:r>
            <a:r>
              <a:rPr lang="en-US" dirty="0"/>
              <a:t>] – </a:t>
            </a:r>
            <a:r>
              <a:rPr lang="ru-RU" dirty="0"/>
              <a:t>геморрагический инсульт</a:t>
            </a:r>
          </a:p>
          <a:p>
            <a:pPr marL="0" indent="0">
              <a:buNone/>
            </a:pPr>
            <a:r>
              <a:rPr lang="en-US" dirty="0"/>
              <a:t>hypertension (high blood pressure) [ˌ</a:t>
            </a:r>
            <a:r>
              <a:rPr lang="en-US" dirty="0" err="1"/>
              <a:t>haɪpə'tenʃən</a:t>
            </a:r>
            <a:r>
              <a:rPr lang="en-US" dirty="0"/>
              <a:t>] – </a:t>
            </a:r>
            <a:r>
              <a:rPr lang="ru-RU" dirty="0"/>
              <a:t>гипертензия</a:t>
            </a:r>
          </a:p>
          <a:p>
            <a:pPr marL="0" indent="0">
              <a:buNone/>
            </a:pPr>
            <a:r>
              <a:rPr lang="en-US" dirty="0"/>
              <a:t>hypertensive crisis [ˌ</a:t>
            </a:r>
            <a:r>
              <a:rPr lang="en-US" dirty="0" err="1"/>
              <a:t>haɪpətensɪv</a:t>
            </a:r>
            <a:r>
              <a:rPr lang="en-US" dirty="0"/>
              <a:t> '</a:t>
            </a:r>
            <a:r>
              <a:rPr lang="en-US" dirty="0" err="1"/>
              <a:t>kraɪsɪs</a:t>
            </a:r>
            <a:r>
              <a:rPr lang="en-US" dirty="0"/>
              <a:t>] – </a:t>
            </a:r>
            <a:r>
              <a:rPr lang="ru-RU" dirty="0"/>
              <a:t>гипертонический криз</a:t>
            </a:r>
          </a:p>
          <a:p>
            <a:pPr marL="0" indent="0">
              <a:buNone/>
            </a:pPr>
            <a:r>
              <a:rPr lang="en-US" dirty="0"/>
              <a:t>hypotension (low blood pressure) [ˌ</a:t>
            </a:r>
            <a:r>
              <a:rPr lang="en-US" dirty="0" err="1"/>
              <a:t>haɪpəu'tenʃən</a:t>
            </a:r>
            <a:r>
              <a:rPr lang="en-US" dirty="0"/>
              <a:t>] – </a:t>
            </a:r>
            <a:r>
              <a:rPr lang="ru-RU" dirty="0"/>
              <a:t>гипотензия</a:t>
            </a:r>
          </a:p>
          <a:p>
            <a:pPr marL="0" indent="0">
              <a:buNone/>
            </a:pPr>
            <a:r>
              <a:rPr lang="en-US" dirty="0"/>
              <a:t>impairment [</a:t>
            </a:r>
            <a:r>
              <a:rPr lang="en-US" dirty="0" err="1"/>
              <a:t>ɪm'peəmənt</a:t>
            </a:r>
            <a:r>
              <a:rPr lang="en-US" dirty="0"/>
              <a:t>] – </a:t>
            </a:r>
            <a:r>
              <a:rPr lang="ru-RU" dirty="0"/>
              <a:t>нарушение</a:t>
            </a:r>
          </a:p>
          <a:p>
            <a:pPr marL="0" indent="0">
              <a:buNone/>
            </a:pPr>
            <a:r>
              <a:rPr lang="en-US" dirty="0"/>
              <a:t>ischemic stroke [ˌ</a:t>
            </a:r>
            <a:r>
              <a:rPr lang="en-US" dirty="0" err="1"/>
              <a:t>ɪskiːmɪk</a:t>
            </a:r>
            <a:r>
              <a:rPr lang="en-US" dirty="0"/>
              <a:t> '</a:t>
            </a:r>
            <a:r>
              <a:rPr lang="en-US" dirty="0" err="1"/>
              <a:t>strəuk</a:t>
            </a:r>
            <a:r>
              <a:rPr lang="en-US" dirty="0"/>
              <a:t>] – </a:t>
            </a:r>
            <a:r>
              <a:rPr lang="ru-RU" dirty="0"/>
              <a:t>ишемический инсульт</a:t>
            </a:r>
          </a:p>
          <a:p>
            <a:pPr marL="0" indent="0">
              <a:buNone/>
            </a:pPr>
            <a:r>
              <a:rPr lang="en-US" dirty="0"/>
              <a:t>kidney disease ['</a:t>
            </a:r>
            <a:r>
              <a:rPr lang="en-US" dirty="0" err="1"/>
              <a:t>kɪdnɪ</a:t>
            </a:r>
            <a:r>
              <a:rPr lang="en-US" dirty="0"/>
              <a:t> </a:t>
            </a:r>
            <a:r>
              <a:rPr lang="en-US" dirty="0" err="1"/>
              <a:t>dɪˌziːz</a:t>
            </a:r>
            <a:r>
              <a:rPr lang="en-US" dirty="0"/>
              <a:t>] – </a:t>
            </a:r>
            <a:r>
              <a:rPr lang="ru-RU" dirty="0"/>
              <a:t>заболевание почек</a:t>
            </a:r>
          </a:p>
          <a:p>
            <a:pPr marL="0" indent="0">
              <a:buNone/>
            </a:pPr>
            <a:r>
              <a:rPr lang="en-US" dirty="0"/>
              <a:t>left atrium [left '</a:t>
            </a:r>
            <a:r>
              <a:rPr lang="en-US" dirty="0" err="1"/>
              <a:t>eɪtrɪəm</a:t>
            </a:r>
            <a:r>
              <a:rPr lang="en-US" dirty="0"/>
              <a:t>] – </a:t>
            </a:r>
            <a:r>
              <a:rPr lang="ru-RU" dirty="0"/>
              <a:t>левое предсердие</a:t>
            </a:r>
          </a:p>
          <a:p>
            <a:pPr marL="0" indent="0">
              <a:buNone/>
            </a:pPr>
            <a:r>
              <a:rPr lang="en-US" dirty="0"/>
              <a:t>left ventricle [left '</a:t>
            </a:r>
            <a:r>
              <a:rPr lang="en-US" dirty="0" err="1"/>
              <a:t>ventrɪkl</a:t>
            </a:r>
            <a:r>
              <a:rPr lang="en-US" dirty="0"/>
              <a:t>] – </a:t>
            </a:r>
            <a:r>
              <a:rPr lang="ru-RU" dirty="0"/>
              <a:t>левый желудочек</a:t>
            </a:r>
          </a:p>
          <a:p>
            <a:pPr marL="0" indent="0">
              <a:buNone/>
            </a:pPr>
            <a:r>
              <a:rPr lang="en-US" dirty="0"/>
              <a:t>loss of consciousness [ˌ</a:t>
            </a:r>
            <a:r>
              <a:rPr lang="en-US" dirty="0" err="1"/>
              <a:t>lɔs</a:t>
            </a:r>
            <a:r>
              <a:rPr lang="en-US" dirty="0"/>
              <a:t> </a:t>
            </a:r>
            <a:r>
              <a:rPr lang="en-US" dirty="0" err="1"/>
              <a:t>əf</a:t>
            </a:r>
            <a:r>
              <a:rPr lang="en-US" dirty="0"/>
              <a:t> '</a:t>
            </a:r>
            <a:r>
              <a:rPr lang="en-US" dirty="0" err="1"/>
              <a:t>kɔnʃəsnəs</a:t>
            </a:r>
            <a:r>
              <a:rPr lang="en-US" dirty="0"/>
              <a:t>]– </a:t>
            </a:r>
            <a:r>
              <a:rPr lang="ru-RU" dirty="0"/>
              <a:t>потеря сознания</a:t>
            </a:r>
          </a:p>
          <a:p>
            <a:pPr marL="0" indent="0">
              <a:buNone/>
            </a:pPr>
            <a:r>
              <a:rPr lang="en-US" dirty="0"/>
              <a:t>measure (take) blood pressure [ˌ</a:t>
            </a:r>
            <a:r>
              <a:rPr lang="en-US" dirty="0" err="1"/>
              <a:t>meʒə</a:t>
            </a:r>
            <a:r>
              <a:rPr lang="en-US" dirty="0"/>
              <a:t> '</a:t>
            </a:r>
            <a:r>
              <a:rPr lang="en-US" dirty="0" err="1"/>
              <a:t>blʌdˌpreʃə</a:t>
            </a:r>
            <a:r>
              <a:rPr lang="en-US" dirty="0"/>
              <a:t>] – </a:t>
            </a:r>
            <a:r>
              <a:rPr lang="ru-RU" dirty="0"/>
              <a:t>измерять АД</a:t>
            </a:r>
          </a:p>
          <a:p>
            <a:pPr marL="0" indent="0">
              <a:buNone/>
            </a:pPr>
            <a:r>
              <a:rPr lang="en-US" dirty="0"/>
              <a:t>myocardial infarction [</a:t>
            </a:r>
            <a:r>
              <a:rPr lang="en-US" dirty="0" err="1"/>
              <a:t>maɪəuˌkɑːdɪəl</a:t>
            </a:r>
            <a:r>
              <a:rPr lang="en-US" dirty="0"/>
              <a:t> </a:t>
            </a:r>
            <a:r>
              <a:rPr lang="en-US" dirty="0" err="1"/>
              <a:t>ɪn'fɑːkʃən</a:t>
            </a:r>
            <a:r>
              <a:rPr lang="en-US" dirty="0"/>
              <a:t>] – </a:t>
            </a:r>
            <a:r>
              <a:rPr lang="ru-RU" dirty="0"/>
              <a:t>инфаркт миокарда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03852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18058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Check your vocabulary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D1BB0-DCA6-4F36-8CB7-60A445AE7F72}" type="slidenum">
              <a:rPr lang="ru-RU" smtClean="0"/>
              <a:t>24</a:t>
            </a:fld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457200" y="692696"/>
            <a:ext cx="3657600" cy="6165304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US" dirty="0"/>
              <a:t>myocardial ischemia [</a:t>
            </a:r>
            <a:r>
              <a:rPr lang="en-US" dirty="0" err="1"/>
              <a:t>maɪəuˌkɑːdɪəl</a:t>
            </a:r>
            <a:r>
              <a:rPr lang="en-US" dirty="0"/>
              <a:t> </a:t>
            </a:r>
            <a:r>
              <a:rPr lang="en-US" dirty="0" err="1"/>
              <a:t>ɪ'skiːmɪə</a:t>
            </a:r>
            <a:r>
              <a:rPr lang="en-US" dirty="0"/>
              <a:t>] – </a:t>
            </a:r>
            <a:r>
              <a:rPr lang="ru-RU" dirty="0"/>
              <a:t>ишемия миокарда</a:t>
            </a:r>
          </a:p>
          <a:p>
            <a:pPr marL="0" indent="0">
              <a:buNone/>
            </a:pPr>
            <a:r>
              <a:rPr lang="en-US" dirty="0"/>
              <a:t>myocarditis [ˌ</a:t>
            </a:r>
            <a:r>
              <a:rPr lang="en-US" dirty="0" err="1"/>
              <a:t>maɪəukɑ</a:t>
            </a:r>
            <a:r>
              <a:rPr lang="en-US" dirty="0"/>
              <a:t>ː'</a:t>
            </a:r>
            <a:r>
              <a:rPr lang="en-US" dirty="0" err="1"/>
              <a:t>daɪtɪs</a:t>
            </a:r>
            <a:r>
              <a:rPr lang="en-US" dirty="0"/>
              <a:t>] – </a:t>
            </a:r>
            <a:r>
              <a:rPr lang="ru-RU" dirty="0"/>
              <a:t>миокардит</a:t>
            </a:r>
          </a:p>
          <a:p>
            <a:pPr marL="0" indent="0">
              <a:buNone/>
            </a:pPr>
            <a:r>
              <a:rPr lang="en-US" dirty="0"/>
              <a:t>myocardium [ˌ</a:t>
            </a:r>
            <a:r>
              <a:rPr lang="en-US" dirty="0" err="1"/>
              <a:t>maɪəu'kɑːdɪəm</a:t>
            </a:r>
            <a:r>
              <a:rPr lang="en-US" dirty="0"/>
              <a:t>] – </a:t>
            </a:r>
            <a:r>
              <a:rPr lang="ru-RU" dirty="0"/>
              <a:t>миокард</a:t>
            </a:r>
          </a:p>
          <a:p>
            <a:pPr marL="0" indent="0">
              <a:buNone/>
            </a:pPr>
            <a:r>
              <a:rPr lang="en-US" dirty="0"/>
              <a:t>obstruction [</a:t>
            </a:r>
            <a:r>
              <a:rPr lang="en-US" dirty="0" err="1"/>
              <a:t>əb'strʌkʃən</a:t>
            </a:r>
            <a:r>
              <a:rPr lang="en-US" dirty="0"/>
              <a:t>] – </a:t>
            </a:r>
            <a:r>
              <a:rPr lang="ru-RU" dirty="0"/>
              <a:t>обструкция, сужение</a:t>
            </a:r>
          </a:p>
          <a:p>
            <a:pPr marL="0" indent="0">
              <a:buNone/>
            </a:pPr>
            <a:r>
              <a:rPr lang="en-US" dirty="0"/>
              <a:t>oxygen consumption ['</a:t>
            </a:r>
            <a:r>
              <a:rPr lang="en-US" dirty="0" err="1"/>
              <a:t>ɔksɪʤən</a:t>
            </a:r>
            <a:r>
              <a:rPr lang="en-US" dirty="0"/>
              <a:t> </a:t>
            </a:r>
            <a:r>
              <a:rPr lang="en-US" dirty="0" err="1"/>
              <a:t>kənˌsʌmpʃən</a:t>
            </a:r>
            <a:r>
              <a:rPr lang="en-US" dirty="0"/>
              <a:t>] – </a:t>
            </a:r>
            <a:r>
              <a:rPr lang="ru-RU" dirty="0"/>
              <a:t>потребление кислорода</a:t>
            </a:r>
          </a:p>
          <a:p>
            <a:pPr marL="0" indent="0">
              <a:buNone/>
            </a:pPr>
            <a:r>
              <a:rPr lang="en-US" dirty="0"/>
              <a:t>oxygen demand ['</a:t>
            </a:r>
            <a:r>
              <a:rPr lang="en-US" dirty="0" err="1"/>
              <a:t>ɔksɪʤən</a:t>
            </a:r>
            <a:r>
              <a:rPr lang="en-US" dirty="0"/>
              <a:t> </a:t>
            </a:r>
            <a:r>
              <a:rPr lang="en-US" dirty="0" err="1"/>
              <a:t>dɪˌmɑːnd</a:t>
            </a:r>
            <a:r>
              <a:rPr lang="en-US" dirty="0"/>
              <a:t>] – </a:t>
            </a:r>
            <a:r>
              <a:rPr lang="ru-RU" dirty="0"/>
              <a:t>потребность в кислороде</a:t>
            </a:r>
          </a:p>
          <a:p>
            <a:pPr marL="0" indent="0">
              <a:buNone/>
            </a:pPr>
            <a:r>
              <a:rPr lang="en-US" dirty="0"/>
              <a:t>oxygen supply ['</a:t>
            </a:r>
            <a:r>
              <a:rPr lang="en-US" dirty="0" err="1"/>
              <a:t>ɔksɪʤən</a:t>
            </a:r>
            <a:r>
              <a:rPr lang="en-US" dirty="0"/>
              <a:t> </a:t>
            </a:r>
            <a:r>
              <a:rPr lang="en-US" dirty="0" err="1"/>
              <a:t>səˌplaɪ</a:t>
            </a:r>
            <a:r>
              <a:rPr lang="en-US" dirty="0"/>
              <a:t>] – </a:t>
            </a:r>
            <a:r>
              <a:rPr lang="ru-RU" dirty="0"/>
              <a:t>снабжение кислородом</a:t>
            </a:r>
          </a:p>
          <a:p>
            <a:pPr marL="0" indent="0">
              <a:buNone/>
            </a:pPr>
            <a:r>
              <a:rPr lang="en-US" dirty="0"/>
              <a:t>oxygenated blood ['</a:t>
            </a:r>
            <a:r>
              <a:rPr lang="en-US" dirty="0" err="1"/>
              <a:t>ɔksɪʤəneɪtɪd</a:t>
            </a:r>
            <a:r>
              <a:rPr lang="en-US" dirty="0"/>
              <a:t> </a:t>
            </a:r>
            <a:r>
              <a:rPr lang="en-US" dirty="0" err="1"/>
              <a:t>blʌd</a:t>
            </a:r>
            <a:r>
              <a:rPr lang="en-US" dirty="0"/>
              <a:t>] – </a:t>
            </a:r>
            <a:r>
              <a:rPr lang="ru-RU" dirty="0"/>
              <a:t>кровь, насыщенная кислородом</a:t>
            </a:r>
          </a:p>
          <a:p>
            <a:pPr marL="0" indent="0">
              <a:buNone/>
            </a:pPr>
            <a:r>
              <a:rPr lang="en-US" dirty="0"/>
              <a:t>palpitation [ˌ</a:t>
            </a:r>
            <a:r>
              <a:rPr lang="en-US" dirty="0" err="1"/>
              <a:t>pælpɪ'teɪʃ</a:t>
            </a:r>
            <a:r>
              <a:rPr lang="en-US" dirty="0"/>
              <a:t>(ə)n] – </a:t>
            </a:r>
            <a:r>
              <a:rPr lang="ru-RU" dirty="0"/>
              <a:t>сердцебиение</a:t>
            </a:r>
          </a:p>
          <a:p>
            <a:pPr marL="0" indent="0">
              <a:buNone/>
            </a:pPr>
            <a:r>
              <a:rPr lang="en-US" dirty="0"/>
              <a:t>paralysis [</a:t>
            </a:r>
            <a:r>
              <a:rPr lang="en-US" dirty="0" err="1"/>
              <a:t>pə'ræləsɪs</a:t>
            </a:r>
            <a:r>
              <a:rPr lang="en-US" dirty="0"/>
              <a:t>] – </a:t>
            </a:r>
            <a:r>
              <a:rPr lang="ru-RU" dirty="0"/>
              <a:t>паралич</a:t>
            </a:r>
          </a:p>
          <a:p>
            <a:pPr marL="0" indent="0">
              <a:buNone/>
            </a:pPr>
            <a:r>
              <a:rPr lang="en-US" dirty="0"/>
              <a:t>prevent [</a:t>
            </a:r>
            <a:r>
              <a:rPr lang="en-US" dirty="0" err="1"/>
              <a:t>prɪ'vent</a:t>
            </a:r>
            <a:r>
              <a:rPr lang="en-US" dirty="0"/>
              <a:t>] – </a:t>
            </a:r>
            <a:r>
              <a:rPr lang="ru-RU" dirty="0" err="1"/>
              <a:t>профилактировать</a:t>
            </a:r>
            <a:r>
              <a:rPr lang="ru-RU" dirty="0"/>
              <a:t>, предохранять </a:t>
            </a:r>
          </a:p>
          <a:p>
            <a:pPr marL="0" indent="0">
              <a:buNone/>
            </a:pPr>
            <a:r>
              <a:rPr lang="en-US" dirty="0"/>
              <a:t>primary hypertension [ˌ</a:t>
            </a:r>
            <a:r>
              <a:rPr lang="en-US" dirty="0" err="1"/>
              <a:t>praɪmərɪ</a:t>
            </a:r>
            <a:r>
              <a:rPr lang="en-US" dirty="0"/>
              <a:t> ˌ</a:t>
            </a:r>
            <a:r>
              <a:rPr lang="en-US" dirty="0" err="1"/>
              <a:t>haɪpə'tenʃən</a:t>
            </a:r>
            <a:r>
              <a:rPr lang="en-US" dirty="0"/>
              <a:t>] – </a:t>
            </a:r>
            <a:r>
              <a:rPr lang="ru-RU" dirty="0"/>
              <a:t>первичная гипертензия</a:t>
            </a:r>
          </a:p>
          <a:p>
            <a:pPr marL="0" indent="0">
              <a:buNone/>
            </a:pPr>
            <a:r>
              <a:rPr lang="en-US" dirty="0"/>
              <a:t>pulmonary artery [ˌ</a:t>
            </a:r>
            <a:r>
              <a:rPr lang="en-US" dirty="0" err="1"/>
              <a:t>pʌlmən</a:t>
            </a:r>
            <a:r>
              <a:rPr lang="en-US" dirty="0"/>
              <a:t>(ə)</a:t>
            </a:r>
            <a:r>
              <a:rPr lang="en-US" dirty="0" err="1"/>
              <a:t>rɪ</a:t>
            </a:r>
            <a:r>
              <a:rPr lang="en-US" dirty="0"/>
              <a:t> '</a:t>
            </a:r>
            <a:r>
              <a:rPr lang="en-US" dirty="0" err="1"/>
              <a:t>ɑːtərɪ</a:t>
            </a:r>
            <a:r>
              <a:rPr lang="en-US" dirty="0"/>
              <a:t>] – </a:t>
            </a:r>
            <a:r>
              <a:rPr lang="ru-RU" dirty="0"/>
              <a:t>легочный ствол</a:t>
            </a:r>
          </a:p>
          <a:p>
            <a:pPr marL="0" indent="0">
              <a:buNone/>
            </a:pPr>
            <a:r>
              <a:rPr lang="en-US" dirty="0"/>
              <a:t>pulmonary vein [ˌ</a:t>
            </a:r>
            <a:r>
              <a:rPr lang="en-US" dirty="0" err="1"/>
              <a:t>pʌlmən</a:t>
            </a:r>
            <a:r>
              <a:rPr lang="en-US" dirty="0"/>
              <a:t>(ə)</a:t>
            </a:r>
            <a:r>
              <a:rPr lang="en-US" dirty="0" err="1"/>
              <a:t>rɪ</a:t>
            </a:r>
            <a:r>
              <a:rPr lang="en-US" dirty="0"/>
              <a:t> </a:t>
            </a:r>
            <a:r>
              <a:rPr lang="en-US" dirty="0" err="1"/>
              <a:t>veɪn</a:t>
            </a:r>
            <a:r>
              <a:rPr lang="en-US" dirty="0"/>
              <a:t>] – </a:t>
            </a:r>
            <a:r>
              <a:rPr lang="ru-RU" dirty="0"/>
              <a:t>легочная вена </a:t>
            </a:r>
          </a:p>
          <a:p>
            <a:pPr marL="0" indent="0">
              <a:buNone/>
            </a:pPr>
            <a:r>
              <a:rPr lang="en-US" dirty="0"/>
              <a:t>pulmonic circulation [</a:t>
            </a:r>
            <a:r>
              <a:rPr lang="en-US" dirty="0" err="1"/>
              <a:t>pʌlˌmɔnɪk</a:t>
            </a:r>
            <a:r>
              <a:rPr lang="en-US" dirty="0"/>
              <a:t> ˌ</a:t>
            </a:r>
            <a:r>
              <a:rPr lang="en-US" dirty="0" err="1"/>
              <a:t>sɜːkjə'leɪʃ</a:t>
            </a:r>
            <a:r>
              <a:rPr lang="en-US" dirty="0"/>
              <a:t>(ə)n] – </a:t>
            </a:r>
            <a:r>
              <a:rPr lang="ru-RU" dirty="0"/>
              <a:t>малый круг кровообращения</a:t>
            </a:r>
          </a:p>
          <a:p>
            <a:pPr marL="0" indent="0">
              <a:buNone/>
            </a:pPr>
            <a:r>
              <a:rPr lang="en-US" dirty="0"/>
              <a:t>pulse [</a:t>
            </a:r>
            <a:r>
              <a:rPr lang="en-US" dirty="0" err="1"/>
              <a:t>pʌls</a:t>
            </a:r>
            <a:r>
              <a:rPr lang="en-US" dirty="0"/>
              <a:t>] – </a:t>
            </a:r>
            <a:r>
              <a:rPr lang="ru-RU" dirty="0"/>
              <a:t>пульс</a:t>
            </a:r>
          </a:p>
          <a:p>
            <a:pPr marL="0" indent="0">
              <a:buNone/>
            </a:pPr>
            <a:r>
              <a:rPr lang="en-US" dirty="0"/>
              <a:t>pulse pressure ['</a:t>
            </a:r>
            <a:r>
              <a:rPr lang="en-US" dirty="0" err="1"/>
              <a:t>pʌls</a:t>
            </a:r>
            <a:r>
              <a:rPr lang="en-US" dirty="0"/>
              <a:t> ˌ</a:t>
            </a:r>
            <a:r>
              <a:rPr lang="en-US" dirty="0" err="1"/>
              <a:t>preʃə</a:t>
            </a:r>
            <a:r>
              <a:rPr lang="en-US" dirty="0"/>
              <a:t>] – </a:t>
            </a:r>
            <a:r>
              <a:rPr lang="ru-RU" dirty="0"/>
              <a:t>пульсовое </a:t>
            </a:r>
            <a:r>
              <a:rPr lang="ru-RU" dirty="0" smtClean="0"/>
              <a:t>давление</a:t>
            </a:r>
          </a:p>
          <a:p>
            <a:pPr marL="0" indent="0">
              <a:buNone/>
            </a:pPr>
            <a:r>
              <a:rPr lang="en-US" dirty="0" smtClean="0"/>
              <a:t>pulse </a:t>
            </a:r>
            <a:r>
              <a:rPr lang="en-US" dirty="0"/>
              <a:t>rate ['</a:t>
            </a:r>
            <a:r>
              <a:rPr lang="en-US" dirty="0" err="1"/>
              <a:t>pʌls</a:t>
            </a:r>
            <a:r>
              <a:rPr lang="en-US" dirty="0"/>
              <a:t> </a:t>
            </a:r>
            <a:r>
              <a:rPr lang="en-US" dirty="0" err="1"/>
              <a:t>reɪt</a:t>
            </a:r>
            <a:r>
              <a:rPr lang="en-US" dirty="0"/>
              <a:t>] – </a:t>
            </a:r>
            <a:r>
              <a:rPr lang="ru-RU" dirty="0"/>
              <a:t>частота пульса</a:t>
            </a:r>
          </a:p>
          <a:p>
            <a:pPr marL="0" indent="0">
              <a:buNone/>
            </a:pPr>
            <a:r>
              <a:rPr lang="en-US" dirty="0"/>
              <a:t>pump [</a:t>
            </a:r>
            <a:r>
              <a:rPr lang="en-US" dirty="0" err="1"/>
              <a:t>pʌmp</a:t>
            </a:r>
            <a:r>
              <a:rPr lang="en-US" dirty="0"/>
              <a:t>] – </a:t>
            </a:r>
            <a:r>
              <a:rPr lang="ru-RU" dirty="0"/>
              <a:t>выбрасывать (кровь)</a:t>
            </a:r>
          </a:p>
          <a:p>
            <a:pPr marL="0" indent="0">
              <a:buNone/>
            </a:pPr>
            <a:r>
              <a:rPr lang="en-US" dirty="0"/>
              <a:t>Purkinje fibers [</a:t>
            </a:r>
            <a:r>
              <a:rPr lang="en-US" dirty="0" err="1"/>
              <a:t>pəˌkɪndʒi</a:t>
            </a:r>
            <a:r>
              <a:rPr lang="en-US" dirty="0"/>
              <a:t> </a:t>
            </a:r>
            <a:r>
              <a:rPr lang="en-US" dirty="0" err="1"/>
              <a:t>faɪbəz</a:t>
            </a:r>
            <a:r>
              <a:rPr lang="en-US" dirty="0"/>
              <a:t>] – </a:t>
            </a:r>
            <a:r>
              <a:rPr lang="ru-RU" dirty="0"/>
              <a:t>волокна </a:t>
            </a:r>
            <a:r>
              <a:rPr lang="ru-RU" dirty="0" err="1"/>
              <a:t>Пуркинье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radiate ['</a:t>
            </a:r>
            <a:r>
              <a:rPr lang="en-US" dirty="0" err="1"/>
              <a:t>reɪdieɪt</a:t>
            </a:r>
            <a:r>
              <a:rPr lang="en-US" dirty="0"/>
              <a:t>] – </a:t>
            </a:r>
            <a:r>
              <a:rPr lang="ru-RU" dirty="0" err="1"/>
              <a:t>иррадировать</a:t>
            </a:r>
            <a:r>
              <a:rPr lang="ru-RU" dirty="0"/>
              <a:t>, отдавать </a:t>
            </a:r>
          </a:p>
          <a:p>
            <a:pPr marL="0" indent="0">
              <a:buNone/>
            </a:pPr>
            <a:r>
              <a:rPr lang="en-US" dirty="0"/>
              <a:t>receive [</a:t>
            </a:r>
            <a:r>
              <a:rPr lang="en-US" dirty="0" err="1"/>
              <a:t>rɪ'siːv</a:t>
            </a:r>
            <a:r>
              <a:rPr lang="en-US" dirty="0"/>
              <a:t>] – </a:t>
            </a:r>
            <a:r>
              <a:rPr lang="ru-RU" dirty="0"/>
              <a:t>принимать (кровь)</a:t>
            </a:r>
          </a:p>
          <a:p>
            <a:pPr marL="0" indent="0">
              <a:buNone/>
            </a:pPr>
            <a:r>
              <a:rPr lang="en-US" dirty="0"/>
              <a:t>reduce [</a:t>
            </a:r>
            <a:r>
              <a:rPr lang="en-US" dirty="0" err="1"/>
              <a:t>rɪ'djuːs</a:t>
            </a:r>
            <a:r>
              <a:rPr lang="en-US" dirty="0"/>
              <a:t>] – </a:t>
            </a:r>
            <a:r>
              <a:rPr lang="ru-RU" dirty="0"/>
              <a:t>снижать </a:t>
            </a:r>
          </a:p>
          <a:p>
            <a:pPr marL="0" indent="0">
              <a:buNone/>
            </a:pPr>
            <a:r>
              <a:rPr lang="en-US" dirty="0"/>
              <a:t>reduction [</a:t>
            </a:r>
            <a:r>
              <a:rPr lang="en-US" dirty="0" err="1"/>
              <a:t>rɪ'dʌkʃən</a:t>
            </a:r>
            <a:r>
              <a:rPr lang="en-US" dirty="0"/>
              <a:t>] – </a:t>
            </a:r>
            <a:r>
              <a:rPr lang="ru-RU" dirty="0"/>
              <a:t>снижение</a:t>
            </a:r>
          </a:p>
          <a:p>
            <a:pPr marL="0" indent="0">
              <a:buNone/>
            </a:pPr>
            <a:r>
              <a:rPr lang="en-US" dirty="0"/>
              <a:t>relieve [</a:t>
            </a:r>
            <a:r>
              <a:rPr lang="en-US" dirty="0" err="1"/>
              <a:t>rɪ'liːv</a:t>
            </a:r>
            <a:r>
              <a:rPr lang="en-US" dirty="0"/>
              <a:t>] – </a:t>
            </a:r>
            <a:r>
              <a:rPr lang="ru-RU" dirty="0"/>
              <a:t>успокаивать или ослаблять (боль)</a:t>
            </a:r>
          </a:p>
          <a:p>
            <a:pPr marL="0" indent="0">
              <a:buNone/>
            </a:pPr>
            <a:r>
              <a:rPr lang="en-US" dirty="0"/>
              <a:t>renal failure [ˌ</a:t>
            </a:r>
            <a:r>
              <a:rPr lang="en-US" dirty="0" err="1"/>
              <a:t>riːn</a:t>
            </a:r>
            <a:r>
              <a:rPr lang="en-US" dirty="0"/>
              <a:t>(ə)l '</a:t>
            </a:r>
            <a:r>
              <a:rPr lang="en-US" dirty="0" err="1"/>
              <a:t>feɪljə</a:t>
            </a:r>
            <a:r>
              <a:rPr lang="en-US" dirty="0"/>
              <a:t>] – </a:t>
            </a:r>
            <a:r>
              <a:rPr lang="ru-RU" dirty="0"/>
              <a:t>почечная недостаточность </a:t>
            </a:r>
          </a:p>
          <a:p>
            <a:pPr marL="0" indent="0">
              <a:buNone/>
            </a:pPr>
            <a:r>
              <a:rPr lang="en-US" dirty="0"/>
              <a:t>right atrium [ˌ</a:t>
            </a:r>
            <a:r>
              <a:rPr lang="en-US" dirty="0" err="1"/>
              <a:t>raɪt</a:t>
            </a:r>
            <a:r>
              <a:rPr lang="en-US" dirty="0"/>
              <a:t> '</a:t>
            </a:r>
            <a:r>
              <a:rPr lang="en-US" dirty="0" err="1"/>
              <a:t>eɪtrɪəm</a:t>
            </a:r>
            <a:r>
              <a:rPr lang="en-US" dirty="0"/>
              <a:t>] – </a:t>
            </a:r>
            <a:r>
              <a:rPr lang="ru-RU" dirty="0"/>
              <a:t>правое предсердие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270248" y="692696"/>
            <a:ext cx="3858768" cy="6048672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US" dirty="0" smtClean="0"/>
              <a:t>right </a:t>
            </a:r>
            <a:r>
              <a:rPr lang="en-US" dirty="0"/>
              <a:t>ventricle [ˌ</a:t>
            </a:r>
            <a:r>
              <a:rPr lang="en-US" dirty="0" err="1"/>
              <a:t>raɪt</a:t>
            </a:r>
            <a:r>
              <a:rPr lang="en-US" dirty="0"/>
              <a:t> '</a:t>
            </a:r>
            <a:r>
              <a:rPr lang="en-US" dirty="0" err="1"/>
              <a:t>ventrɪkl</a:t>
            </a:r>
            <a:r>
              <a:rPr lang="en-US" dirty="0"/>
              <a:t>] – </a:t>
            </a:r>
            <a:r>
              <a:rPr lang="ru-RU" dirty="0"/>
              <a:t>правый желудочек</a:t>
            </a:r>
          </a:p>
          <a:p>
            <a:pPr marL="0" indent="0">
              <a:buNone/>
            </a:pPr>
            <a:r>
              <a:rPr lang="en-US" dirty="0"/>
              <a:t>secondary hypertension [ˌ</a:t>
            </a:r>
            <a:r>
              <a:rPr lang="en-US" dirty="0" err="1"/>
              <a:t>sekənd</a:t>
            </a:r>
            <a:r>
              <a:rPr lang="en-US" dirty="0"/>
              <a:t>(ə)</a:t>
            </a:r>
            <a:r>
              <a:rPr lang="en-US" dirty="0" err="1"/>
              <a:t>rɪ</a:t>
            </a:r>
            <a:r>
              <a:rPr lang="en-US" dirty="0"/>
              <a:t> ˌ</a:t>
            </a:r>
            <a:r>
              <a:rPr lang="en-US" dirty="0" err="1"/>
              <a:t>haɪpə'tenʃən</a:t>
            </a:r>
            <a:r>
              <a:rPr lang="en-US" dirty="0"/>
              <a:t>] – </a:t>
            </a:r>
            <a:r>
              <a:rPr lang="ru-RU" dirty="0"/>
              <a:t>вторичная гипертензия</a:t>
            </a:r>
          </a:p>
          <a:p>
            <a:pPr marL="0" indent="0">
              <a:buNone/>
            </a:pPr>
            <a:r>
              <a:rPr lang="en-US" dirty="0"/>
              <a:t>semilunar valve [ˌ</a:t>
            </a:r>
            <a:r>
              <a:rPr lang="en-US" dirty="0" err="1"/>
              <a:t>semiˌlu:nə</a:t>
            </a:r>
            <a:r>
              <a:rPr lang="en-US" dirty="0"/>
              <a:t> '</a:t>
            </a:r>
            <a:r>
              <a:rPr lang="en-US" dirty="0" err="1"/>
              <a:t>vælv</a:t>
            </a:r>
            <a:r>
              <a:rPr lang="en-US" dirty="0"/>
              <a:t>] – </a:t>
            </a:r>
            <a:r>
              <a:rPr lang="ru-RU" dirty="0"/>
              <a:t>полулунный клапан</a:t>
            </a:r>
          </a:p>
          <a:p>
            <a:pPr marL="0" indent="0">
              <a:buNone/>
            </a:pPr>
            <a:r>
              <a:rPr lang="en-US" dirty="0"/>
              <a:t>septum ['</a:t>
            </a:r>
            <a:r>
              <a:rPr lang="en-US" dirty="0" err="1"/>
              <a:t>septəm</a:t>
            </a:r>
            <a:r>
              <a:rPr lang="en-US" dirty="0"/>
              <a:t>] – </a:t>
            </a:r>
            <a:r>
              <a:rPr lang="ru-RU" dirty="0"/>
              <a:t>перегородка </a:t>
            </a:r>
          </a:p>
          <a:p>
            <a:pPr marL="0" indent="0">
              <a:buNone/>
            </a:pPr>
            <a:r>
              <a:rPr lang="en-US" dirty="0"/>
              <a:t>sinoatrial node [ˌ</a:t>
            </a:r>
            <a:r>
              <a:rPr lang="en-US" dirty="0" err="1"/>
              <a:t>saɪnəʊ'eɪtrɪəl</a:t>
            </a:r>
            <a:r>
              <a:rPr lang="en-US" dirty="0"/>
              <a:t> </a:t>
            </a:r>
            <a:r>
              <a:rPr lang="en-US" dirty="0" err="1"/>
              <a:t>nəud</a:t>
            </a:r>
            <a:r>
              <a:rPr lang="en-US" dirty="0"/>
              <a:t>] – </a:t>
            </a:r>
            <a:r>
              <a:rPr lang="ru-RU" dirty="0" err="1"/>
              <a:t>синоатриальный</a:t>
            </a:r>
            <a:r>
              <a:rPr lang="ru-RU" dirty="0"/>
              <a:t> узел </a:t>
            </a:r>
          </a:p>
          <a:p>
            <a:pPr marL="0" indent="0">
              <a:buNone/>
            </a:pPr>
            <a:r>
              <a:rPr lang="en-US" dirty="0"/>
              <a:t>stroke [</a:t>
            </a:r>
            <a:r>
              <a:rPr lang="en-US" dirty="0" err="1"/>
              <a:t>strəuk</a:t>
            </a:r>
            <a:r>
              <a:rPr lang="en-US" dirty="0"/>
              <a:t>] – </a:t>
            </a:r>
            <a:r>
              <a:rPr lang="ru-RU" dirty="0"/>
              <a:t>инсульт </a:t>
            </a:r>
          </a:p>
          <a:p>
            <a:pPr marL="0" indent="0">
              <a:buNone/>
            </a:pPr>
            <a:r>
              <a:rPr lang="en-US" dirty="0"/>
              <a:t>systemic circulation [</a:t>
            </a:r>
            <a:r>
              <a:rPr lang="en-US" dirty="0" err="1"/>
              <a:t>sɪsˌtimɪk</a:t>
            </a:r>
            <a:r>
              <a:rPr lang="en-US" dirty="0"/>
              <a:t> ˌ</a:t>
            </a:r>
            <a:r>
              <a:rPr lang="en-US" dirty="0" err="1"/>
              <a:t>sɜːkjə'leɪʃ</a:t>
            </a:r>
            <a:r>
              <a:rPr lang="en-US" dirty="0"/>
              <a:t>(ə)n] – </a:t>
            </a:r>
            <a:r>
              <a:rPr lang="ru-RU" dirty="0"/>
              <a:t>большой круг кровообращения</a:t>
            </a:r>
          </a:p>
          <a:p>
            <a:pPr marL="0" indent="0">
              <a:buNone/>
            </a:pPr>
            <a:r>
              <a:rPr lang="en-US" dirty="0"/>
              <a:t>systolic blood pressure [</a:t>
            </a:r>
            <a:r>
              <a:rPr lang="en-US" dirty="0" err="1"/>
              <a:t>sɪˌstɔlɪk</a:t>
            </a:r>
            <a:r>
              <a:rPr lang="en-US" dirty="0"/>
              <a:t> '</a:t>
            </a:r>
            <a:r>
              <a:rPr lang="en-US" dirty="0" err="1"/>
              <a:t>blʌd</a:t>
            </a:r>
            <a:r>
              <a:rPr lang="en-US" dirty="0"/>
              <a:t> ˌ</a:t>
            </a:r>
            <a:r>
              <a:rPr lang="en-US" dirty="0" err="1"/>
              <a:t>preʃə</a:t>
            </a:r>
            <a:r>
              <a:rPr lang="en-US" dirty="0"/>
              <a:t>] – </a:t>
            </a:r>
            <a:r>
              <a:rPr lang="ru-RU" dirty="0"/>
              <a:t>систолическое давление крови</a:t>
            </a:r>
          </a:p>
          <a:p>
            <a:pPr marL="0" indent="0">
              <a:buNone/>
            </a:pPr>
            <a:r>
              <a:rPr lang="en-US" dirty="0"/>
              <a:t>tachycardia [ˌ</a:t>
            </a:r>
            <a:r>
              <a:rPr lang="en-US" dirty="0" err="1"/>
              <a:t>tækɪ'kɑːdɪə</a:t>
            </a:r>
            <a:r>
              <a:rPr lang="en-US" dirty="0"/>
              <a:t>] – </a:t>
            </a:r>
            <a:r>
              <a:rPr lang="ru-RU" dirty="0"/>
              <a:t>тахикардия </a:t>
            </a:r>
          </a:p>
          <a:p>
            <a:pPr marL="0" indent="0">
              <a:buNone/>
            </a:pPr>
            <a:r>
              <a:rPr lang="en-US" dirty="0"/>
              <a:t>thrombosis [</a:t>
            </a:r>
            <a:r>
              <a:rPr lang="el-GR" dirty="0"/>
              <a:t>θ</a:t>
            </a:r>
            <a:r>
              <a:rPr lang="en-US" dirty="0" err="1"/>
              <a:t>rɔm'bəusɪs</a:t>
            </a:r>
            <a:r>
              <a:rPr lang="en-US" dirty="0"/>
              <a:t>] – </a:t>
            </a:r>
            <a:r>
              <a:rPr lang="ru-RU" dirty="0"/>
              <a:t>тромбоз </a:t>
            </a:r>
          </a:p>
          <a:p>
            <a:pPr marL="0" indent="0">
              <a:buNone/>
            </a:pPr>
            <a:r>
              <a:rPr lang="en-US" dirty="0"/>
              <a:t>tinnitus ['</a:t>
            </a:r>
            <a:r>
              <a:rPr lang="en-US" dirty="0" err="1"/>
              <a:t>tɪnɪtəs</a:t>
            </a:r>
            <a:r>
              <a:rPr lang="en-US" dirty="0"/>
              <a:t>] – </a:t>
            </a:r>
            <a:r>
              <a:rPr lang="ru-RU" dirty="0"/>
              <a:t>звон в ушах </a:t>
            </a:r>
          </a:p>
          <a:p>
            <a:pPr marL="0" indent="0">
              <a:buNone/>
            </a:pPr>
            <a:r>
              <a:rPr lang="en-US" dirty="0"/>
              <a:t>transport [</a:t>
            </a:r>
            <a:r>
              <a:rPr lang="en-US" dirty="0" err="1"/>
              <a:t>træn'spɔːt</a:t>
            </a:r>
            <a:r>
              <a:rPr lang="en-US" dirty="0"/>
              <a:t>] – </a:t>
            </a:r>
            <a:r>
              <a:rPr lang="ru-RU" dirty="0"/>
              <a:t>транспортировать, переносить (кровь, вещество)</a:t>
            </a:r>
          </a:p>
          <a:p>
            <a:pPr marL="0" indent="0">
              <a:buNone/>
            </a:pPr>
            <a:r>
              <a:rPr lang="en-US" dirty="0"/>
              <a:t>treat [</a:t>
            </a:r>
            <a:r>
              <a:rPr lang="en-US" dirty="0" err="1"/>
              <a:t>triːt</a:t>
            </a:r>
            <a:r>
              <a:rPr lang="en-US" dirty="0"/>
              <a:t>] – </a:t>
            </a:r>
            <a:r>
              <a:rPr lang="ru-RU" dirty="0"/>
              <a:t>лечить</a:t>
            </a:r>
          </a:p>
          <a:p>
            <a:pPr marL="0" indent="0">
              <a:buNone/>
            </a:pPr>
            <a:r>
              <a:rPr lang="en-US" dirty="0"/>
              <a:t>treatment ['</a:t>
            </a:r>
            <a:r>
              <a:rPr lang="en-US" dirty="0" err="1"/>
              <a:t>triːtmənt</a:t>
            </a:r>
            <a:r>
              <a:rPr lang="en-US" dirty="0"/>
              <a:t>] – </a:t>
            </a:r>
            <a:r>
              <a:rPr lang="ru-RU" dirty="0" smtClean="0"/>
              <a:t>лечение</a:t>
            </a:r>
          </a:p>
          <a:p>
            <a:pPr marL="0" indent="0">
              <a:buNone/>
            </a:pPr>
            <a:r>
              <a:rPr lang="en-US" dirty="0"/>
              <a:t>tricuspid (right </a:t>
            </a:r>
            <a:r>
              <a:rPr lang="en-US" dirty="0" err="1"/>
              <a:t>atrioventricular</a:t>
            </a:r>
            <a:r>
              <a:rPr lang="en-US" dirty="0"/>
              <a:t>) valve [</a:t>
            </a:r>
            <a:r>
              <a:rPr lang="en-US" dirty="0" err="1"/>
              <a:t>trʌɪ'kʌspɪd</a:t>
            </a:r>
            <a:r>
              <a:rPr lang="en-US" dirty="0"/>
              <a:t> </a:t>
            </a:r>
            <a:r>
              <a:rPr lang="en-US" dirty="0" err="1"/>
              <a:t>vælv</a:t>
            </a:r>
            <a:r>
              <a:rPr lang="en-US" dirty="0"/>
              <a:t>] – </a:t>
            </a:r>
            <a:r>
              <a:rPr lang="ru-RU" dirty="0"/>
              <a:t>трехстворчатый</a:t>
            </a:r>
          </a:p>
          <a:p>
            <a:pPr marL="0" indent="0">
              <a:buNone/>
            </a:pPr>
            <a:r>
              <a:rPr lang="ru-RU" dirty="0"/>
              <a:t>клапан</a:t>
            </a:r>
          </a:p>
          <a:p>
            <a:pPr marL="0" indent="0">
              <a:buNone/>
            </a:pPr>
            <a:r>
              <a:rPr lang="en-US" dirty="0"/>
              <a:t>vasoconstriction [ˌ</a:t>
            </a:r>
            <a:r>
              <a:rPr lang="en-US" dirty="0" err="1"/>
              <a:t>veɪzəʊkən'strɪkʃən</a:t>
            </a:r>
            <a:r>
              <a:rPr lang="en-US" dirty="0"/>
              <a:t>] – </a:t>
            </a:r>
            <a:r>
              <a:rPr lang="ru-RU" dirty="0"/>
              <a:t>сужение сосудов</a:t>
            </a:r>
          </a:p>
          <a:p>
            <a:pPr marL="0" indent="0">
              <a:buNone/>
            </a:pPr>
            <a:r>
              <a:rPr lang="en-US" dirty="0"/>
              <a:t>vasodilation [ˌ</a:t>
            </a:r>
            <a:r>
              <a:rPr lang="en-US" dirty="0" err="1"/>
              <a:t>veɪzəʊdaɪ'leɪʃən</a:t>
            </a:r>
            <a:r>
              <a:rPr lang="en-US" dirty="0"/>
              <a:t>] – </a:t>
            </a:r>
            <a:r>
              <a:rPr lang="ru-RU" dirty="0"/>
              <a:t>расширение сосудов</a:t>
            </a:r>
          </a:p>
          <a:p>
            <a:pPr marL="0" indent="0">
              <a:buNone/>
            </a:pPr>
            <a:r>
              <a:rPr lang="en-US" dirty="0"/>
              <a:t>vein [</a:t>
            </a:r>
            <a:r>
              <a:rPr lang="en-US" dirty="0" err="1"/>
              <a:t>veɪn</a:t>
            </a:r>
            <a:r>
              <a:rPr lang="en-US" dirty="0"/>
              <a:t>] – </a:t>
            </a:r>
            <a:r>
              <a:rPr lang="ru-RU" dirty="0"/>
              <a:t>вена</a:t>
            </a:r>
          </a:p>
          <a:p>
            <a:pPr marL="0" indent="0">
              <a:buNone/>
            </a:pPr>
            <a:r>
              <a:rPr lang="en-US" dirty="0"/>
              <a:t>vena cava inferior [ˌ</a:t>
            </a:r>
            <a:r>
              <a:rPr lang="en-US" dirty="0" err="1"/>
              <a:t>viːnə</a:t>
            </a:r>
            <a:r>
              <a:rPr lang="en-US" dirty="0"/>
              <a:t> '</a:t>
            </a:r>
            <a:r>
              <a:rPr lang="en-US" dirty="0" err="1"/>
              <a:t>keɪvə</a:t>
            </a:r>
            <a:r>
              <a:rPr lang="en-US" dirty="0"/>
              <a:t> </a:t>
            </a:r>
            <a:r>
              <a:rPr lang="en-US" dirty="0" err="1"/>
              <a:t>ɪnˌfɪərɪə</a:t>
            </a:r>
            <a:r>
              <a:rPr lang="en-US" dirty="0"/>
              <a:t>] – </a:t>
            </a:r>
            <a:r>
              <a:rPr lang="ru-RU" dirty="0"/>
              <a:t>нижняя полая вена</a:t>
            </a:r>
          </a:p>
          <a:p>
            <a:pPr marL="0" indent="0">
              <a:buNone/>
            </a:pPr>
            <a:r>
              <a:rPr lang="en-US" dirty="0"/>
              <a:t>vena cava superior [ˌ</a:t>
            </a:r>
            <a:r>
              <a:rPr lang="en-US" dirty="0" err="1"/>
              <a:t>viːnə</a:t>
            </a:r>
            <a:r>
              <a:rPr lang="en-US" dirty="0"/>
              <a:t> '</a:t>
            </a:r>
            <a:r>
              <a:rPr lang="en-US" dirty="0" err="1"/>
              <a:t>keɪvə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ːˌ</a:t>
            </a:r>
            <a:r>
              <a:rPr lang="en-US" dirty="0" err="1"/>
              <a:t>pɪərɪə</a:t>
            </a:r>
            <a:r>
              <a:rPr lang="en-US" dirty="0"/>
              <a:t>] – </a:t>
            </a:r>
            <a:r>
              <a:rPr lang="ru-RU" dirty="0"/>
              <a:t>верхняя полая вена</a:t>
            </a:r>
          </a:p>
          <a:p>
            <a:pPr marL="0" indent="0">
              <a:buNone/>
            </a:pPr>
            <a:r>
              <a:rPr lang="en-US" dirty="0" err="1"/>
              <a:t>venule</a:t>
            </a:r>
            <a:r>
              <a:rPr lang="en-US" dirty="0"/>
              <a:t> ['</a:t>
            </a:r>
            <a:r>
              <a:rPr lang="en-US" dirty="0" err="1"/>
              <a:t>venjuːl</a:t>
            </a:r>
            <a:r>
              <a:rPr lang="en-US" dirty="0"/>
              <a:t>] – </a:t>
            </a:r>
            <a:r>
              <a:rPr lang="ru-RU" dirty="0" err="1"/>
              <a:t>венула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vessel ['</a:t>
            </a:r>
            <a:r>
              <a:rPr lang="en-US" dirty="0" err="1"/>
              <a:t>ves</a:t>
            </a:r>
            <a:r>
              <a:rPr lang="en-US" dirty="0"/>
              <a:t>(ə)l] – </a:t>
            </a:r>
            <a:r>
              <a:rPr lang="ru-RU" dirty="0"/>
              <a:t>сосуд</a:t>
            </a:r>
          </a:p>
          <a:p>
            <a:pPr marL="0" indent="0">
              <a:buNone/>
            </a:pPr>
            <a:r>
              <a:rPr lang="en-US" dirty="0"/>
              <a:t>visual disturbance [ˌ</a:t>
            </a:r>
            <a:r>
              <a:rPr lang="en-US" dirty="0" err="1"/>
              <a:t>vɪʒuəl</a:t>
            </a:r>
            <a:r>
              <a:rPr lang="en-US" dirty="0"/>
              <a:t> </a:t>
            </a:r>
            <a:r>
              <a:rPr lang="en-US" dirty="0" err="1"/>
              <a:t>dɪ'stɜːbəns</a:t>
            </a:r>
            <a:r>
              <a:rPr lang="en-US" dirty="0"/>
              <a:t>] – </a:t>
            </a:r>
            <a:r>
              <a:rPr lang="ru-RU" dirty="0"/>
              <a:t>нарушение зрения</a:t>
            </a:r>
          </a:p>
          <a:p>
            <a:pPr marL="0" indent="0">
              <a:buNone/>
            </a:pPr>
            <a:r>
              <a:rPr lang="en-US" dirty="0"/>
              <a:t>weakness ['</a:t>
            </a:r>
            <a:r>
              <a:rPr lang="en-US" dirty="0" err="1"/>
              <a:t>wiːknəs</a:t>
            </a:r>
            <a:r>
              <a:rPr lang="en-US" dirty="0"/>
              <a:t>] – </a:t>
            </a:r>
            <a:r>
              <a:rPr lang="ru-RU" dirty="0"/>
              <a:t>слабость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8383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353542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</a:rPr>
              <a:t>             ГБПОУ </a:t>
            </a:r>
            <a:r>
              <a:rPr lang="ru-RU" sz="2400" b="1" dirty="0">
                <a:solidFill>
                  <a:schemeClr val="tx1"/>
                </a:solidFill>
                <a:latin typeface="Verdana" pitchFamily="34" charset="0"/>
                <a:ea typeface="Verdana" pitchFamily="34" charset="0"/>
              </a:rPr>
              <a:t>ДЗМ «МК № 6»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060848"/>
            <a:ext cx="7467600" cy="4413104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/>
              <a:t> </a:t>
            </a:r>
            <a:r>
              <a:rPr lang="ru-RU" b="1" dirty="0">
                <a:solidFill>
                  <a:srgbClr val="C00000"/>
                </a:solidFill>
                <a:latin typeface="Verdana" pitchFamily="34" charset="0"/>
                <a:ea typeface="Verdana" pitchFamily="34" charset="0"/>
              </a:rPr>
              <a:t>Тема </a:t>
            </a:r>
            <a:r>
              <a:rPr lang="ru-RU" b="1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</a:rPr>
              <a:t>«</a:t>
            </a:r>
            <a:r>
              <a:rPr lang="en-US" b="1" dirty="0">
                <a:solidFill>
                  <a:srgbClr val="C00000"/>
                </a:solidFill>
                <a:latin typeface="Verdana" pitchFamily="34" charset="0"/>
                <a:ea typeface="Verdana" pitchFamily="34" charset="0"/>
              </a:rPr>
              <a:t>Cardiovascular diseases</a:t>
            </a:r>
            <a:r>
              <a:rPr lang="ru-RU" b="1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</a:rPr>
              <a:t>»</a:t>
            </a:r>
            <a:endParaRPr lang="ru-RU" b="1" dirty="0">
              <a:solidFill>
                <a:srgbClr val="C00000"/>
              </a:solidFill>
              <a:latin typeface="Verdana" pitchFamily="34" charset="0"/>
              <a:ea typeface="Verdana" pitchFamily="34" charset="0"/>
            </a:endParaRPr>
          </a:p>
          <a:p>
            <a:endParaRPr lang="ru-RU" dirty="0">
              <a:latin typeface="Verdana" pitchFamily="34" charset="0"/>
              <a:ea typeface="Verdana" pitchFamily="34" charset="0"/>
            </a:endParaRPr>
          </a:p>
          <a:p>
            <a:pPr marL="0" indent="0" algn="ctr">
              <a:buNone/>
            </a:pPr>
            <a:r>
              <a:rPr lang="ru-RU" dirty="0">
                <a:latin typeface="Verdana" pitchFamily="34" charset="0"/>
                <a:ea typeface="Verdana" pitchFamily="34" charset="0"/>
              </a:rPr>
              <a:t>Автор: </a:t>
            </a:r>
            <a:r>
              <a:rPr lang="ru-RU" dirty="0" err="1">
                <a:latin typeface="Verdana" pitchFamily="34" charset="0"/>
                <a:ea typeface="Verdana" pitchFamily="34" charset="0"/>
              </a:rPr>
              <a:t>Пчёлина</a:t>
            </a:r>
            <a:r>
              <a:rPr lang="ru-RU" dirty="0">
                <a:latin typeface="Verdana" pitchFamily="34" charset="0"/>
                <a:ea typeface="Verdana" pitchFamily="34" charset="0"/>
              </a:rPr>
              <a:t> Л.Г.</a:t>
            </a:r>
          </a:p>
          <a:p>
            <a:endParaRPr lang="ru-RU" dirty="0">
              <a:latin typeface="Verdana" pitchFamily="34" charset="0"/>
              <a:ea typeface="Verdana" pitchFamily="34" charset="0"/>
            </a:endParaRPr>
          </a:p>
          <a:p>
            <a:pPr marL="0" indent="0">
              <a:buNone/>
            </a:pPr>
            <a:r>
              <a:rPr lang="ru-RU" dirty="0">
                <a:latin typeface="Verdana" pitchFamily="34" charset="0"/>
                <a:ea typeface="Verdana" pitchFamily="34" charset="0"/>
              </a:rPr>
              <a:t>Учебная дисциплина: ОГСЭ. 03 Иностранный  язык </a:t>
            </a:r>
          </a:p>
          <a:p>
            <a:pPr marL="0" indent="0">
              <a:buNone/>
            </a:pPr>
            <a:r>
              <a:rPr lang="ru-RU" dirty="0">
                <a:latin typeface="Verdana" pitchFamily="34" charset="0"/>
                <a:ea typeface="Verdana" pitchFamily="34" charset="0"/>
              </a:rPr>
              <a:t>Специальность: 34.02.01 Сестринское  дело</a:t>
            </a:r>
          </a:p>
          <a:p>
            <a:endParaRPr lang="ru-RU" dirty="0">
              <a:latin typeface="Verdana" pitchFamily="34" charset="0"/>
              <a:ea typeface="Verdana" pitchFamily="34" charset="0"/>
            </a:endParaRPr>
          </a:p>
          <a:p>
            <a:pPr algn="ctr"/>
            <a:endParaRPr lang="ru-RU" dirty="0">
              <a:latin typeface="Verdana" pitchFamily="34" charset="0"/>
              <a:ea typeface="Verdana" pitchFamily="34" charset="0"/>
            </a:endParaRPr>
          </a:p>
          <a:p>
            <a:pPr marL="0" indent="0" algn="ctr">
              <a:buNone/>
            </a:pPr>
            <a:r>
              <a:rPr lang="ru-RU" dirty="0" smtClean="0">
                <a:latin typeface="Verdana" pitchFamily="34" charset="0"/>
                <a:ea typeface="Verdana" pitchFamily="34" charset="0"/>
              </a:rPr>
              <a:t>2024 </a:t>
            </a:r>
            <a:r>
              <a:rPr lang="ru-RU" dirty="0">
                <a:latin typeface="Verdana" pitchFamily="34" charset="0"/>
                <a:ea typeface="Verdana" pitchFamily="34" charset="0"/>
              </a:rPr>
              <a:t>год</a:t>
            </a:r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32656"/>
            <a:ext cx="1530350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C7D1BB0-DCA6-4F36-8CB7-60A445AE7F72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55352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Verdana" pitchFamily="34" charset="0"/>
                <a:ea typeface="Verdana" pitchFamily="34" charset="0"/>
              </a:rPr>
              <a:t>Цели и задачи занятия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600" b="1" dirty="0">
                <a:latin typeface="Verdana" pitchFamily="34" charset="0"/>
                <a:ea typeface="Verdana" pitchFamily="34" charset="0"/>
              </a:rPr>
              <a:t>Знать:</a:t>
            </a:r>
          </a:p>
          <a:p>
            <a:pPr marL="0" indent="0">
              <a:buNone/>
            </a:pPr>
            <a:r>
              <a:rPr lang="ru-RU" dirty="0">
                <a:latin typeface="Verdana" pitchFamily="34" charset="0"/>
                <a:ea typeface="Verdana" pitchFamily="34" charset="0"/>
              </a:rPr>
              <a:t>-	правила чтения.</a:t>
            </a:r>
          </a:p>
          <a:p>
            <a:pPr marL="0" indent="0">
              <a:buNone/>
            </a:pPr>
            <a:r>
              <a:rPr lang="ru-RU" dirty="0">
                <a:latin typeface="Verdana" pitchFamily="34" charset="0"/>
                <a:ea typeface="Verdana" pitchFamily="34" charset="0"/>
              </a:rPr>
              <a:t>-	основные правила технического перевода.</a:t>
            </a:r>
          </a:p>
          <a:p>
            <a:pPr marL="0" indent="0">
              <a:buNone/>
            </a:pPr>
            <a:r>
              <a:rPr lang="ru-RU" dirty="0">
                <a:latin typeface="Verdana" pitchFamily="34" charset="0"/>
                <a:ea typeface="Verdana" pitchFamily="34" charset="0"/>
              </a:rPr>
              <a:t>-	лексику и речевые обороты по теме  занятия.</a:t>
            </a:r>
          </a:p>
          <a:p>
            <a:pPr marL="0" indent="0">
              <a:buNone/>
            </a:pPr>
            <a:r>
              <a:rPr lang="ru-RU" dirty="0">
                <a:latin typeface="Verdana" pitchFamily="34" charset="0"/>
                <a:ea typeface="Verdana" pitchFamily="34" charset="0"/>
              </a:rPr>
              <a:t>-	грамматические  категории  по  теме занятия.</a:t>
            </a:r>
          </a:p>
          <a:p>
            <a:pPr marL="0" indent="0">
              <a:buNone/>
            </a:pPr>
            <a:r>
              <a:rPr lang="ru-RU" dirty="0">
                <a:latin typeface="Verdana" pitchFamily="34" charset="0"/>
                <a:ea typeface="Verdana" pitchFamily="34" charset="0"/>
              </a:rPr>
              <a:t>Развивать навыки чтения англоязычных текстов  для получения различных видов информации.</a:t>
            </a:r>
          </a:p>
          <a:p>
            <a:pPr marL="0" indent="0">
              <a:buNone/>
            </a:pPr>
            <a:r>
              <a:rPr lang="ru-RU" dirty="0">
                <a:latin typeface="Verdana" pitchFamily="34" charset="0"/>
                <a:ea typeface="Verdana" pitchFamily="34" charset="0"/>
              </a:rPr>
              <a:t>Воспитывать умение  слушать мнения других людей, навыки ведения беседы.</a:t>
            </a:r>
          </a:p>
          <a:p>
            <a:pPr marL="0" indent="0">
              <a:buNone/>
            </a:pPr>
            <a:r>
              <a:rPr lang="ru-RU" dirty="0">
                <a:latin typeface="Verdana" pitchFamily="34" charset="0"/>
                <a:ea typeface="Verdana" pitchFamily="34" charset="0"/>
              </a:rPr>
              <a:t>Развивать у студентов логическое мышление, внимание, память, языковую догадку, умение работать сообща.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60648"/>
            <a:ext cx="1731963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C7D1BB0-DCA6-4F36-8CB7-60A445AE7F72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508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Verdana" pitchFamily="34" charset="0"/>
                <a:ea typeface="Verdana" pitchFamily="34" charset="0"/>
              </a:rPr>
              <a:t>План занятия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1. Организационный момент: приветствие, проверка внешнего вида, беседа с дежурным, запись в тетрадь число, тема занятия.</a:t>
            </a:r>
          </a:p>
          <a:p>
            <a:pPr marL="0" indent="0">
              <a:buNone/>
            </a:pPr>
            <a:r>
              <a:rPr lang="ru-RU" dirty="0"/>
              <a:t>2. Речевая разминка.</a:t>
            </a:r>
          </a:p>
          <a:p>
            <a:pPr marL="0" indent="0">
              <a:buNone/>
            </a:pPr>
            <a:r>
              <a:rPr lang="ru-RU" dirty="0"/>
              <a:t>3. Проверка домашнего задания.</a:t>
            </a:r>
          </a:p>
          <a:p>
            <a:pPr marL="0" indent="0">
              <a:buNone/>
            </a:pPr>
            <a:r>
              <a:rPr lang="ru-RU" dirty="0"/>
              <a:t>4. Актуализация и коррекция опорных знаний-умений.</a:t>
            </a:r>
          </a:p>
          <a:p>
            <a:pPr marL="0" indent="0">
              <a:buNone/>
            </a:pPr>
            <a:r>
              <a:rPr lang="ru-RU" dirty="0"/>
              <a:t>5. Мотивация учебной деятельности.</a:t>
            </a:r>
          </a:p>
          <a:p>
            <a:pPr marL="0" indent="0">
              <a:buNone/>
            </a:pPr>
            <a:r>
              <a:rPr lang="ru-RU" dirty="0"/>
              <a:t>6. Изложение нового материала.</a:t>
            </a:r>
          </a:p>
          <a:p>
            <a:pPr marL="0" indent="0">
              <a:buNone/>
            </a:pPr>
            <a:r>
              <a:rPr lang="ru-RU" dirty="0"/>
              <a:t>7. Обобщение и систематизация знаний.</a:t>
            </a:r>
          </a:p>
          <a:p>
            <a:pPr marL="0" indent="0">
              <a:buNone/>
            </a:pPr>
            <a:r>
              <a:rPr lang="ru-RU" dirty="0"/>
              <a:t>8. Рефлексия.</a:t>
            </a:r>
          </a:p>
          <a:p>
            <a:pPr marL="0" indent="0">
              <a:buNone/>
            </a:pPr>
            <a:r>
              <a:rPr lang="ru-RU" dirty="0"/>
              <a:t>9. Итоги занятия.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60648"/>
            <a:ext cx="1658937" cy="1420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C7D1BB0-DCA6-4F36-8CB7-60A445AE7F72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0994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417638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2. «Заболевания 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сердечно-сосудистой системы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B050"/>
                </a:solidFill>
              </a:rPr>
              <a:t>       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5213176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/>
              <a:t>Работаем </a:t>
            </a:r>
            <a:r>
              <a:rPr lang="ru-RU" dirty="0"/>
              <a:t>по раздаточному </a:t>
            </a:r>
            <a:r>
              <a:rPr lang="ru-RU" dirty="0" smtClean="0"/>
              <a:t>материалу текст </a:t>
            </a:r>
            <a:r>
              <a:rPr lang="en-US" b="1" dirty="0">
                <a:solidFill>
                  <a:srgbClr val="0070C0"/>
                </a:solidFill>
              </a:rPr>
              <a:t>«Cardiovascular diseases»</a:t>
            </a:r>
            <a:r>
              <a:rPr lang="ru-RU" b="1" dirty="0" smtClean="0">
                <a:solidFill>
                  <a:srgbClr val="0070C0"/>
                </a:solidFill>
              </a:rPr>
              <a:t>.</a:t>
            </a:r>
            <a:r>
              <a:rPr lang="ru-RU" dirty="0" smtClean="0"/>
              <a:t> </a:t>
            </a:r>
          </a:p>
          <a:p>
            <a:r>
              <a:rPr lang="ru-RU" dirty="0" smtClean="0"/>
              <a:t>Работа со словами: </a:t>
            </a:r>
            <a:r>
              <a:rPr lang="ru-RU" dirty="0"/>
              <a:t>в</a:t>
            </a:r>
            <a:r>
              <a:rPr lang="ru-RU" dirty="0" smtClean="0"/>
              <a:t>ыпишите </a:t>
            </a:r>
            <a:r>
              <a:rPr lang="ru-RU" dirty="0"/>
              <a:t>незнакомые слова из текста и найдите в словаре перевод, выучите слова. </a:t>
            </a:r>
            <a:endParaRPr lang="ru-RU" dirty="0" smtClean="0"/>
          </a:p>
          <a:p>
            <a:r>
              <a:rPr lang="ru-RU" dirty="0" smtClean="0"/>
              <a:t>Работа с текстом: </a:t>
            </a:r>
            <a:r>
              <a:rPr lang="ru-RU" dirty="0"/>
              <a:t>п</a:t>
            </a:r>
            <a:r>
              <a:rPr lang="ru-RU" dirty="0" smtClean="0"/>
              <a:t>рочитайте </a:t>
            </a:r>
            <a:r>
              <a:rPr lang="ru-RU" dirty="0"/>
              <a:t>и переведите текст</a:t>
            </a:r>
            <a:r>
              <a:rPr lang="ru-RU" dirty="0" smtClean="0"/>
              <a:t>. Выполните задания.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b="1" dirty="0" smtClean="0"/>
              <a:t>Домашняя работа</a:t>
            </a:r>
            <a:r>
              <a:rPr lang="ru-RU" dirty="0" smtClean="0"/>
              <a:t>: выучить слова по теме занятия и рассказать о </a:t>
            </a:r>
            <a:r>
              <a:rPr lang="ru-RU" dirty="0" smtClean="0"/>
              <a:t>заболеваниях сердечно-сосудистой системы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C7D1BB0-DCA6-4F36-8CB7-60A445AE7F72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23013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pPr algn="ctr"/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VOCABULARY</a:t>
            </a:r>
            <a:endParaRPr lang="ru-RU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D1BB0-DCA6-4F36-8CB7-60A445AE7F72}" type="slidenum">
              <a:rPr lang="ru-RU" smtClean="0"/>
              <a:t>6</a:t>
            </a:fld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heart</a:t>
            </a:r>
          </a:p>
          <a:p>
            <a:pPr marL="0" indent="0">
              <a:buNone/>
            </a:pPr>
            <a:r>
              <a:rPr lang="en-US" dirty="0"/>
              <a:t>heart rate</a:t>
            </a:r>
          </a:p>
          <a:p>
            <a:pPr marL="0" indent="0">
              <a:buNone/>
            </a:pPr>
            <a:r>
              <a:rPr lang="en-US" dirty="0"/>
              <a:t>normal heart rate</a:t>
            </a:r>
          </a:p>
          <a:p>
            <a:pPr marL="0" indent="0">
              <a:buNone/>
            </a:pPr>
            <a:r>
              <a:rPr lang="en-US" dirty="0"/>
              <a:t>abnormal heart rate</a:t>
            </a:r>
          </a:p>
          <a:p>
            <a:pPr marL="0" indent="0">
              <a:buNone/>
            </a:pPr>
            <a:r>
              <a:rPr lang="en-US" dirty="0"/>
              <a:t>artery</a:t>
            </a:r>
          </a:p>
          <a:p>
            <a:pPr marL="0" indent="0">
              <a:buNone/>
            </a:pPr>
            <a:r>
              <a:rPr lang="en-US" dirty="0"/>
              <a:t>arterial</a:t>
            </a:r>
          </a:p>
          <a:p>
            <a:pPr marL="0" indent="0">
              <a:buNone/>
            </a:pPr>
            <a:r>
              <a:rPr lang="en-US" dirty="0"/>
              <a:t>arterial blood</a:t>
            </a:r>
          </a:p>
          <a:p>
            <a:pPr marL="0" indent="0">
              <a:buNone/>
            </a:pPr>
            <a:r>
              <a:rPr lang="en-US" dirty="0"/>
              <a:t>arterial blood supply</a:t>
            </a:r>
          </a:p>
          <a:p>
            <a:pPr marL="0" indent="0">
              <a:buNone/>
            </a:pPr>
            <a:r>
              <a:rPr lang="en-US" dirty="0"/>
              <a:t>vein</a:t>
            </a:r>
          </a:p>
          <a:p>
            <a:pPr marL="0" indent="0">
              <a:buNone/>
            </a:pPr>
            <a:r>
              <a:rPr lang="en-US" dirty="0"/>
              <a:t>venous</a:t>
            </a:r>
          </a:p>
          <a:p>
            <a:pPr marL="0" indent="0">
              <a:buNone/>
            </a:pPr>
            <a:r>
              <a:rPr lang="en-US" dirty="0"/>
              <a:t>venous blood </a:t>
            </a:r>
          </a:p>
          <a:p>
            <a:pPr marL="0" indent="0">
              <a:buNone/>
            </a:pPr>
            <a:r>
              <a:rPr lang="en-US" dirty="0"/>
              <a:t>venous blood return</a:t>
            </a:r>
          </a:p>
          <a:p>
            <a:pPr marL="0" indent="0">
              <a:buNone/>
            </a:pPr>
            <a:r>
              <a:rPr lang="en-US" dirty="0" smtClean="0"/>
              <a:t> pulse</a:t>
            </a:r>
            <a:endParaRPr lang="en-US" dirty="0"/>
          </a:p>
        </p:txBody>
      </p:sp>
      <p:sp>
        <p:nvSpPr>
          <p:cNvPr id="2" name="Объект 1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pulse rate</a:t>
            </a:r>
          </a:p>
          <a:p>
            <a:pPr marL="0" indent="0">
              <a:buNone/>
            </a:pPr>
            <a:r>
              <a:rPr lang="en-US" dirty="0"/>
              <a:t>rapid pulse rate</a:t>
            </a:r>
          </a:p>
          <a:p>
            <a:pPr marL="0" indent="0">
              <a:buNone/>
            </a:pPr>
            <a:r>
              <a:rPr lang="en-US" dirty="0"/>
              <a:t>pulse pressure</a:t>
            </a:r>
          </a:p>
          <a:p>
            <a:pPr marL="0" indent="0">
              <a:buNone/>
            </a:pPr>
            <a:r>
              <a:rPr lang="en-US" dirty="0"/>
              <a:t>low pulse pressure</a:t>
            </a:r>
          </a:p>
          <a:p>
            <a:pPr marL="0" indent="0">
              <a:buNone/>
            </a:pPr>
            <a:r>
              <a:rPr lang="en-US" dirty="0"/>
              <a:t> blood</a:t>
            </a:r>
          </a:p>
          <a:p>
            <a:pPr marL="0" indent="0">
              <a:buNone/>
            </a:pPr>
            <a:r>
              <a:rPr lang="en-US" dirty="0"/>
              <a:t>blood pressure</a:t>
            </a:r>
          </a:p>
          <a:p>
            <a:pPr marL="0" indent="0">
              <a:buNone/>
            </a:pPr>
            <a:r>
              <a:rPr lang="en-US" dirty="0"/>
              <a:t>systolic blood pressure</a:t>
            </a:r>
          </a:p>
          <a:p>
            <a:pPr marL="0" indent="0">
              <a:buNone/>
            </a:pPr>
            <a:r>
              <a:rPr lang="en-US" dirty="0"/>
              <a:t>increased systolic blood pressure</a:t>
            </a:r>
          </a:p>
          <a:p>
            <a:pPr marL="0" indent="0">
              <a:buNone/>
            </a:pPr>
            <a:r>
              <a:rPr lang="en-US" dirty="0"/>
              <a:t>diastolic blood pressure</a:t>
            </a:r>
          </a:p>
          <a:p>
            <a:pPr marL="0" indent="0">
              <a:buNone/>
            </a:pPr>
            <a:r>
              <a:rPr lang="en-US" dirty="0"/>
              <a:t>decreased diastolic blood pressure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11662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Task. </a:t>
            </a:r>
            <a:r>
              <a:rPr lang="en-US" b="1" dirty="0">
                <a:solidFill>
                  <a:srgbClr val="C00000"/>
                </a:solidFill>
              </a:rPr>
              <a:t>Warm-up </a:t>
            </a:r>
            <a:r>
              <a:rPr lang="en-US" b="1" dirty="0" smtClean="0">
                <a:solidFill>
                  <a:srgbClr val="C00000"/>
                </a:solidFill>
              </a:rPr>
              <a:t>discussion</a:t>
            </a:r>
            <a:r>
              <a:rPr lang="en-US" b="1" dirty="0">
                <a:solidFill>
                  <a:srgbClr val="C00000"/>
                </a:solidFill>
              </a:rPr>
              <a:t/>
            </a:r>
            <a:br>
              <a:rPr lang="en-US" b="1" dirty="0">
                <a:solidFill>
                  <a:srgbClr val="C00000"/>
                </a:solidFill>
              </a:rPr>
            </a:b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are the main structural parts of the cardiovascular system? </a:t>
            </a:r>
          </a:p>
          <a:p>
            <a:r>
              <a:rPr lang="en-US" dirty="0"/>
              <a:t>What function does it perform in the body? </a:t>
            </a:r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C7D1BB0-DCA6-4F36-8CB7-60A445AE7F72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26878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>
                <a:solidFill>
                  <a:srgbClr val="C00000"/>
                </a:solidFill>
              </a:rPr>
              <a:t>Hypertension </a:t>
            </a:r>
            <a:r>
              <a:rPr lang="ru-RU" sz="2800" b="1" dirty="0" smtClean="0">
                <a:solidFill>
                  <a:srgbClr val="C00000"/>
                </a:solidFill>
              </a:rPr>
              <a:t>. </a:t>
            </a:r>
            <a:r>
              <a:rPr lang="en-US" sz="2800" b="1" dirty="0" smtClean="0">
                <a:solidFill>
                  <a:srgbClr val="C00000"/>
                </a:solidFill>
              </a:rPr>
              <a:t>VOCABULARY 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D1BB0-DCA6-4F36-8CB7-60A445AE7F72}" type="slidenum">
              <a:rPr lang="ru-RU" smtClean="0"/>
              <a:t>8</a:t>
            </a:fld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hypertension</a:t>
            </a:r>
          </a:p>
          <a:p>
            <a:pPr marL="0" indent="0">
              <a:buNone/>
            </a:pPr>
            <a:r>
              <a:rPr lang="en-US" dirty="0"/>
              <a:t>hypertensive crisis</a:t>
            </a:r>
          </a:p>
          <a:p>
            <a:pPr marL="0" indent="0">
              <a:buNone/>
            </a:pPr>
            <a:r>
              <a:rPr lang="en-US" dirty="0"/>
              <a:t>primary hypertension</a:t>
            </a:r>
          </a:p>
          <a:p>
            <a:pPr marL="0" indent="0">
              <a:buNone/>
            </a:pPr>
            <a:r>
              <a:rPr lang="en-US" dirty="0"/>
              <a:t>essential </a:t>
            </a:r>
            <a:r>
              <a:rPr lang="en-US" dirty="0" err="1"/>
              <a:t>hypertention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secondary hypertension</a:t>
            </a:r>
          </a:p>
          <a:p>
            <a:pPr marL="0" indent="0">
              <a:buNone/>
            </a:pPr>
            <a:r>
              <a:rPr lang="en-US" dirty="0" smtClean="0"/>
              <a:t>blood 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blood pressure</a:t>
            </a:r>
          </a:p>
          <a:p>
            <a:pPr marL="0" indent="0">
              <a:buNone/>
            </a:pPr>
            <a:r>
              <a:rPr lang="en-US" dirty="0"/>
              <a:t>measure blood pressure</a:t>
            </a:r>
          </a:p>
          <a:p>
            <a:pPr marL="0" indent="0">
              <a:buNone/>
            </a:pPr>
            <a:r>
              <a:rPr lang="en-US" dirty="0"/>
              <a:t>high blood pressure</a:t>
            </a:r>
          </a:p>
          <a:p>
            <a:pPr marL="0" indent="0">
              <a:buNone/>
            </a:pPr>
            <a:r>
              <a:rPr lang="en-US" dirty="0"/>
              <a:t>persistent high blood pressure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low blood pressure</a:t>
            </a:r>
          </a:p>
          <a:p>
            <a:pPr marL="0" indent="0">
              <a:buNone/>
            </a:pPr>
            <a:r>
              <a:rPr lang="en-US" dirty="0"/>
              <a:t>to treat – treatment</a:t>
            </a:r>
          </a:p>
          <a:p>
            <a:pPr marL="0" indent="0">
              <a:buNone/>
            </a:pPr>
            <a:r>
              <a:rPr lang="en-US" dirty="0"/>
              <a:t>to prevent – prevention</a:t>
            </a:r>
          </a:p>
          <a:p>
            <a:pPr marL="0" indent="0">
              <a:buNone/>
            </a:pPr>
            <a:r>
              <a:rPr lang="en-US" dirty="0"/>
              <a:t>to measure – measurement</a:t>
            </a:r>
          </a:p>
          <a:p>
            <a:pPr marL="0" indent="0">
              <a:buNone/>
            </a:pPr>
            <a:r>
              <a:rPr lang="en-US" dirty="0"/>
              <a:t>to cause – cause</a:t>
            </a:r>
          </a:p>
          <a:p>
            <a:pPr marL="0" indent="0">
              <a:buNone/>
            </a:pPr>
            <a:r>
              <a:rPr lang="en-US" dirty="0"/>
              <a:t>to complain of – complaint</a:t>
            </a:r>
          </a:p>
          <a:p>
            <a:pPr marL="0" indent="0">
              <a:buNone/>
            </a:pPr>
            <a:r>
              <a:rPr lang="en-US" dirty="0"/>
              <a:t>to elevate – elevation</a:t>
            </a:r>
          </a:p>
          <a:p>
            <a:pPr marL="0" indent="0">
              <a:buNone/>
            </a:pPr>
            <a:r>
              <a:rPr lang="en-US" dirty="0"/>
              <a:t>to reduce – reduction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32058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467600" cy="1483568"/>
          </a:xfrm>
        </p:spPr>
        <p:txBody>
          <a:bodyPr>
            <a:no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Task. </a:t>
            </a:r>
            <a:r>
              <a:rPr lang="en-US" sz="2000" b="1" dirty="0">
                <a:solidFill>
                  <a:srgbClr val="C00000"/>
                </a:solidFill>
              </a:rPr>
              <a:t>Warm-up discussion.</a:t>
            </a:r>
            <a:br>
              <a:rPr lang="en-US" sz="2000" b="1" dirty="0">
                <a:solidFill>
                  <a:srgbClr val="C00000"/>
                </a:solidFill>
              </a:rPr>
            </a:br>
            <a:r>
              <a:rPr lang="en-US" sz="2000" b="1" dirty="0">
                <a:solidFill>
                  <a:srgbClr val="C00000"/>
                </a:solidFill>
              </a:rPr>
              <a:t>What is hypertension? Why do you think so many people in </a:t>
            </a:r>
            <a:r>
              <a:rPr lang="en-US" sz="2000" b="1" dirty="0" smtClean="0">
                <a:solidFill>
                  <a:srgbClr val="C00000"/>
                </a:solidFill>
              </a:rPr>
              <a:t>developed </a:t>
            </a:r>
            <a:r>
              <a:rPr lang="en-US" sz="2000" b="1" dirty="0" err="1">
                <a:solidFill>
                  <a:srgbClr val="C00000"/>
                </a:solidFill>
              </a:rPr>
              <a:t>contries</a:t>
            </a:r>
            <a:r>
              <a:rPr lang="en-US" sz="2000" b="1" dirty="0">
                <a:solidFill>
                  <a:srgbClr val="C00000"/>
                </a:solidFill>
              </a:rPr>
              <a:t> suffer from this disease? What can we do to solve the </a:t>
            </a:r>
            <a:r>
              <a:rPr lang="en-US" sz="2000" b="1" dirty="0" smtClean="0">
                <a:solidFill>
                  <a:srgbClr val="C00000"/>
                </a:solidFill>
              </a:rPr>
              <a:t>problem</a:t>
            </a:r>
            <a:r>
              <a:rPr lang="en-US" sz="2000" b="1" dirty="0">
                <a:solidFill>
                  <a:srgbClr val="C00000"/>
                </a:solidFill>
              </a:rPr>
              <a:t>?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en-US" dirty="0"/>
              <a:t>Hypertension is a persistent elevation of the systolic blood pressure </a:t>
            </a:r>
            <a:r>
              <a:rPr lang="en-US" dirty="0" smtClean="0"/>
              <a:t>above </a:t>
            </a:r>
            <a:r>
              <a:rPr lang="en-US" dirty="0"/>
              <a:t>140 mm Hg and the diastolic blood pressure above 90 mm Hg It can </a:t>
            </a:r>
            <a:r>
              <a:rPr lang="en-US" dirty="0" smtClean="0"/>
              <a:t>be </a:t>
            </a:r>
            <a:r>
              <a:rPr lang="en-US" dirty="0"/>
              <a:t>classified as primary (or essential) and secondary. Primary hypertension </a:t>
            </a:r>
            <a:r>
              <a:rPr lang="en-US" dirty="0" smtClean="0"/>
              <a:t>indicates </a:t>
            </a:r>
            <a:r>
              <a:rPr lang="en-US" dirty="0"/>
              <a:t>that no specific medical cause can be found. Secondary </a:t>
            </a:r>
            <a:r>
              <a:rPr lang="en-US" dirty="0" smtClean="0"/>
              <a:t>10</a:t>
            </a:r>
            <a:r>
              <a:rPr lang="ru-RU" dirty="0" smtClean="0"/>
              <a:t> </a:t>
            </a:r>
            <a:r>
              <a:rPr lang="en-US" dirty="0" smtClean="0"/>
              <a:t>hypertension </a:t>
            </a:r>
            <a:r>
              <a:rPr lang="en-US" dirty="0"/>
              <a:t>indicates that the high blood pressure is the result of another </a:t>
            </a:r>
            <a:r>
              <a:rPr lang="en-US" dirty="0" smtClean="0"/>
              <a:t>condition</a:t>
            </a:r>
            <a:r>
              <a:rPr lang="en-US" dirty="0"/>
              <a:t>, such as kidney disease or certain tumors</a:t>
            </a:r>
            <a:r>
              <a:rPr lang="en-US" dirty="0" smtClean="0"/>
              <a:t>.</a:t>
            </a:r>
            <a:r>
              <a:rPr lang="ru-RU" dirty="0" smtClean="0"/>
              <a:t> </a:t>
            </a:r>
            <a:r>
              <a:rPr lang="en-US" dirty="0"/>
              <a:t>High blood pressure is the major risk factor for coronary, cerebral, </a:t>
            </a:r>
            <a:r>
              <a:rPr lang="en-US" dirty="0" smtClean="0"/>
              <a:t>renal</a:t>
            </a:r>
            <a:r>
              <a:rPr lang="en-US" dirty="0"/>
              <a:t>, and peripheral vascular disease. The disease is initially </a:t>
            </a:r>
            <a:r>
              <a:rPr lang="en-US" dirty="0" smtClean="0"/>
              <a:t>asymptomatic</a:t>
            </a:r>
            <a:r>
              <a:rPr lang="en-US" dirty="0"/>
              <a:t>. But later the patient may complain of headache, visual </a:t>
            </a:r>
            <a:r>
              <a:rPr lang="en-US" dirty="0" smtClean="0"/>
              <a:t>disturbances</a:t>
            </a:r>
            <a:r>
              <a:rPr lang="en-US" dirty="0"/>
              <a:t>, dizziness, chest pain, tinnitus, </a:t>
            </a:r>
            <a:r>
              <a:rPr lang="en-US" dirty="0" smtClean="0"/>
              <a:t>etc.</a:t>
            </a:r>
            <a:r>
              <a:rPr lang="ru-RU" dirty="0" smtClean="0"/>
              <a:t> </a:t>
            </a:r>
            <a:r>
              <a:rPr lang="en-US" dirty="0" smtClean="0"/>
              <a:t>One </a:t>
            </a:r>
            <a:r>
              <a:rPr lang="en-US" dirty="0"/>
              <a:t>of the serious complications of hypertension is hypertensive </a:t>
            </a:r>
            <a:r>
              <a:rPr lang="en-US" dirty="0" smtClean="0"/>
              <a:t>crisis</a:t>
            </a:r>
            <a:r>
              <a:rPr lang="en-US" dirty="0"/>
              <a:t>. It refers to any clinical condition requiring immediate reduction in </a:t>
            </a:r>
            <a:r>
              <a:rPr lang="en-US" dirty="0" smtClean="0"/>
              <a:t>blood </a:t>
            </a:r>
            <a:r>
              <a:rPr lang="en-US" dirty="0"/>
              <a:t>pressure. It is acute and life-threatening. The accelerated </a:t>
            </a:r>
            <a:r>
              <a:rPr lang="en-US" dirty="0" smtClean="0"/>
              <a:t>hypertension </a:t>
            </a:r>
            <a:r>
              <a:rPr lang="en-US" dirty="0"/>
              <a:t>requires emergency treatment, since target organ damage </a:t>
            </a:r>
            <a:r>
              <a:rPr lang="en-US" dirty="0" smtClean="0"/>
              <a:t>(</a:t>
            </a:r>
            <a:r>
              <a:rPr lang="en-US" dirty="0"/>
              <a:t>brain, heart, kidneys, retina of the eye) can occur quickly. Death can be </a:t>
            </a:r>
            <a:r>
              <a:rPr lang="en-US" dirty="0" smtClean="0"/>
              <a:t>caused </a:t>
            </a:r>
            <a:r>
              <a:rPr lang="en-US" dirty="0"/>
              <a:t>by stroke, renal failure, or cardiac disease.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C7D1BB0-DCA6-4F36-8CB7-60A445AE7F72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64195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859</TotalTime>
  <Words>2993</Words>
  <Application>Microsoft Office PowerPoint</Application>
  <PresentationFormat>Экран (4:3)</PresentationFormat>
  <Paragraphs>353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2" baseType="lpstr">
      <vt:lpstr>Calibri</vt:lpstr>
      <vt:lpstr>Century Schoolbook</vt:lpstr>
      <vt:lpstr>Times New Roman</vt:lpstr>
      <vt:lpstr>Verdana</vt:lpstr>
      <vt:lpstr>Wingdings</vt:lpstr>
      <vt:lpstr>Wingdings 2</vt:lpstr>
      <vt:lpstr>Эркер</vt:lpstr>
      <vt:lpstr>                ГБПОУ ДЗМ «МК № 6»  </vt:lpstr>
      <vt:lpstr>Цели и задачи занятия</vt:lpstr>
      <vt:lpstr>Цели и задачи занятия</vt:lpstr>
      <vt:lpstr>План занятия </vt:lpstr>
      <vt:lpstr>    2. «Заболевания сердечно-сосудистой системы»         </vt:lpstr>
      <vt:lpstr>VOCABULARY</vt:lpstr>
      <vt:lpstr>Task. Warm-up discussion </vt:lpstr>
      <vt:lpstr>Hypertension . VOCABULARY </vt:lpstr>
      <vt:lpstr>Task. Warm-up discussion. What is hypertension? Why do you think so many people in developed contries suffer from this disease? What can we do to solve the problem?</vt:lpstr>
      <vt:lpstr>Презентация PowerPoint</vt:lpstr>
      <vt:lpstr>Task</vt:lpstr>
      <vt:lpstr>Task .  Are these statements true (T) or false (F)? </vt:lpstr>
      <vt:lpstr> </vt:lpstr>
      <vt:lpstr>WORK IN PAIRS  </vt:lpstr>
      <vt:lpstr>Stroke. VOCABULARY</vt:lpstr>
      <vt:lpstr>Task. Warm-up discussion. What is stroke? What are the possible onsequencies of this disease? Can we prevent it?</vt:lpstr>
      <vt:lpstr>Презентация PowerPoint</vt:lpstr>
      <vt:lpstr>Task. Read the text and answer these questions.</vt:lpstr>
      <vt:lpstr>Task. Are these statements true (T) or false (F)? If the statement is  false, correct the statement.</vt:lpstr>
      <vt:lpstr>Task. Complete the sentences.</vt:lpstr>
      <vt:lpstr>Task. </vt:lpstr>
      <vt:lpstr>Check your vocabulary</vt:lpstr>
      <vt:lpstr>Check your vocabulary</vt:lpstr>
      <vt:lpstr>Check your vocabulary</vt:lpstr>
      <vt:lpstr>             ГБПОУ ДЗМ «МК № 6»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Любовь</dc:creator>
  <cp:lastModifiedBy>Любовь</cp:lastModifiedBy>
  <cp:revision>175</cp:revision>
  <dcterms:created xsi:type="dcterms:W3CDTF">2022-02-15T11:44:41Z</dcterms:created>
  <dcterms:modified xsi:type="dcterms:W3CDTF">2024-01-07T19:13:42Z</dcterms:modified>
</cp:coreProperties>
</file>