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59" r:id="rId4"/>
    <p:sldId id="260" r:id="rId5"/>
    <p:sldId id="266" r:id="rId6"/>
    <p:sldId id="267" r:id="rId7"/>
    <p:sldId id="263" r:id="rId8"/>
    <p:sldId id="261" r:id="rId9"/>
    <p:sldId id="262" r:id="rId10"/>
    <p:sldId id="265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E9F7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480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9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01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20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626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256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612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256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755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698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822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1C646-5E65-47A8-A1E6-669F5BBCB833}" type="datetimeFigureOut">
              <a:rPr lang="ru-RU" smtClean="0"/>
              <a:t>11.06.2022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A521B-9669-46AD-81F1-7E007F65D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841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7325" y="1995517"/>
            <a:ext cx="9202947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на прогулке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ED2F16-4F86-4AC9-8AE1-42F3085CD48A}"/>
              </a:ext>
            </a:extLst>
          </p:cNvPr>
          <p:cNvSpPr txBox="1"/>
          <p:nvPr/>
        </p:nvSpPr>
        <p:spPr>
          <a:xfrm>
            <a:off x="7741920" y="3910875"/>
            <a:ext cx="4297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/>
              <a:t>Выполнила воспитатель:</a:t>
            </a:r>
          </a:p>
          <a:p>
            <a:pPr algn="r"/>
            <a:r>
              <a:rPr lang="ru-RU" sz="2400" b="1" dirty="0"/>
              <a:t>Васильева Любовь Михайловна</a:t>
            </a:r>
          </a:p>
        </p:txBody>
      </p:sp>
    </p:spTree>
    <p:extLst>
      <p:ext uri="{BB962C8B-B14F-4D97-AF65-F5344CB8AC3E}">
        <p14:creationId xmlns:p14="http://schemas.microsoft.com/office/powerpoint/2010/main" val="4261034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ABB624F-BF77-4AE1-B71D-2D681D47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Рисунок 8" descr="Изображение выглядит как человек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9585FEA3-7E28-4377-835E-54E2A34601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14" r="1" b="15945"/>
          <a:stretch/>
        </p:blipFill>
        <p:spPr>
          <a:xfrm>
            <a:off x="-1" y="10"/>
            <a:ext cx="7370057" cy="6857990"/>
          </a:xfrm>
          <a:prstGeom prst="rect">
            <a:avLst/>
          </a:prstGeom>
        </p:spPr>
      </p:pic>
      <p:pic>
        <p:nvPicPr>
          <p:cNvPr id="4" name="Рисунок 3" descr="Изображение выглядит как земля, человек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B19807EF-65BF-4DC3-BC2E-CECE869FF1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01" r="-1" b="40278"/>
          <a:stretch/>
        </p:blipFill>
        <p:spPr>
          <a:xfrm>
            <a:off x="7534656" y="1"/>
            <a:ext cx="4657344" cy="3346704"/>
          </a:xfrm>
          <a:prstGeom prst="rect">
            <a:avLst/>
          </a:prstGeom>
        </p:spPr>
      </p:pic>
      <p:pic>
        <p:nvPicPr>
          <p:cNvPr id="7" name="Рисунок 6" descr="Изображение выглядит как дерево, внешний, растение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7AA81382-56B2-4216-AF66-72C625248B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8" r="-2" b="39601"/>
          <a:stretch/>
        </p:blipFill>
        <p:spPr>
          <a:xfrm>
            <a:off x="7534654" y="3511296"/>
            <a:ext cx="4657346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030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03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6CB937-B478-42A3-8FE6-2E688BD0B6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44" b="229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023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000">
              <a:schemeClr val="accent6">
                <a:lumMod val="53000"/>
                <a:lumOff val="47000"/>
                <a:alpha val="99000"/>
              </a:schemeClr>
            </a:gs>
            <a:gs pos="58000">
              <a:srgbClr val="AFE9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7456" y="431169"/>
            <a:ext cx="11243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 место на прогулках отводится наблюдениям (заранее планируемы) за природными явлениями и общественной жизнью. 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6494" y="1904986"/>
            <a:ext cx="112229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 можно проводить с целой группой детей, с подгруппами, а также с отдельными малышами. Одних воспитатель привлекает к наблюдениям, чтобы развить внимание, у других вызывает интерес к природе или общественным явлениям и т.д. Окружающая жизнь и природа дают возможность для организации интересных и разнообразных наблюдений. 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7454" y="3994356"/>
            <a:ext cx="113983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 можно обратить внимание на облака, их форму, цвет, сравнить их с известными детям образами. Следует организовывать наблюдения за трудом взрослых, которые работают близ детского сада.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598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000">
              <a:schemeClr val="accent6">
                <a:lumMod val="53000"/>
                <a:lumOff val="47000"/>
                <a:alpha val="99000"/>
              </a:schemeClr>
            </a:gs>
            <a:gs pos="58000">
              <a:srgbClr val="AFE9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155" y="342043"/>
            <a:ext cx="1108494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 младшими детьми следует планировать кратковременные, но часто повторяемые </a:t>
            </a:r>
          </a:p>
          <a:p>
            <a:pPr algn="just"/>
            <a:r>
              <a:rPr lang="ru-RU" sz="24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 с небольшими подгруппами, т.к. дети этого возраста быстро </a:t>
            </a:r>
          </a:p>
          <a:p>
            <a:pPr algn="just"/>
            <a:r>
              <a:rPr lang="ru-RU" sz="24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утомляются, внимание их неустойчиво.</a:t>
            </a:r>
          </a:p>
          <a:p>
            <a:pPr algn="just"/>
            <a:endParaRPr lang="ru-RU" sz="2400" b="0" i="0" dirty="0"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средней группе можно предусмотреть знакомство детей с некоторыми качественными изменениями в природе, используя иногда несложные игры поручения, типа: «Найди такой же», «Кто заметил?» и др.</a:t>
            </a:r>
          </a:p>
          <a:p>
            <a:pPr algn="just"/>
            <a:endParaRPr lang="ru-RU" sz="2400" b="0" i="0" dirty="0"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старших группах более длительные, иногда повторные наблюдения одного и того же явления, что дает возможность научить детей замечать изменения, </a:t>
            </a:r>
          </a:p>
          <a:p>
            <a:pPr algn="just"/>
            <a:r>
              <a:rPr lang="ru-RU" sz="24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подводить их к простейшему обобщению накопленных представлений о природе. </a:t>
            </a:r>
          </a:p>
          <a:p>
            <a:pPr algn="just"/>
            <a:r>
              <a:rPr lang="ru-RU" sz="24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Прогулки с детьми будут радостными, интересными, познавательными и, </a:t>
            </a:r>
          </a:p>
          <a:p>
            <a:pPr algn="just"/>
            <a:r>
              <a:rPr lang="ru-RU" sz="24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 цели при условии, если воспитатель на наглядном материале сумеет </a:t>
            </a:r>
          </a:p>
          <a:p>
            <a:pPr algn="just"/>
            <a:r>
              <a:rPr lang="ru-RU" sz="24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дополнить и обогатить знания детей.</a:t>
            </a:r>
          </a:p>
          <a:p>
            <a:pPr algn="just"/>
            <a:endParaRPr lang="ru-RU" sz="24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155" y="3211606"/>
            <a:ext cx="11611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8101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3000">
              <a:schemeClr val="accent6">
                <a:lumMod val="53000"/>
                <a:lumOff val="47000"/>
                <a:alpha val="99000"/>
              </a:schemeClr>
            </a:gs>
            <a:gs pos="58000">
              <a:srgbClr val="AFE9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57199" y="157855"/>
            <a:ext cx="111539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0" i="0" dirty="0"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 природы является неисчерпаемым источником эстетических впечатлений и </a:t>
            </a:r>
          </a:p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эмоционального воздействия на детей. </a:t>
            </a:r>
          </a:p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 формирования у детей представлений о разнообразии растений и животных, </a:t>
            </a:r>
          </a:p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 неживой природы, распознавания особенностей тех или иных объектов, их свойств, </a:t>
            </a:r>
          </a:p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признаков, качеств используется распознающее наблюдение. </a:t>
            </a:r>
          </a:p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Оно обеспечивает накопление у детей ярких, живых знаний о природе. </a:t>
            </a:r>
          </a:p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 и наблюдение, способствующее формированию представлений о росте и развитии </a:t>
            </a:r>
          </a:p>
          <a:p>
            <a:r>
              <a:rPr lang="ru-RU" sz="20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 и животных, сезонных изменениях в природе.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8189" y="2963522"/>
            <a:ext cx="112919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0" dirty="0"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 позволяет показать детям природу в естественных условиях во всем ее многообразии, </a:t>
            </a:r>
          </a:p>
          <a:p>
            <a:r>
              <a:rPr lang="ru-RU" sz="200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простейших, наглядно представленных взаимосвязях. </a:t>
            </a:r>
          </a:p>
          <a:p>
            <a:r>
              <a:rPr lang="ru-RU" sz="200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Многие связи и отношения природных явлений доступны непосредственному наблюдению, зримы. </a:t>
            </a:r>
          </a:p>
          <a:p>
            <a:r>
              <a:rPr lang="ru-RU" sz="200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Познание связей и отношений формирует понимание природы. </a:t>
            </a:r>
          </a:p>
          <a:p>
            <a:r>
              <a:rPr lang="ru-RU" sz="200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Систематическое использование наблюдения в ознакомлении с природой приучает детей </a:t>
            </a:r>
          </a:p>
          <a:p>
            <a:r>
              <a:rPr lang="ru-RU" sz="200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приглядываться, подмечать ее особенности и приводит к развитию наблюдательности, а значит, </a:t>
            </a:r>
          </a:p>
          <a:p>
            <a:r>
              <a:rPr lang="ru-RU" sz="200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решению одной из важнейших задач умственного воспитания.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208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chemeClr val="accent6">
                <a:lumMod val="53000"/>
                <a:lumOff val="47000"/>
                <a:alpha val="99000"/>
              </a:schemeClr>
            </a:gs>
            <a:gs pos="58000">
              <a:srgbClr val="AFE9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912" y="839342"/>
            <a:ext cx="1160252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 должны планироваться в соответствии с погодными </a:t>
            </a:r>
          </a:p>
          <a:p>
            <a:pPr algn="just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условиями и временными отрезками: зима, весна, лето, осень.</a:t>
            </a:r>
          </a:p>
          <a:p>
            <a:pPr algn="just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процессе наблюдений, проводимых как по инициативе взрослых, </a:t>
            </a:r>
          </a:p>
          <a:p>
            <a:pPr algn="just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 и по желанию детей, развиваются: эстетическое восприятие, </a:t>
            </a:r>
          </a:p>
          <a:p>
            <a:pPr algn="just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умственная активность, формируется интерес к окружающему, </a:t>
            </a:r>
          </a:p>
          <a:p>
            <a:pPr algn="just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 познавательной деятельности. </a:t>
            </a:r>
          </a:p>
          <a:p>
            <a:pPr algn="just"/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процессе наблюдений ребенок развивается всесторонне.</a:t>
            </a:r>
            <a:endParaRPr lang="ru-RU" sz="4000" b="0" i="0" dirty="0"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290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chemeClr val="accent6">
                <a:lumMod val="53000"/>
                <a:lumOff val="47000"/>
                <a:alpha val="99000"/>
              </a:schemeClr>
            </a:gs>
            <a:gs pos="58000">
              <a:srgbClr val="AFE9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332" y="511538"/>
            <a:ext cx="1103318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Запомнить происходящие с объектом изменения детям помогают рисунки, модели, гербарии, которые показывают во время каждого эпизодического наблюдения. </a:t>
            </a: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итоге следует воспроизвести весь, цикл роста и развития объекта. </a:t>
            </a:r>
          </a:p>
          <a:p>
            <a:pPr algn="just"/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 обязательно проводится заключительное наблюдение. </a:t>
            </a: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 может быть организовано в виде рассказов детей: «Как у нас выросли бобы» </a:t>
            </a: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 «Что происходило с деревьями в разные сезоны».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Организуя наблюдения, воспитатель должен всегда соблюдать данную </a:t>
            </a: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последовательность: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Устанавливать факты;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 Формировать связи между частями объекта;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 Накапливать  представления у детей;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 Проводить сопоставления;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5.Делать выводы и устанавливать связи между проводимым сейчас наблюдением и проведенным ранее.</a:t>
            </a:r>
            <a:endParaRPr lang="ru-RU" sz="3600" b="0" i="0" dirty="0"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113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4000">
              <a:schemeClr val="accent6">
                <a:lumMod val="53000"/>
                <a:lumOff val="47000"/>
                <a:alpha val="99000"/>
              </a:schemeClr>
            </a:gs>
            <a:gs pos="58000">
              <a:srgbClr val="AFE9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Изображение выглядит как человек, маленький, малыш, годовалый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B4B7EEBB-3355-4E90-99DE-078581288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253" y="634329"/>
            <a:ext cx="4192007" cy="558934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 descr="Изображение выглядит как трава, внешний, человек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FDB1CDA4-E21E-41DD-B7F4-46F64CF415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49455"/>
            <a:ext cx="3771900" cy="50292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Рисунок 17" descr="Изображение выглядит как дерево, человек, внешний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B5205ABD-4273-4DAE-BB9F-CC5E4986F7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2793"/>
            <a:ext cx="4892040" cy="366903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92186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chemeClr val="accent6">
                <a:lumMod val="53000"/>
                <a:lumOff val="47000"/>
                <a:alpha val="99000"/>
              </a:schemeClr>
            </a:gs>
            <a:gs pos="58000">
              <a:srgbClr val="AFE9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нешний, набитый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422EE713-D728-49C0-B77F-FD2E543D88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" y="0"/>
            <a:ext cx="4861561" cy="36461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Изображение выглядит как человек, внешний, маленький, набитый&#10;&#10;Автоматически созданное описание">
            <a:extLst>
              <a:ext uri="{FF2B5EF4-FFF2-40B4-BE49-F238E27FC236}">
                <a16:creationId xmlns:a16="http://schemas.microsoft.com/office/drawing/2014/main" id="{D2712EA2-1ED1-4714-800F-BE8DC31FFE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839" y="0"/>
            <a:ext cx="4861561" cy="36461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Изображение выглядит как человек, внешний, маленький, набитый&#10;&#10;Автоматически созданное описание">
            <a:extLst>
              <a:ext uri="{FF2B5EF4-FFF2-40B4-BE49-F238E27FC236}">
                <a16:creationId xmlns:a16="http://schemas.microsoft.com/office/drawing/2014/main" id="{DE3542CB-F2B1-4060-B4E5-582756AB6A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340" y="2651760"/>
            <a:ext cx="5608320" cy="420624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111751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chemeClr val="accent6">
                <a:lumMod val="53000"/>
                <a:lumOff val="47000"/>
                <a:alpha val="99000"/>
              </a:schemeClr>
            </a:gs>
            <a:gs pos="58000">
              <a:srgbClr val="AFE9F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Изображение выглядит как человек, ребенок, маленький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95FD64A2-B350-456C-9376-AAA78D6388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00"/>
            <a:ext cx="6614160" cy="39090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EF0E5DF3-8D0E-4CD4-B748-BC71B801A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518" y="-152400"/>
            <a:ext cx="6949441" cy="39090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 descr="Изображение выглядит как человек, внешний, земля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6103B3E2-027C-419F-A0BB-0DAF285FC0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79" y="3177539"/>
            <a:ext cx="6949441" cy="390906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575521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561</Words>
  <Application>Microsoft Office PowerPoint</Application>
  <PresentationFormat>Широкоэкранный</PresentationFormat>
  <Paragraphs>57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Наблюдения на прогулке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Наблюдения на прогулке</dc:title>
  <dc:creator>ПАВЕЛ</dc:creator>
  <cp:lastModifiedBy>vasilevalm@cspu.ru</cp:lastModifiedBy>
  <cp:revision>15</cp:revision>
  <dcterms:created xsi:type="dcterms:W3CDTF">2021-04-20T02:21:28Z</dcterms:created>
  <dcterms:modified xsi:type="dcterms:W3CDTF">2022-06-11T13:20:29Z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549282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