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16"/>
  </p:notesMasterIdLst>
  <p:sldIdLst>
    <p:sldId id="279" r:id="rId2"/>
    <p:sldId id="258" r:id="rId3"/>
    <p:sldId id="259" r:id="rId4"/>
    <p:sldId id="260" r:id="rId5"/>
    <p:sldId id="261" r:id="rId6"/>
    <p:sldId id="290" r:id="rId7"/>
    <p:sldId id="287" r:id="rId8"/>
    <p:sldId id="286" r:id="rId9"/>
    <p:sldId id="289" r:id="rId10"/>
    <p:sldId id="265" r:id="rId11"/>
    <p:sldId id="266" r:id="rId12"/>
    <p:sldId id="293" r:id="rId13"/>
    <p:sldId id="292" r:id="rId14"/>
    <p:sldId id="283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39" autoAdjust="0"/>
    <p:restoredTop sz="86304" autoAdjust="0"/>
  </p:normalViewPr>
  <p:slideViewPr>
    <p:cSldViewPr>
      <p:cViewPr>
        <p:scale>
          <a:sx n="63" d="100"/>
          <a:sy n="63" d="100"/>
        </p:scale>
        <p:origin x="-909" y="9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0" y="2131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9E01A6C-4990-407D-B7AF-B9552342B135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2FD6428-9801-4EF3-AF41-0439508DEE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8017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28BC561-9D59-4A5A-B0C1-2ECF3291ED4C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1.wav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1.wav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757CA-F9F5-4BE2-857A-75612E3F1D08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2EFC0"/>
                </a:solidFill>
              </a:defRPr>
            </a:lvl1pPr>
          </a:lstStyle>
          <a:p>
            <a:pPr>
              <a:defRPr/>
            </a:pPr>
            <a:fld id="{376B3FF2-8102-4567-8139-54E4FE1378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45403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ndAc>
      <p:stSnd>
        <p:snd r:embed="rId2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EE339-3009-49AF-840C-C3F0EBAB309F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2529A-A7E9-4270-B4D9-8B60AE798C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2173806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E5DDE-4C00-4337-8BBC-5CDF1AC50EA8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E25F4-8D8B-48C6-9715-B8E43B7EB0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0265362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DD817-FF13-4D8D-B3AF-160E9DD86F0D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A6C71-235B-4F34-A147-230CAFB472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8618090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C5AC8-C290-42FD-9902-0977A56571C5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2EFC0"/>
                </a:solidFill>
              </a:defRPr>
            </a:lvl1pPr>
          </a:lstStyle>
          <a:p>
            <a:pPr>
              <a:defRPr/>
            </a:pPr>
            <a:fld id="{ABD90092-269A-4DD2-AB9F-FF6DE9C5FD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18502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ndAc>
      <p:stSnd>
        <p:snd r:embed="rId2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A4F49-8294-4824-BD59-10B3BFB34FD7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C2EE3-DAD8-4A6F-9745-11BE825E9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6203199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2AA7D-3056-4382-B1F7-6D5C3CBF63AE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1EADE-4371-496E-8FD1-2B7E965A2C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7639324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DFE1C-0825-45B5-BC04-F5AF05812D55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CD632-1ED1-42E8-A995-B445C85AB7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5607146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CA371-F259-4FCA-89BA-7E2C0562FEA0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DDD81-938E-455B-A1E3-C997A76298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6386693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DB7E6-FC08-4129-8BF5-0691DA4DBDB2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8D45F-5484-41EA-9FBB-F36F7DA85A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8265493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57EE5-2DD7-4EF5-BC59-044F161CEFC3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CDC48B1-5D36-4BA2-91A7-A620CEE0D0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2759059"/>
      </p:ext>
    </p:extLst>
  </p:cSld>
  <p:clrMapOvr>
    <a:masterClrMapping/>
  </p:clrMapOvr>
  <p:transition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5C2E667E-68D1-4708-A9E1-37D089855531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404924"/>
                </a:solidFill>
              </a:defRPr>
            </a:lvl1pPr>
          </a:lstStyle>
          <a:p>
            <a:pPr>
              <a:defRPr/>
            </a:pPr>
            <a:fld id="{E385E84B-35B7-47C5-A9AD-FB472D95D5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9" r:id="rId2"/>
    <p:sldLayoutId id="2147483878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9" r:id="rId9"/>
    <p:sldLayoutId id="2147483875" r:id="rId10"/>
    <p:sldLayoutId id="2147483876" r:id="rId11"/>
  </p:sldLayoutIdLst>
  <p:transition>
    <p:sndAc>
      <p:stSnd>
        <p:snd r:embed="rId13" name="chimes.wav"/>
      </p:stSnd>
    </p:sndAc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D092A7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6465" y="1268760"/>
            <a:ext cx="8280920" cy="3888432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Альдегиды: химические свойства и применение</a:t>
            </a:r>
            <a:b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7"/>
          <p:cNvSpPr>
            <a:spLocks noChangeArrowheads="1"/>
          </p:cNvSpPr>
          <p:nvPr/>
        </p:nvSpPr>
        <p:spPr bwMode="auto">
          <a:xfrm>
            <a:off x="827088" y="549275"/>
            <a:ext cx="7559675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buClrTx/>
              <a:buSzTx/>
              <a:buFontTx/>
              <a:buNone/>
            </a:pPr>
            <a:endParaRPr lang="ru-RU" alt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1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250825" y="1125538"/>
            <a:ext cx="85693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</a:t>
            </a: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окисления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гидроксидом меди (</a:t>
            </a: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) при нагревании – качественная реакция на альдегиды</a:t>
            </a:r>
          </a:p>
        </p:txBody>
      </p:sp>
      <p:grpSp>
        <p:nvGrpSpPr>
          <p:cNvPr id="17411" name="Группа 27"/>
          <p:cNvGrpSpPr>
            <a:grpSpLocks/>
          </p:cNvGrpSpPr>
          <p:nvPr/>
        </p:nvGrpSpPr>
        <p:grpSpPr bwMode="auto">
          <a:xfrm>
            <a:off x="0" y="2276475"/>
            <a:ext cx="9144000" cy="2312988"/>
            <a:chOff x="0" y="2276872"/>
            <a:chExt cx="9144000" cy="2312967"/>
          </a:xfrm>
        </p:grpSpPr>
        <p:sp>
          <p:nvSpPr>
            <p:cNvPr id="17417" name="TextBox 7"/>
            <p:cNvSpPr txBox="1">
              <a:spLocks noChangeArrowheads="1"/>
            </p:cNvSpPr>
            <p:nvPr/>
          </p:nvSpPr>
          <p:spPr bwMode="auto">
            <a:xfrm>
              <a:off x="0" y="2780928"/>
              <a:ext cx="91440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СН</a:t>
              </a:r>
              <a:r>
                <a:rPr lang="ru-RU" altLang="ru-RU" sz="3200" b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ru-RU" altLang="ru-RU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 – С       + </a:t>
              </a:r>
              <a:r>
                <a:rPr lang="en-US" altLang="ru-RU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Cu(OH)</a:t>
              </a:r>
              <a:r>
                <a:rPr lang="en-US" altLang="ru-RU" sz="3200" b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ru-RU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 → </a:t>
              </a:r>
              <a:r>
                <a:rPr lang="ru-RU" altLang="ru-RU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СН</a:t>
              </a:r>
              <a:r>
                <a:rPr lang="ru-RU" altLang="ru-RU" sz="3200" b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ru-RU" altLang="ru-RU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 – С</a:t>
              </a:r>
              <a:r>
                <a:rPr lang="en-US" altLang="ru-RU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+     CuOH    </a:t>
              </a:r>
              <a:r>
                <a:rPr lang="ru-RU" altLang="ru-RU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1587500" y="3140464"/>
              <a:ext cx="377825" cy="28892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6227763" y="3140464"/>
              <a:ext cx="377825" cy="28892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420" name="TextBox 10"/>
            <p:cNvSpPr txBox="1">
              <a:spLocks noChangeArrowheads="1"/>
            </p:cNvSpPr>
            <p:nvPr/>
          </p:nvSpPr>
          <p:spPr bwMode="auto">
            <a:xfrm>
              <a:off x="1889256" y="3356992"/>
              <a:ext cx="68013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ru-RU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21" name="TextBox 11"/>
            <p:cNvSpPr txBox="1">
              <a:spLocks noChangeArrowheads="1"/>
            </p:cNvSpPr>
            <p:nvPr/>
          </p:nvSpPr>
          <p:spPr bwMode="auto">
            <a:xfrm>
              <a:off x="6516216" y="3356992"/>
              <a:ext cx="90684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ru-RU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OH</a:t>
              </a:r>
              <a:endPara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1476375" y="2637232"/>
              <a:ext cx="377825" cy="21589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1547813" y="2781692"/>
              <a:ext cx="377825" cy="21589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7424" name="Группа 25"/>
            <p:cNvGrpSpPr>
              <a:grpSpLocks/>
            </p:cNvGrpSpPr>
            <p:nvPr/>
          </p:nvGrpSpPr>
          <p:grpSpPr bwMode="auto">
            <a:xfrm>
              <a:off x="6156175" y="2636912"/>
              <a:ext cx="449860" cy="360040"/>
              <a:chOff x="1581000" y="2996952"/>
              <a:chExt cx="428654" cy="360040"/>
            </a:xfrm>
          </p:grpSpPr>
          <p:cxnSp>
            <p:nvCxnSpPr>
              <p:cNvPr id="18" name="Прямая соединительная линия 17"/>
              <p:cNvCxnSpPr/>
              <p:nvPr/>
            </p:nvCxnSpPr>
            <p:spPr>
              <a:xfrm flipV="1">
                <a:off x="1581143" y="2997272"/>
                <a:ext cx="360015" cy="2158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 flipV="1">
                <a:off x="1649213" y="3141733"/>
                <a:ext cx="360015" cy="2158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7425" name="TextBox 15"/>
            <p:cNvSpPr txBox="1">
              <a:spLocks noChangeArrowheads="1"/>
            </p:cNvSpPr>
            <p:nvPr/>
          </p:nvSpPr>
          <p:spPr bwMode="auto">
            <a:xfrm>
              <a:off x="1835696" y="2276872"/>
              <a:ext cx="68013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ru-RU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26" name="TextBox 16"/>
            <p:cNvSpPr txBox="1">
              <a:spLocks noChangeArrowheads="1"/>
            </p:cNvSpPr>
            <p:nvPr/>
          </p:nvSpPr>
          <p:spPr bwMode="auto">
            <a:xfrm>
              <a:off x="6516216" y="2276872"/>
              <a:ext cx="68013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ru-RU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1" name="Прямая со стрелкой 20"/>
            <p:cNvCxnSpPr/>
            <p:nvPr/>
          </p:nvCxnSpPr>
          <p:spPr>
            <a:xfrm rot="5400000">
              <a:off x="7452522" y="3357154"/>
              <a:ext cx="647694" cy="50323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 rot="16200000" flipH="1">
              <a:off x="7956554" y="3356360"/>
              <a:ext cx="647694" cy="5048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429" name="TextBox 24"/>
            <p:cNvSpPr txBox="1">
              <a:spLocks noChangeArrowheads="1"/>
            </p:cNvSpPr>
            <p:nvPr/>
          </p:nvSpPr>
          <p:spPr bwMode="auto">
            <a:xfrm>
              <a:off x="7812360" y="3429000"/>
              <a:ext cx="43204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ru-RU" sz="28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ru-RU" sz="2800" b="1" baseline="3000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30" name="TextBox 25"/>
            <p:cNvSpPr txBox="1">
              <a:spLocks noChangeArrowheads="1"/>
            </p:cNvSpPr>
            <p:nvPr/>
          </p:nvSpPr>
          <p:spPr bwMode="auto">
            <a:xfrm>
              <a:off x="6876256" y="4005064"/>
              <a:ext cx="129614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ru-RU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Cu</a:t>
              </a:r>
              <a:r>
                <a:rPr lang="en-US" altLang="ru-RU" sz="3200" b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ru-RU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31" name="TextBox 26"/>
            <p:cNvSpPr txBox="1">
              <a:spLocks noChangeArrowheads="1"/>
            </p:cNvSpPr>
            <p:nvPr/>
          </p:nvSpPr>
          <p:spPr bwMode="auto">
            <a:xfrm>
              <a:off x="8063880" y="4005064"/>
              <a:ext cx="108012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ru-RU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ru-RU" sz="3200" b="1" baseline="-2500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ru-RU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9" name="Picture 24" descr="Изображение 0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868863"/>
            <a:ext cx="201453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5" descr="Изображение 0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4868863"/>
            <a:ext cx="175736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6" descr="Изображение 0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868863"/>
            <a:ext cx="177482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" name="Прямая со стрелкой 32"/>
          <p:cNvCxnSpPr/>
          <p:nvPr/>
        </p:nvCxnSpPr>
        <p:spPr>
          <a:xfrm>
            <a:off x="2700338" y="5589588"/>
            <a:ext cx="935037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5940425" y="5589588"/>
            <a:ext cx="935038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1"/>
          <p:cNvSpPr txBox="1">
            <a:spLocks noChangeArrowheads="1"/>
          </p:cNvSpPr>
          <p:nvPr/>
        </p:nvSpPr>
        <p:spPr bwMode="auto">
          <a:xfrm>
            <a:off x="323850" y="1557338"/>
            <a:ext cx="85693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Реакция </a:t>
            </a: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восстановления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водородом в соответствующие спирты      -      </a:t>
            </a: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гидрирование</a:t>
            </a:r>
            <a:endParaRPr lang="ru-RU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5" name="Прямоугольник 14"/>
          <p:cNvSpPr>
            <a:spLocks noChangeArrowheads="1"/>
          </p:cNvSpPr>
          <p:nvPr/>
        </p:nvSpPr>
        <p:spPr bwMode="auto">
          <a:xfrm>
            <a:off x="1222375" y="2997200"/>
            <a:ext cx="79216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ru-RU" sz="2800">
                <a:latin typeface="Arial" panose="020B0604020202020204" pitchFamily="34" charset="0"/>
              </a:rPr>
              <a:t> </a:t>
            </a:r>
            <a:r>
              <a:rPr lang="ru-RU" altLang="ru-RU" sz="2800">
                <a:latin typeface="Arial" panose="020B0604020202020204" pitchFamily="34" charset="0"/>
              </a:rPr>
              <a:t>                          </a:t>
            </a: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Ni</a:t>
            </a:r>
            <a:endParaRPr lang="ru-RU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СН</a:t>
            </a:r>
            <a:r>
              <a:rPr lang="ru-RU" altLang="ru-RU" sz="28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– СО</a:t>
            </a: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+ Н</a:t>
            </a:r>
            <a:r>
              <a:rPr lang="ru-RU" altLang="ru-RU" sz="28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ru-RU" sz="28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– CH</a:t>
            </a:r>
            <a:r>
              <a:rPr lang="en-US" altLang="ru-RU" sz="28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– OH</a:t>
            </a:r>
            <a:endParaRPr lang="ru-RU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этаналь                                     этанол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  (ацетальдегид)                    (этиловый спирт)</a:t>
            </a:r>
            <a:endParaRPr lang="ru-RU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6" name="Picture 9" descr="ацетальдеги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385980">
            <a:off x="3551238" y="4662488"/>
            <a:ext cx="2160587" cy="184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27200" y="765175"/>
            <a:ext cx="5761038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Реакция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восстановления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18108"/>
            <a:ext cx="806489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Применение</a:t>
            </a:r>
            <a:endParaRPr lang="ru-RU" sz="48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AutoShape 4"/>
          <p:cNvSpPr>
            <a:spLocks noChangeArrowheads="1"/>
          </p:cNvSpPr>
          <p:nvPr/>
        </p:nvSpPr>
        <p:spPr bwMode="auto">
          <a:xfrm>
            <a:off x="2268538" y="2205038"/>
            <a:ext cx="4464050" cy="360045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160 w 21600"/>
              <a:gd name="T13" fmla="*/ 8640 h 21600"/>
              <a:gd name="T14" fmla="*/ 19440 w 21600"/>
              <a:gd name="T15" fmla="*/ 1296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lnTo>
                  <a:pt x="10800" y="0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4" name="Oval 5"/>
          <p:cNvSpPr>
            <a:spLocks noChangeArrowheads="1"/>
          </p:cNvSpPr>
          <p:nvPr/>
        </p:nvSpPr>
        <p:spPr bwMode="auto">
          <a:xfrm>
            <a:off x="3276600" y="3068638"/>
            <a:ext cx="2447925" cy="1728787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Формальдегид</a:t>
            </a:r>
          </a:p>
        </p:txBody>
      </p:sp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2844800" y="5661025"/>
            <a:ext cx="30702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Кожевенная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промышленность</a:t>
            </a:r>
          </a:p>
        </p:txBody>
      </p:sp>
      <p:sp>
        <p:nvSpPr>
          <p:cNvPr id="20486" name="Text Box 7"/>
          <p:cNvSpPr txBox="1">
            <a:spLocks noChangeArrowheads="1"/>
          </p:cNvSpPr>
          <p:nvPr/>
        </p:nvSpPr>
        <p:spPr bwMode="auto">
          <a:xfrm>
            <a:off x="6732588" y="3789363"/>
            <a:ext cx="1860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Медицина</a:t>
            </a:r>
          </a:p>
        </p:txBody>
      </p:sp>
      <p:sp>
        <p:nvSpPr>
          <p:cNvPr id="20487" name="Text Box 8"/>
          <p:cNvSpPr txBox="1">
            <a:spLocks noChangeArrowheads="1"/>
          </p:cNvSpPr>
          <p:nvPr/>
        </p:nvSpPr>
        <p:spPr bwMode="auto">
          <a:xfrm>
            <a:off x="2527300" y="1341438"/>
            <a:ext cx="42100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Фенолформальдегидные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смолы</a:t>
            </a:r>
          </a:p>
        </p:txBody>
      </p:sp>
      <p:sp>
        <p:nvSpPr>
          <p:cNvPr id="20488" name="Text Box 9"/>
          <p:cNvSpPr txBox="1">
            <a:spLocks noChangeArrowheads="1"/>
          </p:cNvSpPr>
          <p:nvPr/>
        </p:nvSpPr>
        <p:spPr bwMode="auto">
          <a:xfrm>
            <a:off x="439738" y="3500438"/>
            <a:ext cx="17811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хозяйство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4"/>
          <p:cNvSpPr>
            <a:spLocks noChangeArrowheads="1"/>
          </p:cNvSpPr>
          <p:nvPr/>
        </p:nvSpPr>
        <p:spPr bwMode="auto">
          <a:xfrm>
            <a:off x="2411413" y="1773238"/>
            <a:ext cx="4176712" cy="3313112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160 w 21600"/>
              <a:gd name="T13" fmla="*/ 8640 h 21600"/>
              <a:gd name="T14" fmla="*/ 19440 w 21600"/>
              <a:gd name="T15" fmla="*/ 1296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lnTo>
                  <a:pt x="10800" y="0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Oval 6"/>
          <p:cNvSpPr>
            <a:spLocks noChangeArrowheads="1"/>
          </p:cNvSpPr>
          <p:nvPr/>
        </p:nvSpPr>
        <p:spPr bwMode="auto">
          <a:xfrm>
            <a:off x="3348038" y="2636838"/>
            <a:ext cx="2303462" cy="15113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Уксусный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альдегид</a:t>
            </a:r>
          </a:p>
        </p:txBody>
      </p:sp>
      <p:sp>
        <p:nvSpPr>
          <p:cNvPr id="22532" name="Oval 8"/>
          <p:cNvSpPr>
            <a:spLocks noChangeArrowheads="1"/>
          </p:cNvSpPr>
          <p:nvPr/>
        </p:nvSpPr>
        <p:spPr bwMode="auto">
          <a:xfrm>
            <a:off x="6732588" y="2997200"/>
            <a:ext cx="2087562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2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3" name="Oval 17"/>
          <p:cNvSpPr>
            <a:spLocks noChangeArrowheads="1"/>
          </p:cNvSpPr>
          <p:nvPr/>
        </p:nvSpPr>
        <p:spPr bwMode="auto">
          <a:xfrm>
            <a:off x="3492500" y="5157788"/>
            <a:ext cx="2447925" cy="13684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4" name="Oval 18"/>
          <p:cNvSpPr>
            <a:spLocks noChangeArrowheads="1"/>
          </p:cNvSpPr>
          <p:nvPr/>
        </p:nvSpPr>
        <p:spPr bwMode="auto">
          <a:xfrm>
            <a:off x="179388" y="2781300"/>
            <a:ext cx="2124075" cy="12954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Этиловый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спирт</a:t>
            </a:r>
          </a:p>
        </p:txBody>
      </p:sp>
      <p:sp>
        <p:nvSpPr>
          <p:cNvPr id="22535" name="Oval 19"/>
          <p:cNvSpPr>
            <a:spLocks noChangeArrowheads="1"/>
          </p:cNvSpPr>
          <p:nvPr/>
        </p:nvSpPr>
        <p:spPr bwMode="auto">
          <a:xfrm>
            <a:off x="3419475" y="260350"/>
            <a:ext cx="2197100" cy="13684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Уксусная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кислота</a:t>
            </a:r>
          </a:p>
        </p:txBody>
      </p:sp>
      <p:sp>
        <p:nvSpPr>
          <p:cNvPr id="22536" name="Oval 21"/>
          <p:cNvSpPr>
            <a:spLocks noChangeArrowheads="1"/>
          </p:cNvSpPr>
          <p:nvPr/>
        </p:nvSpPr>
        <p:spPr bwMode="auto">
          <a:xfrm>
            <a:off x="3492500" y="5229225"/>
            <a:ext cx="2124075" cy="12954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Пластмассы</a:t>
            </a:r>
          </a:p>
        </p:txBody>
      </p:sp>
      <p:sp>
        <p:nvSpPr>
          <p:cNvPr id="22537" name="Oval 22"/>
          <p:cNvSpPr>
            <a:spLocks noChangeArrowheads="1"/>
          </p:cNvSpPr>
          <p:nvPr/>
        </p:nvSpPr>
        <p:spPr bwMode="auto">
          <a:xfrm>
            <a:off x="6732588" y="2781300"/>
            <a:ext cx="2124075" cy="12954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Ацетатное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волокно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352928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Получение</a:t>
            </a:r>
            <a:endParaRPr lang="ru-RU" sz="54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7" name="Прямоугольник 2"/>
          <p:cNvSpPr>
            <a:spLocks noChangeArrowheads="1"/>
          </p:cNvSpPr>
          <p:nvPr/>
        </p:nvSpPr>
        <p:spPr bwMode="auto">
          <a:xfrm>
            <a:off x="395288" y="1700213"/>
            <a:ext cx="8569325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1. Окислением </a:t>
            </a: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(дегидрированием)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первичных спиртов: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2800" b="1" i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в промышленности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Cu,t</a:t>
            </a:r>
            <a:endParaRPr lang="ru-RU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СН</a:t>
            </a:r>
            <a:r>
              <a:rPr lang="ru-RU" altLang="ru-RU" sz="28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СН</a:t>
            </a:r>
            <a:r>
              <a:rPr lang="ru-RU" altLang="ru-RU" sz="2800" b="1" u="sng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ОН         →</a:t>
            </a: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CH</a:t>
            </a:r>
            <a:r>
              <a:rPr lang="en-US" altLang="ru-RU" sz="28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COH + H</a:t>
            </a:r>
            <a:r>
              <a:rPr lang="en-US" altLang="ru-RU" sz="28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↑</a:t>
            </a:r>
            <a:endParaRPr lang="en-US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этанол                            этаналь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2800" b="1" i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в лаборатории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8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1748" name="Прямоугольник 3"/>
          <p:cNvSpPr>
            <a:spLocks noChangeArrowheads="1"/>
          </p:cNvSpPr>
          <p:nvPr/>
        </p:nvSpPr>
        <p:spPr bwMode="auto">
          <a:xfrm>
            <a:off x="755650" y="4508500"/>
            <a:ext cx="83883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</a:t>
            </a:r>
            <a:r>
              <a:rPr lang="ru-RU" altLang="ru-RU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</a:t>
            </a:r>
            <a:r>
              <a:rPr lang="ru-RU" altLang="ru-RU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+ </a:t>
            </a:r>
            <a:r>
              <a:rPr lang="en-US" alt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CuO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    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</a:t>
            </a:r>
            <a:r>
              <a:rPr lang="en-US" altLang="ru-RU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COH + H</a:t>
            </a:r>
            <a:r>
              <a:rPr lang="en-US" altLang="ru-RU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O+ </a:t>
            </a:r>
            <a:r>
              <a:rPr lang="en-US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endParaRPr lang="en-US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2"/>
          <p:cNvSpPr>
            <a:spLocks noChangeArrowheads="1"/>
          </p:cNvSpPr>
          <p:nvPr/>
        </p:nvSpPr>
        <p:spPr bwMode="auto">
          <a:xfrm>
            <a:off x="250825" y="1196975"/>
            <a:ext cx="8642350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Альдегиды</a:t>
            </a: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органические вещества, молекулы, которых содержат карбонильную группу, соединенную с углеводородным радикалом и атомом водорода</a:t>
            </a:r>
          </a:p>
        </p:txBody>
      </p:sp>
      <p:sp>
        <p:nvSpPr>
          <p:cNvPr id="7171" name="TextBox 13"/>
          <p:cNvSpPr txBox="1">
            <a:spLocks noChangeArrowheads="1"/>
          </p:cNvSpPr>
          <p:nvPr/>
        </p:nvSpPr>
        <p:spPr bwMode="auto">
          <a:xfrm>
            <a:off x="3563938" y="6021388"/>
            <a:ext cx="2520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Общая формула</a:t>
            </a:r>
          </a:p>
        </p:txBody>
      </p:sp>
      <p:sp>
        <p:nvSpPr>
          <p:cNvPr id="7172" name="TextBox 14"/>
          <p:cNvSpPr txBox="1">
            <a:spLocks noChangeArrowheads="1"/>
          </p:cNvSpPr>
          <p:nvPr/>
        </p:nvSpPr>
        <p:spPr bwMode="auto">
          <a:xfrm>
            <a:off x="5795963" y="4508500"/>
            <a:ext cx="3111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Альдегидная группа</a:t>
            </a:r>
          </a:p>
        </p:txBody>
      </p:sp>
      <p:sp>
        <p:nvSpPr>
          <p:cNvPr id="7173" name="TextBox 17"/>
          <p:cNvSpPr txBox="1">
            <a:spLocks noChangeArrowheads="1"/>
          </p:cNvSpPr>
          <p:nvPr/>
        </p:nvSpPr>
        <p:spPr bwMode="auto">
          <a:xfrm>
            <a:off x="179388" y="4508500"/>
            <a:ext cx="33131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Карбонильная группа</a:t>
            </a:r>
          </a:p>
        </p:txBody>
      </p:sp>
      <p:grpSp>
        <p:nvGrpSpPr>
          <p:cNvPr id="7174" name="Группа 38"/>
          <p:cNvGrpSpPr>
            <a:grpSpLocks/>
          </p:cNvGrpSpPr>
          <p:nvPr/>
        </p:nvGrpSpPr>
        <p:grpSpPr bwMode="auto">
          <a:xfrm>
            <a:off x="323850" y="2708275"/>
            <a:ext cx="1655763" cy="1225550"/>
            <a:chOff x="323528" y="2708920"/>
            <a:chExt cx="1656184" cy="1224136"/>
          </a:xfrm>
        </p:grpSpPr>
        <p:sp>
          <p:nvSpPr>
            <p:cNvPr id="7192" name="TextBox 18"/>
            <p:cNvSpPr txBox="1">
              <a:spLocks noChangeArrowheads="1"/>
            </p:cNvSpPr>
            <p:nvPr/>
          </p:nvSpPr>
          <p:spPr bwMode="auto">
            <a:xfrm>
              <a:off x="611560" y="3284984"/>
              <a:ext cx="72008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36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</a:t>
              </a:r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042849" y="3717405"/>
              <a:ext cx="360454" cy="21565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1115892" y="3213163"/>
              <a:ext cx="287410" cy="21565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V="1">
              <a:off x="1042849" y="3140222"/>
              <a:ext cx="288998" cy="21723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196" name="TextBox 27"/>
            <p:cNvSpPr txBox="1">
              <a:spLocks noChangeArrowheads="1"/>
            </p:cNvSpPr>
            <p:nvPr/>
          </p:nvSpPr>
          <p:spPr bwMode="auto">
            <a:xfrm>
              <a:off x="1331640" y="2708920"/>
              <a:ext cx="64807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36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</a:p>
          </p:txBody>
        </p:sp>
        <p:sp>
          <p:nvSpPr>
            <p:cNvPr id="7197" name="TextBox 36"/>
            <p:cNvSpPr txBox="1">
              <a:spLocks noChangeArrowheads="1"/>
            </p:cNvSpPr>
            <p:nvPr/>
          </p:nvSpPr>
          <p:spPr bwMode="auto">
            <a:xfrm>
              <a:off x="323528" y="3356992"/>
              <a:ext cx="28803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80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</a:t>
              </a:r>
              <a:endParaRPr lang="ru-RU" altLang="ru-RU" sz="280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7175" name="Группа 39"/>
          <p:cNvGrpSpPr>
            <a:grpSpLocks/>
          </p:cNvGrpSpPr>
          <p:nvPr/>
        </p:nvGrpSpPr>
        <p:grpSpPr bwMode="auto">
          <a:xfrm>
            <a:off x="6372225" y="2781300"/>
            <a:ext cx="1728788" cy="1725613"/>
            <a:chOff x="6372200" y="2780928"/>
            <a:chExt cx="1728192" cy="1726451"/>
          </a:xfrm>
        </p:grpSpPr>
        <p:sp>
          <p:nvSpPr>
            <p:cNvPr id="7185" name="TextBox 30"/>
            <p:cNvSpPr txBox="1">
              <a:spLocks noChangeArrowheads="1"/>
            </p:cNvSpPr>
            <p:nvPr/>
          </p:nvSpPr>
          <p:spPr bwMode="auto">
            <a:xfrm>
              <a:off x="6660232" y="3356992"/>
              <a:ext cx="72008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36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</a:t>
              </a:r>
            </a:p>
          </p:txBody>
        </p:sp>
        <p:cxnSp>
          <p:nvCxnSpPr>
            <p:cNvPr id="32" name="Прямая соединительная линия 31"/>
            <p:cNvCxnSpPr/>
            <p:nvPr/>
          </p:nvCxnSpPr>
          <p:spPr>
            <a:xfrm>
              <a:off x="7092677" y="3789481"/>
              <a:ext cx="360239" cy="21600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7164090" y="3284410"/>
              <a:ext cx="288825" cy="21600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flipV="1">
              <a:off x="7092677" y="3212938"/>
              <a:ext cx="287239" cy="21600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189" name="TextBox 34"/>
            <p:cNvSpPr txBox="1">
              <a:spLocks noChangeArrowheads="1"/>
            </p:cNvSpPr>
            <p:nvPr/>
          </p:nvSpPr>
          <p:spPr bwMode="auto">
            <a:xfrm>
              <a:off x="7380312" y="2780928"/>
              <a:ext cx="64807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36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</a:p>
          </p:txBody>
        </p:sp>
        <p:sp>
          <p:nvSpPr>
            <p:cNvPr id="7190" name="TextBox 35"/>
            <p:cNvSpPr txBox="1">
              <a:spLocks noChangeArrowheads="1"/>
            </p:cNvSpPr>
            <p:nvPr/>
          </p:nvSpPr>
          <p:spPr bwMode="auto">
            <a:xfrm>
              <a:off x="7452320" y="3861048"/>
              <a:ext cx="64807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36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</a:t>
              </a:r>
            </a:p>
          </p:txBody>
        </p:sp>
        <p:sp>
          <p:nvSpPr>
            <p:cNvPr id="7191" name="TextBox 37"/>
            <p:cNvSpPr txBox="1">
              <a:spLocks noChangeArrowheads="1"/>
            </p:cNvSpPr>
            <p:nvPr/>
          </p:nvSpPr>
          <p:spPr bwMode="auto">
            <a:xfrm>
              <a:off x="6372200" y="3429000"/>
              <a:ext cx="28803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80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─</a:t>
              </a:r>
              <a:endParaRPr lang="ru-RU" altLang="ru-RU" sz="280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7176" name="Группа 51"/>
          <p:cNvGrpSpPr>
            <a:grpSpLocks/>
          </p:cNvGrpSpPr>
          <p:nvPr/>
        </p:nvGrpSpPr>
        <p:grpSpPr bwMode="auto">
          <a:xfrm>
            <a:off x="3563938" y="4365625"/>
            <a:ext cx="2232025" cy="1727200"/>
            <a:chOff x="3707904" y="4509120"/>
            <a:chExt cx="2232248" cy="1726451"/>
          </a:xfrm>
        </p:grpSpPr>
        <p:sp>
          <p:nvSpPr>
            <p:cNvPr id="7178" name="TextBox 41"/>
            <p:cNvSpPr txBox="1">
              <a:spLocks noChangeArrowheads="1"/>
            </p:cNvSpPr>
            <p:nvPr/>
          </p:nvSpPr>
          <p:spPr bwMode="auto">
            <a:xfrm>
              <a:off x="4499992" y="5085184"/>
              <a:ext cx="72008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36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С</a:t>
              </a:r>
            </a:p>
          </p:txBody>
        </p:sp>
        <p:cxnSp>
          <p:nvCxnSpPr>
            <p:cNvPr id="43" name="Прямая соединительная линия 42"/>
            <p:cNvCxnSpPr/>
            <p:nvPr/>
          </p:nvCxnSpPr>
          <p:spPr>
            <a:xfrm>
              <a:off x="4931988" y="5516746"/>
              <a:ext cx="360399" cy="2158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flipV="1">
              <a:off x="5003433" y="5013726"/>
              <a:ext cx="288954" cy="2158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flipV="1">
              <a:off x="4931988" y="4940733"/>
              <a:ext cx="287367" cy="2158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182" name="TextBox 45"/>
            <p:cNvSpPr txBox="1">
              <a:spLocks noChangeArrowheads="1"/>
            </p:cNvSpPr>
            <p:nvPr/>
          </p:nvSpPr>
          <p:spPr bwMode="auto">
            <a:xfrm>
              <a:off x="5220072" y="4509120"/>
              <a:ext cx="64807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36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</a:p>
          </p:txBody>
        </p:sp>
        <p:sp>
          <p:nvSpPr>
            <p:cNvPr id="7183" name="TextBox 46"/>
            <p:cNvSpPr txBox="1">
              <a:spLocks noChangeArrowheads="1"/>
            </p:cNvSpPr>
            <p:nvPr/>
          </p:nvSpPr>
          <p:spPr bwMode="auto">
            <a:xfrm>
              <a:off x="5292080" y="5589240"/>
              <a:ext cx="64807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36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</a:t>
              </a:r>
            </a:p>
          </p:txBody>
        </p:sp>
        <p:sp>
          <p:nvSpPr>
            <p:cNvPr id="7184" name="TextBox 47"/>
            <p:cNvSpPr txBox="1">
              <a:spLocks noChangeArrowheads="1"/>
            </p:cNvSpPr>
            <p:nvPr/>
          </p:nvSpPr>
          <p:spPr bwMode="auto">
            <a:xfrm>
              <a:off x="3707904" y="5085184"/>
              <a:ext cx="86409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7BC2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E7BC2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D092A7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ru-RU" sz="36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ru-RU" altLang="ru-RU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 ─</a:t>
              </a:r>
              <a:endParaRPr lang="ru-RU" altLang="ru-RU" sz="2800">
                <a:latin typeface="Calibri" panose="020F0502020204030204" pitchFamily="34" charset="0"/>
              </a:endParaRPr>
            </a:p>
          </p:txBody>
        </p:sp>
      </p:grpSp>
      <p:sp>
        <p:nvSpPr>
          <p:cNvPr id="7177" name="Прямоугольник 1"/>
          <p:cNvSpPr>
            <a:spLocks noChangeArrowheads="1"/>
          </p:cNvSpPr>
          <p:nvPr/>
        </p:nvSpPr>
        <p:spPr bwMode="auto">
          <a:xfrm>
            <a:off x="6426200" y="5032375"/>
            <a:ext cx="1851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800" b="1"/>
              <a:t> </a:t>
            </a:r>
            <a:r>
              <a:rPr lang="ru-RU" altLang="ru-RU" sz="2800" b="1"/>
              <a:t>или </a:t>
            </a:r>
            <a:r>
              <a:rPr lang="en-US" altLang="ru-RU" sz="2800" b="1"/>
              <a:t>C</a:t>
            </a:r>
            <a:r>
              <a:rPr lang="ru-RU" altLang="ru-RU" sz="2800" b="1"/>
              <a:t>О</a:t>
            </a:r>
            <a:r>
              <a:rPr lang="en-US" altLang="ru-RU" sz="2800" b="1"/>
              <a:t>H</a:t>
            </a:r>
            <a:endParaRPr lang="ru-RU" altLang="ru-RU" sz="2800" b="1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ChangeArrowheads="1"/>
          </p:cNvSpPr>
          <p:nvPr/>
        </p:nvSpPr>
        <p:spPr bwMode="auto">
          <a:xfrm>
            <a:off x="3146425" y="476250"/>
            <a:ext cx="23749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Альдегиды </a:t>
            </a:r>
          </a:p>
        </p:txBody>
      </p:sp>
      <p:sp>
        <p:nvSpPr>
          <p:cNvPr id="25613" name="WordArt 13"/>
          <p:cNvSpPr>
            <a:spLocks noChangeArrowheads="1" noChangeShapeType="1" noTextEdit="1"/>
          </p:cNvSpPr>
          <p:nvPr/>
        </p:nvSpPr>
        <p:spPr bwMode="auto">
          <a:xfrm>
            <a:off x="1619250" y="2997200"/>
            <a:ext cx="47783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 panose="020B0604020202020204" pitchFamily="34" charset="0"/>
              </a:rPr>
              <a:t>C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25614" name="WordArt 14"/>
          <p:cNvSpPr>
            <a:spLocks noChangeArrowheads="1" noChangeShapeType="1" noTextEdit="1"/>
          </p:cNvSpPr>
          <p:nvPr/>
        </p:nvSpPr>
        <p:spPr bwMode="auto">
          <a:xfrm>
            <a:off x="323850" y="2997200"/>
            <a:ext cx="50323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 panose="020B0604020202020204" pitchFamily="34" charset="0"/>
              </a:rPr>
              <a:t>R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25615" name="Line 15"/>
          <p:cNvSpPr>
            <a:spLocks noChangeShapeType="1"/>
          </p:cNvSpPr>
          <p:nvPr/>
        </p:nvSpPr>
        <p:spPr bwMode="auto">
          <a:xfrm>
            <a:off x="755650" y="3255963"/>
            <a:ext cx="792163" cy="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 flipV="1">
            <a:off x="2082800" y="2636838"/>
            <a:ext cx="401638" cy="25717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 flipV="1">
            <a:off x="2152650" y="2752725"/>
            <a:ext cx="431800" cy="2730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8" name="WordArt 18"/>
          <p:cNvSpPr>
            <a:spLocks noChangeArrowheads="1" noChangeShapeType="1" noTextEdit="1"/>
          </p:cNvSpPr>
          <p:nvPr/>
        </p:nvSpPr>
        <p:spPr bwMode="auto">
          <a:xfrm>
            <a:off x="2555875" y="2276475"/>
            <a:ext cx="60801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 panose="020B0604020202020204" pitchFamily="34" charset="0"/>
              </a:rPr>
              <a:t>O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25619" name="Line 19"/>
          <p:cNvSpPr>
            <a:spLocks noChangeShapeType="1"/>
          </p:cNvSpPr>
          <p:nvPr/>
        </p:nvSpPr>
        <p:spPr bwMode="auto">
          <a:xfrm>
            <a:off x="2138363" y="3516313"/>
            <a:ext cx="431800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20" name="WordArt 20"/>
          <p:cNvSpPr>
            <a:spLocks noChangeArrowheads="1" noChangeShapeType="1" noTextEdit="1"/>
          </p:cNvSpPr>
          <p:nvPr/>
        </p:nvSpPr>
        <p:spPr bwMode="auto">
          <a:xfrm>
            <a:off x="2713038" y="3529013"/>
            <a:ext cx="43338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 panose="020B0604020202020204" pitchFamily="34" charset="0"/>
              </a:rPr>
              <a:t>H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25623" name="WordArt 23"/>
          <p:cNvSpPr>
            <a:spLocks noChangeArrowheads="1" noChangeShapeType="1" noTextEdit="1"/>
          </p:cNvSpPr>
          <p:nvPr/>
        </p:nvSpPr>
        <p:spPr bwMode="auto">
          <a:xfrm>
            <a:off x="7885113" y="3530600"/>
            <a:ext cx="50323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25629" name="Rectangle 29"/>
          <p:cNvSpPr>
            <a:spLocks noChangeArrowheads="1"/>
          </p:cNvSpPr>
          <p:nvPr/>
        </p:nvSpPr>
        <p:spPr bwMode="auto">
          <a:xfrm>
            <a:off x="1044575" y="4318000"/>
            <a:ext cx="15113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400" b="1">
                <a:latin typeface="Times New Roman" panose="02020603050405020304" pitchFamily="18" charset="0"/>
                <a:cs typeface="Times New Roman" panose="02020603050405020304" pitchFamily="18" charset="0"/>
              </a:rPr>
              <a:t>- аль</a:t>
            </a:r>
          </a:p>
        </p:txBody>
      </p:sp>
      <p:pic>
        <p:nvPicPr>
          <p:cNvPr id="25632" name="Picture 32" descr="ta010011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166938"/>
            <a:ext cx="3330575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39" name="Rectangle 39"/>
          <p:cNvSpPr>
            <a:spLocks noChangeArrowheads="1"/>
          </p:cNvSpPr>
          <p:nvPr/>
        </p:nvSpPr>
        <p:spPr bwMode="auto">
          <a:xfrm>
            <a:off x="5041900" y="4056063"/>
            <a:ext cx="2533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Пропан</a:t>
            </a:r>
            <a:r>
              <a:rPr lang="ru-RU" altLang="ru-RU" sz="36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</a:t>
            </a:r>
          </a:p>
        </p:txBody>
      </p:sp>
      <p:sp>
        <p:nvSpPr>
          <p:cNvPr id="8207" name="Text Box 14"/>
          <p:cNvSpPr txBox="1">
            <a:spLocks noChangeArrowheads="1"/>
          </p:cNvSpPr>
          <p:nvPr/>
        </p:nvSpPr>
        <p:spPr bwMode="auto">
          <a:xfrm>
            <a:off x="3297238" y="1268413"/>
            <a:ext cx="20732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2n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ru-RU" altLang="ru-RU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5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25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5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29" grpId="0" build="allAtOnce"/>
      <p:bldP spid="25639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D:\АВТОРСКИЕ РАБОТЫ\презентации\презентация Томашпольский В антифриз\2010-06-03_2000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412875"/>
            <a:ext cx="3670300" cy="514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179388" y="1484313"/>
            <a:ext cx="4608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Метаналь (формальдегид) </a:t>
            </a:r>
          </a:p>
        </p:txBody>
      </p:sp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179388" y="2420938"/>
            <a:ext cx="46085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Этаналь (ацетальдегид)</a:t>
            </a: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250825" y="3429000"/>
            <a:ext cx="4608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Пропаналь</a:t>
            </a:r>
            <a:endParaRPr lang="ru-RU" altLang="ru-RU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179388" y="4581525"/>
            <a:ext cx="460851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Бутаналь</a:t>
            </a:r>
            <a:endParaRPr lang="ru-RU" altLang="ru-RU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3" name="TextBox 7"/>
          <p:cNvSpPr txBox="1">
            <a:spLocks noChangeArrowheads="1"/>
          </p:cNvSpPr>
          <p:nvPr/>
        </p:nvSpPr>
        <p:spPr bwMode="auto">
          <a:xfrm>
            <a:off x="250825" y="5732463"/>
            <a:ext cx="4608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Пентаналь</a:t>
            </a:r>
            <a:endParaRPr lang="ru-RU" altLang="ru-RU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260648"/>
            <a:ext cx="7416824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Гомологи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943" name="Group 159"/>
          <p:cNvGraphicFramePr>
            <a:graphicFrameLocks noGrp="1"/>
          </p:cNvGraphicFramePr>
          <p:nvPr>
            <p:ph sz="half" idx="1"/>
          </p:nvPr>
        </p:nvGraphicFramePr>
        <p:xfrm>
          <a:off x="228600" y="1628775"/>
          <a:ext cx="8915400" cy="2967038"/>
        </p:xfrm>
        <a:graphic>
          <a:graphicData uri="http://schemas.openxmlformats.org/drawingml/2006/table">
            <a:tbl>
              <a:tblPr/>
              <a:tblGrid>
                <a:gridCol w="16954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398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3828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863693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25" marB="45725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111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en-US" sz="40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</a:t>
                      </a:r>
                    </a:p>
                  </a:txBody>
                  <a:tcPr marT="45725" marB="4572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kumimoji="0" lang="en-US" sz="40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0111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|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</a:p>
                  </a:txBody>
                  <a:tcPr marT="45725" marB="4572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111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kumimoji="0" lang="en-US" sz="40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D4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18940" name="Text Box 156"/>
          <p:cNvSpPr txBox="1">
            <a:spLocks noChangeArrowheads="1"/>
          </p:cNvSpPr>
          <p:nvPr/>
        </p:nvSpPr>
        <p:spPr bwMode="auto">
          <a:xfrm>
            <a:off x="741363" y="4652963"/>
            <a:ext cx="29670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 b="1">
                <a:solidFill>
                  <a:srgbClr val="1C905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3-метил</a:t>
            </a:r>
            <a:endParaRPr lang="ru-RU" altLang="ru-RU" sz="4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942" name="Text Box 158"/>
          <p:cNvSpPr txBox="1">
            <a:spLocks noChangeArrowheads="1"/>
          </p:cNvSpPr>
          <p:nvPr/>
        </p:nvSpPr>
        <p:spPr bwMode="auto">
          <a:xfrm>
            <a:off x="2987675" y="4652963"/>
            <a:ext cx="22320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 b="1">
                <a:latin typeface="Times New Roman" panose="02020603050405020304" pitchFamily="18" charset="0"/>
                <a:cs typeface="Times New Roman" panose="02020603050405020304" pitchFamily="18" charset="0"/>
              </a:rPr>
              <a:t>бутан</a:t>
            </a:r>
            <a:endParaRPr lang="ru-RU" altLang="ru-RU" sz="4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944" name="Text Box 160"/>
          <p:cNvSpPr txBox="1">
            <a:spLocks noChangeArrowheads="1"/>
          </p:cNvSpPr>
          <p:nvPr/>
        </p:nvSpPr>
        <p:spPr bwMode="auto">
          <a:xfrm>
            <a:off x="4572000" y="4652963"/>
            <a:ext cx="11684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</a:t>
            </a:r>
          </a:p>
        </p:txBody>
      </p:sp>
      <p:sp>
        <p:nvSpPr>
          <p:cNvPr id="10278" name="Line 161"/>
          <p:cNvSpPr>
            <a:spLocks noChangeShapeType="1"/>
          </p:cNvSpPr>
          <p:nvPr/>
        </p:nvSpPr>
        <p:spPr bwMode="auto">
          <a:xfrm flipV="1">
            <a:off x="8027988" y="2133600"/>
            <a:ext cx="360362" cy="287338"/>
          </a:xfrm>
          <a:prstGeom prst="line">
            <a:avLst/>
          </a:prstGeom>
          <a:noFill/>
          <a:ln w="3175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0279" name="Line 162"/>
          <p:cNvSpPr>
            <a:spLocks noChangeShapeType="1"/>
          </p:cNvSpPr>
          <p:nvPr/>
        </p:nvSpPr>
        <p:spPr bwMode="auto">
          <a:xfrm flipV="1">
            <a:off x="8101013" y="2205038"/>
            <a:ext cx="360362" cy="287337"/>
          </a:xfrm>
          <a:prstGeom prst="line">
            <a:avLst/>
          </a:prstGeom>
          <a:noFill/>
          <a:ln w="3175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0280" name="Line 163"/>
          <p:cNvSpPr>
            <a:spLocks noChangeShapeType="1"/>
          </p:cNvSpPr>
          <p:nvPr/>
        </p:nvSpPr>
        <p:spPr bwMode="auto">
          <a:xfrm flipH="1" flipV="1">
            <a:off x="8027988" y="2997200"/>
            <a:ext cx="288925" cy="287338"/>
          </a:xfrm>
          <a:prstGeom prst="line">
            <a:avLst/>
          </a:prstGeom>
          <a:noFill/>
          <a:ln w="31750" cap="sq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099663" y="260648"/>
            <a:ext cx="475790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Номенклатура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8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8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8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9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323850" y="1700213"/>
            <a:ext cx="8424863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ЫБОР </a:t>
            </a:r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</a:t>
            </a: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ЦЕПИ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УМЕРАЦИЯ ГЛАВНОЙ ЦЕПИ (НАЧИНАЕТСЯ 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АТОМА УГЛЕРОДА ФУНКЦИОНАЛЬНОЙ ГРУПП    </a:t>
            </a:r>
            <a:endParaRPr lang="ru-RU" alt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АЗЫВАЮТСЯ ЗАМЕСТИТЕЛИ И ИХ ПОЛОЖЕНИЕ В </a:t>
            </a:r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АЛФАВИТНОМ ПОРЯДКЕ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АЗЫВАЕТСЯ УГЛЕВОДОРОД </a:t>
            </a:r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ЧИСЛУ 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АТОМОВ УГЛЕРОДА</a:t>
            </a: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В ЦЕПИ С СУФФИКСОМ </a:t>
            </a:r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-АЛЬ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60648"/>
            <a:ext cx="8424936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Номенклатура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68313" y="1700213"/>
            <a:ext cx="8229600" cy="4095750"/>
          </a:xfrm>
          <a:prstGeom prst="rect">
            <a:avLst/>
          </a:prstGeom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rgbClr val="E7BC29"/>
              </a:buClr>
              <a:buSzPct val="95000"/>
              <a:buFont typeface="Wingdings" pitchFamily="2" charset="2"/>
              <a:buNone/>
              <a:defRPr/>
            </a:pPr>
            <a:r>
              <a:rPr lang="ru-RU" sz="2400" b="1" dirty="0">
                <a:latin typeface="+mn-lt"/>
              </a:rPr>
              <a:t>С</a:t>
            </a:r>
            <a:r>
              <a:rPr lang="ru-RU" sz="2400" b="1" baseline="-25000" dirty="0">
                <a:latin typeface="+mn-lt"/>
              </a:rPr>
              <a:t>1</a:t>
            </a:r>
            <a:r>
              <a:rPr lang="ru-RU" sz="2400" dirty="0">
                <a:latin typeface="+mn-lt"/>
              </a:rPr>
              <a:t>         </a:t>
            </a:r>
            <a:r>
              <a:rPr lang="ru-RU" sz="2400" b="1" dirty="0">
                <a:latin typeface="+mn-lt"/>
              </a:rPr>
              <a:t>– газ с резким запахом;</a:t>
            </a:r>
          </a:p>
          <a:p>
            <a:pPr marL="273050" indent="-273050">
              <a:spcBef>
                <a:spcPct val="20000"/>
              </a:spcBef>
              <a:buClr>
                <a:srgbClr val="E7BC29"/>
              </a:buClr>
              <a:buSzPct val="95000"/>
              <a:buFont typeface="Wingdings" pitchFamily="2" charset="2"/>
              <a:buNone/>
              <a:defRPr/>
            </a:pPr>
            <a:r>
              <a:rPr lang="ru-RU" sz="2400" b="1" dirty="0">
                <a:latin typeface="+mn-lt"/>
              </a:rPr>
              <a:t>С</a:t>
            </a:r>
            <a:r>
              <a:rPr lang="ru-RU" sz="2400" b="1" baseline="-25000" dirty="0">
                <a:latin typeface="+mn-lt"/>
              </a:rPr>
              <a:t>2</a:t>
            </a:r>
            <a:r>
              <a:rPr lang="ru-RU" sz="2400" b="1" dirty="0">
                <a:latin typeface="+mn-lt"/>
              </a:rPr>
              <a:t> – С</a:t>
            </a:r>
            <a:r>
              <a:rPr lang="ru-RU" sz="2400" b="1" baseline="-25000" dirty="0">
                <a:latin typeface="+mn-lt"/>
              </a:rPr>
              <a:t>3</a:t>
            </a:r>
            <a:r>
              <a:rPr lang="ru-RU" sz="2400" b="1" dirty="0">
                <a:latin typeface="+mn-lt"/>
              </a:rPr>
              <a:t> – жидкости с резким запахом;</a:t>
            </a:r>
          </a:p>
          <a:p>
            <a:pPr marL="273050" indent="-273050">
              <a:spcBef>
                <a:spcPct val="20000"/>
              </a:spcBef>
              <a:buClr>
                <a:srgbClr val="E7BC29"/>
              </a:buClr>
              <a:buSzPct val="95000"/>
              <a:buFont typeface="Wingdings" pitchFamily="2" charset="2"/>
              <a:buNone/>
              <a:defRPr/>
            </a:pPr>
            <a:r>
              <a:rPr lang="ru-RU" sz="2400" b="1" dirty="0">
                <a:latin typeface="+mn-lt"/>
              </a:rPr>
              <a:t>С</a:t>
            </a:r>
            <a:r>
              <a:rPr lang="ru-RU" sz="2400" b="1" baseline="-25000" dirty="0">
                <a:latin typeface="+mn-lt"/>
              </a:rPr>
              <a:t>4</a:t>
            </a:r>
            <a:r>
              <a:rPr lang="ru-RU" sz="2400" b="1" dirty="0">
                <a:latin typeface="+mn-lt"/>
              </a:rPr>
              <a:t> – С</a:t>
            </a:r>
            <a:r>
              <a:rPr lang="ru-RU" sz="2400" b="1" baseline="-25000" dirty="0">
                <a:latin typeface="+mn-lt"/>
              </a:rPr>
              <a:t>6</a:t>
            </a:r>
            <a:r>
              <a:rPr lang="ru-RU" sz="2400" b="1" dirty="0">
                <a:latin typeface="+mn-lt"/>
              </a:rPr>
              <a:t> – жидкости с неприятным запахом;</a:t>
            </a:r>
          </a:p>
          <a:p>
            <a:pPr marL="273050" indent="-273050">
              <a:spcBef>
                <a:spcPct val="20000"/>
              </a:spcBef>
              <a:buClr>
                <a:srgbClr val="E7BC29"/>
              </a:buClr>
              <a:buSzPct val="95000"/>
              <a:buFont typeface="Wingdings" pitchFamily="2" charset="2"/>
              <a:buNone/>
              <a:defRPr/>
            </a:pPr>
            <a:r>
              <a:rPr lang="en-US" sz="2400" b="1" dirty="0">
                <a:latin typeface="+mn-lt"/>
              </a:rPr>
              <a:t>&gt;</a:t>
            </a:r>
            <a:r>
              <a:rPr lang="ru-RU" sz="2400" b="1" dirty="0">
                <a:latin typeface="+mn-lt"/>
              </a:rPr>
              <a:t>С</a:t>
            </a:r>
            <a:r>
              <a:rPr lang="ru-RU" sz="2400" b="1" baseline="-25000" dirty="0">
                <a:latin typeface="+mn-lt"/>
              </a:rPr>
              <a:t>6</a:t>
            </a:r>
            <a:r>
              <a:rPr lang="ru-RU" sz="2400" b="1" dirty="0">
                <a:latin typeface="+mn-lt"/>
              </a:rPr>
              <a:t>       – твердые, нерастворимые в воде с цветочным    	     запахом (применяются в парфюмерии). </a:t>
            </a:r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1187624" y="620688"/>
            <a:ext cx="7133562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Физические свойства </a:t>
            </a: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755576" y="-682717"/>
            <a:ext cx="7416824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7344816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endParaRPr lang="ru-RU" sz="5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5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5400" dirty="0">
              <a:latin typeface="Arial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50838" y="692150"/>
            <a:ext cx="8229600" cy="7778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Химические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свойства альдегидов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13316" name="Oval 12"/>
          <p:cNvSpPr>
            <a:spLocks noChangeArrowheads="1"/>
          </p:cNvSpPr>
          <p:nvPr/>
        </p:nvSpPr>
        <p:spPr bwMode="auto">
          <a:xfrm>
            <a:off x="468313" y="2133600"/>
            <a:ext cx="2376487" cy="1296988"/>
          </a:xfrm>
          <a:prstGeom prst="ellipse">
            <a:avLst/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FFCC99"/>
              </a:solidFill>
              <a:latin typeface="Arial" panose="020B0604020202020204" pitchFamily="34" charset="0"/>
            </a:endParaRPr>
          </a:p>
        </p:txBody>
      </p:sp>
      <p:sp>
        <p:nvSpPr>
          <p:cNvPr id="13317" name="Oval 13"/>
          <p:cNvSpPr>
            <a:spLocks noChangeArrowheads="1"/>
          </p:cNvSpPr>
          <p:nvPr/>
        </p:nvSpPr>
        <p:spPr bwMode="auto">
          <a:xfrm>
            <a:off x="3276600" y="2133600"/>
            <a:ext cx="2376488" cy="1296988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3318" name="Oval 14"/>
          <p:cNvSpPr>
            <a:spLocks noChangeArrowheads="1"/>
          </p:cNvSpPr>
          <p:nvPr/>
        </p:nvSpPr>
        <p:spPr bwMode="auto">
          <a:xfrm>
            <a:off x="6443663" y="2133600"/>
            <a:ext cx="2376487" cy="1296988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latin typeface="Arial" panose="020B0604020202020204" pitchFamily="34" charset="0"/>
              </a:rPr>
              <a:t>Реакции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latin typeface="Arial" panose="020B0604020202020204" pitchFamily="34" charset="0"/>
              </a:rPr>
              <a:t>поликонденсации</a:t>
            </a:r>
          </a:p>
        </p:txBody>
      </p:sp>
      <p:sp>
        <p:nvSpPr>
          <p:cNvPr id="13319" name="Text Box 23"/>
          <p:cNvSpPr txBox="1">
            <a:spLocks noChangeArrowheads="1"/>
          </p:cNvSpPr>
          <p:nvPr/>
        </p:nvSpPr>
        <p:spPr bwMode="auto">
          <a:xfrm>
            <a:off x="688975" y="2420938"/>
            <a:ext cx="195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latin typeface="Arial" panose="020B0604020202020204" pitchFamily="34" charset="0"/>
              </a:rPr>
              <a:t>Реакции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latin typeface="Arial" panose="020B0604020202020204" pitchFamily="34" charset="0"/>
              </a:rPr>
              <a:t>присоединения</a:t>
            </a:r>
          </a:p>
        </p:txBody>
      </p:sp>
      <p:sp>
        <p:nvSpPr>
          <p:cNvPr id="13320" name="Text Box 34"/>
          <p:cNvSpPr txBox="1">
            <a:spLocks noChangeArrowheads="1"/>
          </p:cNvSpPr>
          <p:nvPr/>
        </p:nvSpPr>
        <p:spPr bwMode="auto">
          <a:xfrm>
            <a:off x="3040063" y="44561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3321" name="Oval 41"/>
          <p:cNvSpPr>
            <a:spLocks noChangeArrowheads="1"/>
          </p:cNvSpPr>
          <p:nvPr/>
        </p:nvSpPr>
        <p:spPr bwMode="auto">
          <a:xfrm>
            <a:off x="3059113" y="3716338"/>
            <a:ext cx="1657350" cy="1081087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latin typeface="Arial" panose="020B0604020202020204" pitchFamily="34" charset="0"/>
              </a:rPr>
              <a:t>Реакция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latin typeface="Arial" panose="020B0604020202020204" pitchFamily="34" charset="0"/>
              </a:rPr>
              <a:t>«серебряного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latin typeface="Arial" panose="020B0604020202020204" pitchFamily="34" charset="0"/>
              </a:rPr>
              <a:t>зеркала»</a:t>
            </a:r>
          </a:p>
        </p:txBody>
      </p:sp>
      <p:sp>
        <p:nvSpPr>
          <p:cNvPr id="13322" name="Oval 42"/>
          <p:cNvSpPr>
            <a:spLocks noChangeArrowheads="1"/>
          </p:cNvSpPr>
          <p:nvPr/>
        </p:nvSpPr>
        <p:spPr bwMode="auto">
          <a:xfrm>
            <a:off x="4787900" y="4941888"/>
            <a:ext cx="1512888" cy="8636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latin typeface="Arial" panose="020B0604020202020204" pitchFamily="34" charset="0"/>
              </a:rPr>
              <a:t>Окисление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b="1" i="1">
                <a:latin typeface="Arial" panose="020B0604020202020204" pitchFamily="34" charset="0"/>
              </a:rPr>
              <a:t>Cu(OH)</a:t>
            </a:r>
            <a:r>
              <a:rPr lang="en-US" altLang="ru-RU" sz="1800" b="1" i="1" baseline="-25000">
                <a:latin typeface="Arial" panose="020B0604020202020204" pitchFamily="34" charset="0"/>
              </a:rPr>
              <a:t>2</a:t>
            </a:r>
            <a:endParaRPr lang="ru-RU" altLang="ru-RU" sz="1800" b="1" i="1" baseline="-25000">
              <a:latin typeface="Arial" panose="020B0604020202020204" pitchFamily="34" charset="0"/>
            </a:endParaRPr>
          </a:p>
        </p:txBody>
      </p:sp>
      <p:sp>
        <p:nvSpPr>
          <p:cNvPr id="13323" name="Text Box 45"/>
          <p:cNvSpPr txBox="1">
            <a:spLocks noChangeArrowheads="1"/>
          </p:cNvSpPr>
          <p:nvPr/>
        </p:nvSpPr>
        <p:spPr bwMode="auto">
          <a:xfrm>
            <a:off x="3779838" y="2420938"/>
            <a:ext cx="1390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latin typeface="Arial" panose="020B0604020202020204" pitchFamily="34" charset="0"/>
              </a:rPr>
              <a:t>Реакции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latin typeface="Arial" panose="020B0604020202020204" pitchFamily="34" charset="0"/>
              </a:rPr>
              <a:t>окисления</a:t>
            </a:r>
          </a:p>
        </p:txBody>
      </p:sp>
      <p:sp>
        <p:nvSpPr>
          <p:cNvPr id="13324" name="Oval 53"/>
          <p:cNvSpPr>
            <a:spLocks noChangeArrowheads="1"/>
          </p:cNvSpPr>
          <p:nvPr/>
        </p:nvSpPr>
        <p:spPr bwMode="auto">
          <a:xfrm>
            <a:off x="179388" y="4005263"/>
            <a:ext cx="2016125" cy="4318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latin typeface="Arial" panose="020B0604020202020204" pitchFamily="34" charset="0"/>
              </a:rPr>
              <a:t>Гидрирование</a:t>
            </a:r>
          </a:p>
        </p:txBody>
      </p:sp>
      <p:sp>
        <p:nvSpPr>
          <p:cNvPr id="13325" name="Oval 55"/>
          <p:cNvSpPr>
            <a:spLocks noChangeArrowheads="1"/>
          </p:cNvSpPr>
          <p:nvPr/>
        </p:nvSpPr>
        <p:spPr bwMode="auto">
          <a:xfrm>
            <a:off x="1692275" y="5013325"/>
            <a:ext cx="2016125" cy="9366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FFFF99"/>
              </a:solidFill>
              <a:latin typeface="Arial" panose="020B0604020202020204" pitchFamily="34" charset="0"/>
            </a:endParaRPr>
          </a:p>
        </p:txBody>
      </p:sp>
      <p:sp>
        <p:nvSpPr>
          <p:cNvPr id="13326" name="Text Box 58"/>
          <p:cNvSpPr txBox="1">
            <a:spLocks noChangeArrowheads="1"/>
          </p:cNvSpPr>
          <p:nvPr/>
        </p:nvSpPr>
        <p:spPr bwMode="auto">
          <a:xfrm>
            <a:off x="1763713" y="5229225"/>
            <a:ext cx="1973262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latin typeface="Arial" panose="020B0604020202020204" pitchFamily="34" charset="0"/>
              </a:rPr>
              <a:t>Присоединение</a:t>
            </a:r>
            <a:endParaRPr lang="en-US" altLang="ru-RU" sz="1800" b="1" i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b="1" i="1">
                <a:latin typeface="Arial" panose="020B0604020202020204" pitchFamily="34" charset="0"/>
              </a:rPr>
              <a:t>NaHSO</a:t>
            </a:r>
            <a:r>
              <a:rPr lang="en-US" altLang="ru-RU" sz="1800" b="1" i="1" baseline="-25000">
                <a:latin typeface="Arial" panose="020B0604020202020204" pitchFamily="34" charset="0"/>
              </a:rPr>
              <a:t>3</a:t>
            </a:r>
            <a:endParaRPr lang="ru-RU" altLang="ru-RU" sz="1800" b="1" i="1" baseline="-250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3327" name="Line 59"/>
          <p:cNvSpPr>
            <a:spLocks noChangeShapeType="1"/>
          </p:cNvSpPr>
          <p:nvPr/>
        </p:nvSpPr>
        <p:spPr bwMode="auto">
          <a:xfrm flipH="1">
            <a:off x="2051050" y="1557338"/>
            <a:ext cx="122555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8" name="Line 60"/>
          <p:cNvSpPr>
            <a:spLocks noChangeShapeType="1"/>
          </p:cNvSpPr>
          <p:nvPr/>
        </p:nvSpPr>
        <p:spPr bwMode="auto">
          <a:xfrm>
            <a:off x="4427538" y="148431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9" name="Line 61"/>
          <p:cNvSpPr>
            <a:spLocks noChangeShapeType="1"/>
          </p:cNvSpPr>
          <p:nvPr/>
        </p:nvSpPr>
        <p:spPr bwMode="auto">
          <a:xfrm>
            <a:off x="4427538" y="15573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0" name="Line 62"/>
          <p:cNvSpPr>
            <a:spLocks noChangeShapeType="1"/>
          </p:cNvSpPr>
          <p:nvPr/>
        </p:nvSpPr>
        <p:spPr bwMode="auto">
          <a:xfrm>
            <a:off x="5651500" y="1557338"/>
            <a:ext cx="1081088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1" name="Line 63"/>
          <p:cNvSpPr>
            <a:spLocks noChangeShapeType="1"/>
          </p:cNvSpPr>
          <p:nvPr/>
        </p:nvSpPr>
        <p:spPr bwMode="auto">
          <a:xfrm flipH="1">
            <a:off x="971550" y="3429000"/>
            <a:ext cx="144463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2" name="Line 64"/>
          <p:cNvSpPr>
            <a:spLocks noChangeShapeType="1"/>
          </p:cNvSpPr>
          <p:nvPr/>
        </p:nvSpPr>
        <p:spPr bwMode="auto">
          <a:xfrm>
            <a:off x="2195513" y="3429000"/>
            <a:ext cx="504825" cy="151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3" name="Line 66"/>
          <p:cNvSpPr>
            <a:spLocks noChangeShapeType="1"/>
          </p:cNvSpPr>
          <p:nvPr/>
        </p:nvSpPr>
        <p:spPr bwMode="auto">
          <a:xfrm flipH="1">
            <a:off x="3995738" y="3500438"/>
            <a:ext cx="144462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4" name="Line 67"/>
          <p:cNvSpPr>
            <a:spLocks noChangeShapeType="1"/>
          </p:cNvSpPr>
          <p:nvPr/>
        </p:nvSpPr>
        <p:spPr bwMode="auto">
          <a:xfrm>
            <a:off x="5003800" y="3429000"/>
            <a:ext cx="720725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5" name="Oval 71"/>
          <p:cNvSpPr>
            <a:spLocks noChangeArrowheads="1"/>
          </p:cNvSpPr>
          <p:nvPr/>
        </p:nvSpPr>
        <p:spPr bwMode="auto">
          <a:xfrm>
            <a:off x="5651500" y="3573463"/>
            <a:ext cx="2376488" cy="1296987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latin typeface="Arial" panose="020B0604020202020204" pitchFamily="34" charset="0"/>
              </a:rPr>
              <a:t>Реакции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latin typeface="Arial" panose="020B0604020202020204" pitchFamily="34" charset="0"/>
              </a:rPr>
              <a:t>полимеризации</a:t>
            </a:r>
          </a:p>
        </p:txBody>
      </p:sp>
      <p:sp>
        <p:nvSpPr>
          <p:cNvPr id="13336" name="Line 73"/>
          <p:cNvSpPr>
            <a:spLocks noChangeShapeType="1"/>
          </p:cNvSpPr>
          <p:nvPr/>
        </p:nvSpPr>
        <p:spPr bwMode="auto">
          <a:xfrm>
            <a:off x="5292725" y="1557338"/>
            <a:ext cx="1223963" cy="1943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395288" y="2133600"/>
            <a:ext cx="82804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7BC2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E7BC2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– C = O +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[O]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– C = O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l-GR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Ι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Ι</a:t>
            </a:r>
            <a:endParaRPr lang="en-US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H                                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OH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альдегид                                      карбоновая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</a:t>
            </a:r>
            <a:r>
              <a:rPr lang="ru-RU" alt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кислота</a:t>
            </a:r>
            <a:endParaRPr lang="ru-RU" alt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4075" y="896938"/>
            <a:ext cx="4535488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Реакции окисления </a:t>
            </a: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2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301</TotalTime>
  <Words>340</Words>
  <Application>Microsoft Office PowerPoint</Application>
  <PresentationFormat>Экран (4:3)</PresentationFormat>
  <Paragraphs>135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      Альдегиды: химические свойства и применение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VHSO2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химии на теме «Спирты»  10 класс. УМК Габриеляна О.С.  Базовый уровень</dc:title>
  <dc:creator>Ирина</dc:creator>
  <cp:lastModifiedBy>Пользователь Windows</cp:lastModifiedBy>
  <cp:revision>42</cp:revision>
  <dcterms:created xsi:type="dcterms:W3CDTF">2010-12-10T16:56:31Z</dcterms:created>
  <dcterms:modified xsi:type="dcterms:W3CDTF">2024-01-30T15:20:28Z</dcterms:modified>
</cp:coreProperties>
</file>