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6" r:id="rId1"/>
  </p:sldMasterIdLst>
  <p:notesMasterIdLst>
    <p:notesMasterId r:id="rId24"/>
  </p:notesMasterIdLst>
  <p:sldIdLst>
    <p:sldId id="256" r:id="rId2"/>
    <p:sldId id="266" r:id="rId3"/>
    <p:sldId id="265" r:id="rId4"/>
    <p:sldId id="264" r:id="rId5"/>
    <p:sldId id="272" r:id="rId6"/>
    <p:sldId id="274" r:id="rId7"/>
    <p:sldId id="261" r:id="rId8"/>
    <p:sldId id="282" r:id="rId9"/>
    <p:sldId id="278" r:id="rId10"/>
    <p:sldId id="271" r:id="rId11"/>
    <p:sldId id="263" r:id="rId12"/>
    <p:sldId id="268" r:id="rId13"/>
    <p:sldId id="262" r:id="rId14"/>
    <p:sldId id="269" r:id="rId15"/>
    <p:sldId id="281" r:id="rId16"/>
    <p:sldId id="259" r:id="rId17"/>
    <p:sldId id="273" r:id="rId18"/>
    <p:sldId id="277" r:id="rId19"/>
    <p:sldId id="276" r:id="rId20"/>
    <p:sldId id="279" r:id="rId21"/>
    <p:sldId id="275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801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387" autoAdjust="0"/>
  </p:normalViewPr>
  <p:slideViewPr>
    <p:cSldViewPr>
      <p:cViewPr varScale="1">
        <p:scale>
          <a:sx n="76" d="100"/>
          <a:sy n="76" d="100"/>
        </p:scale>
        <p:origin x="-4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7D791-EBE0-45C2-8024-25EC5CA585F5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4BBA5-F104-4F3A-8301-AD9CF5410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9506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8500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68641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35225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01817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8679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65059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752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7308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1419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867931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1051096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027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8923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885028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9836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541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7" r:id="rId1"/>
    <p:sldLayoutId id="2147484208" r:id="rId2"/>
    <p:sldLayoutId id="2147484209" r:id="rId3"/>
    <p:sldLayoutId id="2147484210" r:id="rId4"/>
    <p:sldLayoutId id="2147484211" r:id="rId5"/>
    <p:sldLayoutId id="2147484212" r:id="rId6"/>
    <p:sldLayoutId id="2147484213" r:id="rId7"/>
    <p:sldLayoutId id="2147484214" r:id="rId8"/>
    <p:sldLayoutId id="2147484215" r:id="rId9"/>
    <p:sldLayoutId id="2147484216" r:id="rId10"/>
    <p:sldLayoutId id="2147484217" r:id="rId11"/>
    <p:sldLayoutId id="2147484218" r:id="rId12"/>
    <p:sldLayoutId id="2147484219" r:id="rId13"/>
    <p:sldLayoutId id="2147484220" r:id="rId14"/>
    <p:sldLayoutId id="2147484221" r:id="rId15"/>
    <p:sldLayoutId id="21474842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3" y="428604"/>
            <a:ext cx="8321577" cy="265103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Вокально-эстетическая студия «Ля-ля-фа»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286124"/>
            <a:ext cx="6440760" cy="3024336"/>
          </a:xfrm>
        </p:spPr>
        <p:txBody>
          <a:bodyPr>
            <a:normAutofit/>
          </a:bodyPr>
          <a:lstStyle/>
          <a:p>
            <a:r>
              <a:rPr lang="ru-RU" sz="1810" b="1" dirty="0" smtClean="0">
                <a:solidFill>
                  <a:srgbClr val="FF0000"/>
                </a:solidFill>
              </a:rPr>
              <a:t>Программу составила  педагог дополнительного образования  Семилукской сельской  СОШ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Филипцова</a:t>
            </a:r>
            <a:r>
              <a:rPr lang="ru-RU" sz="2400" b="1" dirty="0" smtClean="0">
                <a:solidFill>
                  <a:srgbClr val="FF0000"/>
                </a:solidFill>
              </a:rPr>
              <a:t>  Марина Борисовна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90" y="4284716"/>
            <a:ext cx="7786710" cy="32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60648"/>
            <a:ext cx="7963248" cy="4467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23010" marR="278765" indent="-6350" algn="ctr">
              <a:lnSpc>
                <a:spcPct val="112000"/>
              </a:lnSpc>
              <a:spcAft>
                <a:spcPts val="63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основу разработки программы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положены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технологии, ориентированные на формирование общекультурных компетенций обучающихся: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технология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развивающего обучения;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технология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индивидуализации обучения; </a:t>
            </a: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Wingdings" pitchFamily="2" charset="2"/>
              <a:buChar char="Ø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личностно-ориентированная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технология;</a:t>
            </a:r>
            <a:endParaRPr lang="ru-RU" sz="2800" dirty="0">
              <a:solidFill>
                <a:schemeClr val="tx2">
                  <a:lumMod val="75000"/>
                </a:schemeClr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Wingdings" pitchFamily="2" charset="2"/>
              <a:buChar char="Ø"/>
            </a:pP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компетентностного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деятельностного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подхода. 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4" descr="https://blogs.glowscotland.org.uk/gc/public/wellshotprimary/uploads/sites/6715/2016/06/musical-no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272140"/>
            <a:ext cx="4286279" cy="2459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43956800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6032" y="200408"/>
            <a:ext cx="4615147" cy="34613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3" y="3659648"/>
            <a:ext cx="3899925" cy="29249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177216"/>
            <a:ext cx="4032449" cy="302433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476672"/>
            <a:ext cx="3816424" cy="937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30" b="1" dirty="0" smtClean="0">
                <a:solidFill>
                  <a:srgbClr val="FF0000"/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Дыхательная гимнастика для вокалистов по методу </a:t>
            </a:r>
            <a:r>
              <a:rPr lang="ru-RU" sz="1830" b="1" dirty="0" err="1" smtClean="0">
                <a:solidFill>
                  <a:srgbClr val="FF0000"/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А.Н.Стрельниковой</a:t>
            </a:r>
            <a:r>
              <a:rPr lang="ru-RU" sz="1830" b="1" dirty="0" smtClean="0">
                <a:solidFill>
                  <a:srgbClr val="FF0000"/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 </a:t>
            </a:r>
            <a:endParaRPr lang="ru-RU" sz="183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918497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976" y="3762322"/>
            <a:ext cx="3651349" cy="27385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476672"/>
            <a:ext cx="4912914" cy="36846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2879" y="4582726"/>
            <a:ext cx="1716718" cy="13074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295750"/>
            <a:ext cx="3134166" cy="23475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42852"/>
            <a:ext cx="38576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Принципы </a:t>
            </a:r>
            <a:r>
              <a:rPr lang="ru-RU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музыкальной </a:t>
            </a:r>
            <a:r>
              <a:rPr lang="ru-RU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педагогики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Карла </a:t>
            </a:r>
            <a:r>
              <a:rPr lang="ru-RU" sz="20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Орфа</a:t>
            </a:r>
            <a:r>
              <a:rPr lang="ru-RU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9039" y="4233366"/>
            <a:ext cx="3059954" cy="229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26966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26" y="332656"/>
            <a:ext cx="4850840" cy="33123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910" y="4183550"/>
            <a:ext cx="3583083" cy="2388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571999" y="4286256"/>
            <a:ext cx="3429024" cy="22871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820111" y="620688"/>
            <a:ext cx="3568313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78765" indent="-6350" algn="ctr">
              <a:lnSpc>
                <a:spcPct val="112000"/>
              </a:lnSpc>
              <a:spcAft>
                <a:spcPts val="400"/>
              </a:spcAft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программе  предусматривается сочетание как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групповых,так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индивидуальных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занятий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солистами, а так же, дуэтами, трио </a:t>
            </a:r>
          </a:p>
        </p:txBody>
      </p:sp>
    </p:spTree>
    <p:extLst>
      <p:ext uri="{BB962C8B-B14F-4D97-AF65-F5344CB8AC3E}">
        <p14:creationId xmlns:p14="http://schemas.microsoft.com/office/powerpoint/2010/main" xmlns="" val="29091521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04665"/>
            <a:ext cx="6696744" cy="3888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23010" marR="1360170" indent="-6350" algn="just">
              <a:lnSpc>
                <a:spcPct val="107000"/>
              </a:lnSpc>
              <a:spcAft>
                <a:spcPts val="680"/>
              </a:spcAf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Каждое занятие строится по схеме: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Arial" panose="020B0604020202020204" pitchFamily="34" charset="0"/>
              <a:buChar char="–"/>
            </a:pPr>
            <a:r>
              <a:rPr lang="ru-RU" dirty="0">
                <a:solidFill>
                  <a:srgbClr val="00206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настройка певческих голосов: комплекс упражнений для работы над певческим</a:t>
            </a:r>
            <a:r>
              <a:rPr lang="ru-RU" b="1" dirty="0">
                <a:solidFill>
                  <a:srgbClr val="00206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дыханием (2–3 мин); </a:t>
            </a: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Arial" panose="020B0604020202020204" pitchFamily="34" charset="0"/>
              <a:buChar char="–"/>
            </a:pPr>
            <a:r>
              <a:rPr lang="ru-RU" dirty="0">
                <a:solidFill>
                  <a:srgbClr val="00206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гимнастика; </a:t>
            </a: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Arial" panose="020B0604020202020204" pitchFamily="34" charset="0"/>
              <a:buChar char="–"/>
            </a:pPr>
            <a:r>
              <a:rPr lang="ru-RU" dirty="0">
                <a:solidFill>
                  <a:srgbClr val="00206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речевые упражнения; </a:t>
            </a: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Arial" panose="020B0604020202020204" pitchFamily="34" charset="0"/>
              <a:buChar char="–"/>
            </a:pPr>
            <a:r>
              <a:rPr lang="ru-RU" dirty="0">
                <a:solidFill>
                  <a:srgbClr val="00206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распевание; </a:t>
            </a: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Arial" panose="020B0604020202020204" pitchFamily="34" charset="0"/>
              <a:buChar char="–"/>
            </a:pPr>
            <a:r>
              <a:rPr lang="ru-RU" dirty="0">
                <a:solidFill>
                  <a:srgbClr val="00206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пение вокализов; </a:t>
            </a: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Arial" panose="020B0604020202020204" pitchFamily="34" charset="0"/>
              <a:buChar char="–"/>
            </a:pPr>
            <a:r>
              <a:rPr lang="ru-RU" dirty="0">
                <a:solidFill>
                  <a:srgbClr val="00206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над произведением; </a:t>
            </a: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Arial" panose="020B0604020202020204" pitchFamily="34" charset="0"/>
              <a:buChar char="–"/>
            </a:pPr>
            <a:r>
              <a:rPr lang="ru-RU" dirty="0">
                <a:solidFill>
                  <a:srgbClr val="00206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занятия; </a:t>
            </a:r>
          </a:p>
          <a:p>
            <a:pPr marL="342900" marR="278765" lvl="0" indent="-342900" fontAlgn="base">
              <a:lnSpc>
                <a:spcPct val="112000"/>
              </a:lnSpc>
              <a:spcAft>
                <a:spcPts val="630"/>
              </a:spcAft>
              <a:buClr>
                <a:srgbClr val="333333"/>
              </a:buClr>
              <a:buSzPts val="1200"/>
              <a:buFont typeface="Arial" panose="020B0604020202020204" pitchFamily="34" charset="0"/>
              <a:buChar char="–"/>
            </a:pPr>
            <a:r>
              <a:rPr lang="ru-RU" dirty="0">
                <a:solidFill>
                  <a:srgbClr val="00206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на дом.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62" t="7065" r="10321" b="5798"/>
          <a:stretch>
            <a:fillRect/>
          </a:stretch>
        </p:blipFill>
        <p:spPr>
          <a:xfrm>
            <a:off x="4000496" y="1571612"/>
            <a:ext cx="4143404" cy="3484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https://fsd.multiurok.ru/html/2019/10/16/s_5da6b8b6b40f0/img5.jpg"/>
          <p:cNvPicPr>
            <a:picLocks noChangeAspect="1" noChangeArrowheads="1"/>
          </p:cNvPicPr>
          <p:nvPr/>
        </p:nvPicPr>
        <p:blipFill>
          <a:blip r:embed="rId3" cstate="print"/>
          <a:srcRect l="32812" t="32813"/>
          <a:stretch>
            <a:fillRect/>
          </a:stretch>
        </p:blipFill>
        <p:spPr bwMode="auto">
          <a:xfrm>
            <a:off x="428596" y="4232667"/>
            <a:ext cx="3500462" cy="2625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71586297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064896" cy="6012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75"/>
              </a:lnSpc>
              <a:spcAft>
                <a:spcPts val="0"/>
              </a:spcAft>
            </a:pPr>
            <a:r>
              <a:rPr lang="ru-RU" kern="1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Жанна </a:t>
            </a:r>
            <a:r>
              <a:rPr lang="ru-RU" kern="1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Колмагорова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«Кенгуру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Точка.ру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«Странный кот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«Белая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река», « Буги-вуги для осьминога», «Кактус – блюз»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Андрей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Варламов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 Петухи запели», «Поросенок», «Планета кошек»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Евгения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Зарицкая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«Хорошее настроение», « А если ты не веришь», «Мир волшебных цветов»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Сергей Толкунов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«Здравствуй Родина», «Маленькая балерина»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Александр Ермолов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«Новый день»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«Так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держать», «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Кукушкины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гаммы»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Детский музыкальный центр «Волшебный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микрофон»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«Метелица», «Чудо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, «Пароходик», «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Винни-пух», «Журавлик»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шоу –группа «Улыбка»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«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Фея моря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«Волшебный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Группа «Пломбир»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«Детки –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кофетки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«Капелька счастья», «Пломбир»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Детские группы:</a:t>
            </a:r>
            <a:endParaRPr lang="ru-RU" b="1" dirty="0" smtClean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Мишель», детский ансамбль «Гномы» ,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«Дельфин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театр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песни Талисман,  «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Домисолька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0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Детские композиторы-песенники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7618" y="370448"/>
            <a:ext cx="1991886" cy="12611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4941168"/>
            <a:ext cx="4032448" cy="19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201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799"/>
            <a:ext cx="6491729" cy="134114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+mn-lt"/>
              </a:rPr>
              <a:t>Наша работа в студии</a:t>
            </a:r>
            <a:endParaRPr lang="ru-RU" sz="2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3033439"/>
            <a:ext cx="5519212" cy="382456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140" y="863250"/>
            <a:ext cx="3572256" cy="19080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5396" y="141108"/>
            <a:ext cx="3418869" cy="31514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491411" y="3731760"/>
            <a:ext cx="3589922" cy="26924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4265" y="404664"/>
            <a:ext cx="2884801" cy="216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147241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6694" y="982719"/>
            <a:ext cx="2109522" cy="3778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0709" y="145030"/>
            <a:ext cx="2596466" cy="46159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6248" y="4572008"/>
            <a:ext cx="3768754" cy="21194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435" y="4437112"/>
            <a:ext cx="3642204" cy="20487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617510"/>
            <a:ext cx="4370255" cy="24576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71600" y="145031"/>
            <a:ext cx="4704933" cy="518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ru-RU" sz="2800" b="1" i="1" dirty="0" smtClean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Наши     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выступления</a:t>
            </a:r>
            <a:endParaRPr lang="ru-RU" sz="2800" b="1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</p:txBody>
      </p:sp>
      <p:pic>
        <p:nvPicPr>
          <p:cNvPr id="5122" name="Picture 2" descr="https://sun9-65.userapi.com/c830108/v830108830/159e52/BzGLh9QLkC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3071810"/>
            <a:ext cx="3000364" cy="1263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20855077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02" t="6320"/>
          <a:stretch>
            <a:fillRect/>
          </a:stretch>
        </p:blipFill>
        <p:spPr>
          <a:xfrm rot="5400000">
            <a:off x="590356" y="-90322"/>
            <a:ext cx="3105503" cy="32861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6568" y="-6694"/>
            <a:ext cx="4517227" cy="32795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5657" y="2814339"/>
            <a:ext cx="3789747" cy="40436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293177"/>
            <a:ext cx="4479709" cy="456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243656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1905" y="322713"/>
            <a:ext cx="4369251" cy="61781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" t="424" r="5187" b="4784"/>
          <a:stretch>
            <a:fillRect/>
          </a:stretch>
        </p:blipFill>
        <p:spPr>
          <a:xfrm>
            <a:off x="129498" y="285728"/>
            <a:ext cx="4371064" cy="621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1570070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060848"/>
            <a:ext cx="7056784" cy="1671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1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Душа ребенка - это душа чуткого музыканта. Дети отзывчивы и восприимчивы к музыке. </a:t>
            </a:r>
            <a:endParaRPr lang="ru-RU" sz="1710" b="1" dirty="0" smtClean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  <a:ea typeface="Calibri" panose="020F0502020204030204" pitchFamily="34" charset="0"/>
            </a:endParaRPr>
          </a:p>
          <a:p>
            <a:endParaRPr lang="ru-RU" sz="1710" b="1" dirty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</a:endParaRPr>
          </a:p>
          <a:p>
            <a:endParaRPr lang="ru-RU" sz="1710" b="1" dirty="0" smtClean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</a:endParaRPr>
          </a:p>
          <a:p>
            <a:r>
              <a:rPr lang="ru-RU" sz="1710" b="1" dirty="0" smtClean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</a:rPr>
              <a:t>Ощущение  счастья  от занятий творчеством – путь к успеху в жизни.</a:t>
            </a:r>
            <a:endParaRPr lang="ru-RU" sz="171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60648"/>
            <a:ext cx="66247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М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елодия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доносит до детской души не только красоту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    мира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. Она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     открывает </a:t>
            </a:r>
            <a:r>
              <a:rPr lang="ru-RU" sz="17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перед людьми человеческое величие и достоинство. </a:t>
            </a:r>
            <a:endParaRPr lang="ru-RU" sz="17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3765152"/>
            <a:ext cx="5040560" cy="30041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99824" y="530996"/>
            <a:ext cx="2548440" cy="16135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2420888"/>
            <a:ext cx="936104" cy="70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827138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816950" y="530713"/>
            <a:ext cx="4857761" cy="37963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132"/>
          <a:stretch>
            <a:fillRect/>
          </a:stretch>
        </p:blipFill>
        <p:spPr>
          <a:xfrm rot="5400000">
            <a:off x="2308482" y="2874855"/>
            <a:ext cx="4675051" cy="32912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6" t="4166" b="2777"/>
          <a:stretch>
            <a:fillRect/>
          </a:stretch>
        </p:blipFill>
        <p:spPr>
          <a:xfrm rot="5400000">
            <a:off x="-660050" y="659995"/>
            <a:ext cx="4857784" cy="3537747"/>
          </a:xfrm>
          <a:prstGeom prst="rect">
            <a:avLst/>
          </a:prstGeom>
        </p:spPr>
      </p:pic>
      <p:sp>
        <p:nvSpPr>
          <p:cNvPr id="38914" name="AutoShape 2" descr="ноты и деко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6" name="AutoShape 4" descr="ноты и деко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556792"/>
            <a:ext cx="6030416" cy="78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42424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42424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04665"/>
            <a:ext cx="6534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Segoe UI" panose="020B0502040204020203" pitchFamily="34" charset="0"/>
              </a:rPr>
              <a:t>Ощущение  счастья  от занятий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Segoe UI" panose="020B0502040204020203" pitchFamily="34" charset="0"/>
              </a:rPr>
              <a:t>творчеством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Segoe UI" panose="020B0502040204020203" pitchFamily="34" charset="0"/>
              </a:rPr>
              <a:t>– путь к успеху в жизни.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2850240"/>
            <a:ext cx="2286000" cy="3238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3658" y="2325174"/>
            <a:ext cx="2337426" cy="31235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591299"/>
            <a:ext cx="2171447" cy="420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181863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857364"/>
            <a:ext cx="6929486" cy="13208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Спасибо за внимание!</a:t>
            </a:r>
            <a:endParaRPr lang="ru-RU" sz="4800" b="1" dirty="0"/>
          </a:p>
        </p:txBody>
      </p:sp>
      <p:pic>
        <p:nvPicPr>
          <p:cNvPr id="39938" name="Picture 2" descr="https://i.ytimg.com/vi/k9noNfiz9MQ/maxresdefault.jpg"/>
          <p:cNvPicPr>
            <a:picLocks noChangeAspect="1" noChangeArrowheads="1"/>
          </p:cNvPicPr>
          <p:nvPr/>
        </p:nvPicPr>
        <p:blipFill>
          <a:blip r:embed="rId2" cstate="print"/>
          <a:srcRect l="11162" t="3969" r="10702" b="781"/>
          <a:stretch>
            <a:fillRect/>
          </a:stretch>
        </p:blipFill>
        <p:spPr bwMode="auto">
          <a:xfrm>
            <a:off x="1571604" y="3000372"/>
            <a:ext cx="5000660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16632"/>
            <a:ext cx="8280920" cy="6877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Нормативно-правовое обеспечение программы.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• Федеральный Закон Российской Федерации от 09.11.2018 № 196 «Об образовании в Российской Федерации» (далее- ФЗ № 196);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• Приказ Министерства просвещения РФ от 9 ноября 2018 г. № 196 «Об утверждении порядка организации и осуществления образовательной деятельности по дополнительным общеобразовательным программам»;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• Концепция развития дополнительного образования детей от 4 сентября 2014 г. № 1726;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• Письмо </a:t>
            </a:r>
            <a:r>
              <a:rPr lang="ru-RU" dirty="0" err="1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dirty="0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 России от 18.11.15 № 09-3242. Методические рекомендации по проектированию дополнительных общеразвивающих программ.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 err="1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СанПин</a:t>
            </a:r>
            <a:r>
              <a:rPr lang="ru-RU" dirty="0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 2.4.3172-14 : «Санитарно-эпидемиологические требования к устройству, содержанию и организации режима работы образовательных организаций дополнительного образования детей»;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• Локальные нормативные акты.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dirty="0" err="1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dirty="0">
                <a:solidFill>
                  <a:srgbClr val="00206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 России от 28 апреля 2017 г. № ВК – 1232/09 «О направлении методических рекомендаций» вместе с (Методическими рекомендациями по организации независимой оценки качества дополнительного образования детей»).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6632680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928671"/>
            <a:ext cx="521497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174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Методика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Стрельниковой А. Н. «Учитесь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правильно дышать» </a:t>
            </a:r>
          </a:p>
          <a:p>
            <a:pPr algn="ctr">
              <a:buFont typeface="Wingdings" pitchFamily="2" charset="2"/>
              <a:buChar char="ü"/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Емельянов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В. В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</a:rPr>
              <a:t>Фонопедический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 метод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развития» </a:t>
            </a:r>
          </a:p>
          <a:p>
            <a:pPr algn="ctr"/>
            <a:endParaRPr lang="ru-RU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Петрушин В. И. 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«Музыкальная психотерапия»</a:t>
            </a:r>
          </a:p>
          <a:p>
            <a:pPr algn="ctr">
              <a:buFont typeface="Wingdings" pitchFamily="2" charset="2"/>
              <a:buChar char="ü"/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Попов А. И. «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Физвокализ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</a:p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Теплов Б. М. «Развитие эмоционально-образного обучения» </a:t>
            </a:r>
          </a:p>
          <a:p>
            <a:pPr algn="ctr"/>
            <a:endParaRPr lang="ru-RU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Система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детского музыкального воспитания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Карла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Орфа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14290"/>
            <a:ext cx="5328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Методическая литература: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https://www.dshi1elista.ru/upload/iblock/32e/32ece4b37b593a345e2f6364666ecf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2989" y="3258024"/>
            <a:ext cx="3138167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s://www.dshi1elista.ru/upload/iblock/32e/32ece4b37b593a345e2f6364666ecf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-8143956"/>
            <a:ext cx="3138167" cy="3600000"/>
          </a:xfrm>
          <a:prstGeom prst="rect">
            <a:avLst/>
          </a:prstGeom>
          <a:noFill/>
        </p:spPr>
      </p:pic>
      <p:pic>
        <p:nvPicPr>
          <p:cNvPr id="18436" name="Picture 4" descr="https://s.go174.ru/section/afisha_event/upload/pers/214/img/afisha/000/000/001/literaturno-muzykalnyj-vecer_5db9a0b9ed62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0"/>
            <a:ext cx="2381250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2554068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1729611"/>
            <a:ext cx="5013176" cy="5013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0"/>
            <a:ext cx="3285940" cy="21867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878" y="2708920"/>
            <a:ext cx="2869192" cy="16151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9555" y="4581128"/>
            <a:ext cx="2666721" cy="213285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707904" y="476672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3600" b="1" i="1" dirty="0" smtClean="0">
                <a:solidFill>
                  <a:schemeClr val="accent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астоящие артисты!</a:t>
            </a:r>
            <a:endParaRPr lang="ru-RU" sz="36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7766864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96752"/>
            <a:ext cx="6048672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Эстетическое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воспитание ребёнка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повышение     музыкальной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культуры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посредством       вокального искусства, обучение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пению и развитию  певческих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способностей.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76672"/>
            <a:ext cx="51274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 </a:t>
            </a:r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 descr="C:\Users\марина\Desktop\54104.0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548" y="2618562"/>
            <a:ext cx="7164796" cy="3978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9180175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352928" cy="6299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задачи:</a:t>
            </a:r>
          </a:p>
          <a:p>
            <a:pPr marL="342900" indent="-342900" algn="ctr" fontAlgn="base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</a:rPr>
              <a:t>Развивать чувство прекрасного, эстетический вкус, обогатить духовный мир ребенка; </a:t>
            </a:r>
            <a:r>
              <a:rPr lang="ru-RU" b="1" dirty="0">
                <a:solidFill>
                  <a:srgbClr val="002060"/>
                </a:solidFill>
              </a:rPr>
              <a:t>способность к музыкальному творчеству</a:t>
            </a:r>
            <a:r>
              <a:rPr lang="ru-RU" b="1" dirty="0" smtClean="0">
                <a:solidFill>
                  <a:srgbClr val="002060"/>
                </a:solidFill>
              </a:rPr>
              <a:t>;</a:t>
            </a:r>
          </a:p>
          <a:p>
            <a:pPr marL="342900" indent="-342900" algn="ctr" fontAlgn="base">
              <a:buFont typeface="Wingdings" pitchFamily="2" charset="2"/>
              <a:buChar char="Ø"/>
            </a:pPr>
            <a:endParaRPr lang="ru-RU" b="1" dirty="0">
              <a:solidFill>
                <a:srgbClr val="002060"/>
              </a:solidFill>
            </a:endParaRPr>
          </a:p>
          <a:p>
            <a:pPr algn="ctr" fontAlgn="base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</a:rPr>
              <a:t>Формирование </a:t>
            </a:r>
            <a:r>
              <a:rPr lang="ru-RU" b="1" dirty="0">
                <a:solidFill>
                  <a:srgbClr val="002060"/>
                </a:solidFill>
              </a:rPr>
              <a:t>устойчивого интереса к </a:t>
            </a:r>
            <a:r>
              <a:rPr lang="ru-RU" b="1" dirty="0" smtClean="0">
                <a:solidFill>
                  <a:srgbClr val="002060"/>
                </a:solidFill>
              </a:rPr>
              <a:t>пению, обучение </a:t>
            </a:r>
            <a:r>
              <a:rPr lang="ru-RU" b="1" dirty="0">
                <a:solidFill>
                  <a:srgbClr val="002060"/>
                </a:solidFill>
              </a:rPr>
              <a:t>певческим навыкам </a:t>
            </a:r>
            <a:r>
              <a:rPr lang="ru-RU" b="1" dirty="0" smtClean="0">
                <a:solidFill>
                  <a:srgbClr val="002060"/>
                </a:solidFill>
              </a:rPr>
              <a:t>,</a:t>
            </a:r>
            <a:r>
              <a:rPr lang="ru-RU" b="1" dirty="0">
                <a:solidFill>
                  <a:srgbClr val="002060"/>
                </a:solidFill>
              </a:rPr>
              <a:t> р</a:t>
            </a:r>
            <a:r>
              <a:rPr lang="ru-RU" b="1" dirty="0" smtClean="0">
                <a:solidFill>
                  <a:srgbClr val="002060"/>
                </a:solidFill>
              </a:rPr>
              <a:t>азвитие </a:t>
            </a:r>
            <a:r>
              <a:rPr lang="ru-RU" b="1" dirty="0">
                <a:solidFill>
                  <a:srgbClr val="002060"/>
                </a:solidFill>
              </a:rPr>
              <a:t>музыкальных способностей: ладового чувства</a:t>
            </a:r>
            <a:r>
              <a:rPr lang="ru-RU" b="1" dirty="0" smtClean="0">
                <a:solidFill>
                  <a:srgbClr val="002060"/>
                </a:solidFill>
              </a:rPr>
              <a:t>, музыкально-слуховых </a:t>
            </a:r>
            <a:r>
              <a:rPr lang="ru-RU" b="1" dirty="0">
                <a:solidFill>
                  <a:srgbClr val="002060"/>
                </a:solidFill>
              </a:rPr>
              <a:t>представлений, чувства </a:t>
            </a:r>
            <a:r>
              <a:rPr lang="ru-RU" b="1" dirty="0" smtClean="0">
                <a:solidFill>
                  <a:srgbClr val="002060"/>
                </a:solidFill>
              </a:rPr>
              <a:t>ритма;</a:t>
            </a:r>
          </a:p>
          <a:p>
            <a:pPr algn="ctr" fontAlgn="base"/>
            <a:endParaRPr lang="ru-RU" b="1" dirty="0">
              <a:solidFill>
                <a:srgbClr val="002060"/>
              </a:solidFill>
            </a:endParaRPr>
          </a:p>
          <a:p>
            <a:pPr marL="342900" indent="-342900" algn="ctr" fontAlgn="base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</a:rPr>
              <a:t>Развивать способности детей (восприятие, воображение, мышление, память);</a:t>
            </a:r>
            <a:r>
              <a:rPr lang="ru-RU" b="1" dirty="0">
                <a:solidFill>
                  <a:srgbClr val="002060"/>
                </a:solidFill>
              </a:rPr>
              <a:t> сформировать навыки исполнительской и общей культуры</a:t>
            </a:r>
            <a:r>
              <a:rPr lang="ru-RU" b="1" dirty="0" smtClean="0">
                <a:solidFill>
                  <a:srgbClr val="002060"/>
                </a:solidFill>
              </a:rPr>
              <a:t>;</a:t>
            </a:r>
          </a:p>
          <a:p>
            <a:pPr marL="342900" indent="-342900" algn="ctr" fontAlgn="base">
              <a:buFont typeface="Wingdings" pitchFamily="2" charset="2"/>
              <a:buChar char="Ø"/>
            </a:pPr>
            <a:endParaRPr lang="ru-RU" b="1" dirty="0">
              <a:solidFill>
                <a:srgbClr val="002060"/>
              </a:solidFill>
            </a:endParaRPr>
          </a:p>
          <a:p>
            <a:pPr algn="ctr" fontAlgn="base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</a:rPr>
              <a:t>Развивать артистизм.</a:t>
            </a:r>
          </a:p>
          <a:p>
            <a:pPr algn="ctr" fontAlgn="base">
              <a:buFont typeface="Wingdings" pitchFamily="2" charset="2"/>
              <a:buChar char="Ø"/>
            </a:pPr>
            <a:endParaRPr lang="ru-RU" b="1" dirty="0">
              <a:solidFill>
                <a:srgbClr val="002060"/>
              </a:solidFill>
            </a:endParaRPr>
          </a:p>
          <a:p>
            <a:pPr algn="ctr" fontAlgn="base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</a:rPr>
              <a:t>Приобщение </a:t>
            </a:r>
            <a:r>
              <a:rPr lang="ru-RU" b="1" dirty="0">
                <a:solidFill>
                  <a:srgbClr val="002060"/>
                </a:solidFill>
              </a:rPr>
              <a:t>к концертной деятельности (участие в конкурсах и фестивалях детского творчества</a:t>
            </a:r>
            <a:r>
              <a:rPr lang="ru-RU" b="1" dirty="0" smtClean="0">
                <a:solidFill>
                  <a:srgbClr val="002060"/>
                </a:solidFill>
              </a:rPr>
              <a:t>).</a:t>
            </a:r>
          </a:p>
          <a:p>
            <a:pPr lvl="0" algn="ctr" fontAlgn="base">
              <a:buFont typeface="Wingdings" pitchFamily="2" charset="2"/>
              <a:buChar char="Ø"/>
            </a:pPr>
            <a:endParaRPr lang="ru-RU" b="1" dirty="0" smtClean="0">
              <a:solidFill>
                <a:srgbClr val="002060"/>
              </a:solidFill>
            </a:endParaRPr>
          </a:p>
          <a:p>
            <a:pPr lvl="0" algn="ctr" fontAlgn="base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</a:rPr>
              <a:t>Создание </a:t>
            </a:r>
            <a:r>
              <a:rPr lang="ru-RU" b="1" dirty="0">
                <a:solidFill>
                  <a:srgbClr val="002060"/>
                </a:solidFill>
              </a:rPr>
              <a:t>комфортного психологического климата, благоприятной ситуации успеха. </a:t>
            </a:r>
            <a:endParaRPr lang="ru-RU" b="1" dirty="0" smtClean="0">
              <a:solidFill>
                <a:srgbClr val="002060"/>
              </a:solidFill>
            </a:endParaRPr>
          </a:p>
          <a:p>
            <a:pPr lvl="0" algn="ctr" fontAlgn="base">
              <a:buFont typeface="Wingdings" pitchFamily="2" charset="2"/>
              <a:buChar char="Ø"/>
            </a:pPr>
            <a:endParaRPr lang="ru-RU" b="1" dirty="0">
              <a:solidFill>
                <a:srgbClr val="002060"/>
              </a:solidFill>
            </a:endParaRPr>
          </a:p>
          <a:p>
            <a:pPr lvl="0" algn="ctr" fontAlgn="base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</a:rPr>
              <a:t>Сохранение </a:t>
            </a:r>
            <a:r>
              <a:rPr lang="ru-RU" b="1" dirty="0">
                <a:solidFill>
                  <a:srgbClr val="002060"/>
                </a:solidFill>
              </a:rPr>
              <a:t>и укрепление психического здоровья детей. 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1600" dirty="0" smtClean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44188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-189007"/>
            <a:ext cx="5889624" cy="3931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19" y="2636912"/>
            <a:ext cx="5868145" cy="44011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2926" y="4221088"/>
            <a:ext cx="4926509" cy="24881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188640"/>
            <a:ext cx="25202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300"/>
              </a:lnSpc>
              <a:spcAft>
                <a:spcPts val="0"/>
              </a:spcAft>
            </a:pPr>
            <a:r>
              <a:rPr lang="ru-RU" sz="2400" b="1" kern="1800" cap="all" dirty="0">
                <a:solidFill>
                  <a:schemeClr val="accent3">
                    <a:lumMod val="75000"/>
                  </a:schemeClr>
                </a:solidFill>
                <a:latin typeface="Noto Sans"/>
                <a:ea typeface="Times New Roman" panose="02020603050405020304" pitchFamily="18" charset="0"/>
                <a:cs typeface="Times New Roman" panose="02020603050405020304" pitchFamily="18" charset="0"/>
              </a:rPr>
              <a:t>ПЕТЬ —УСПЕХ ИМЕТЬ!</a:t>
            </a:r>
            <a:endParaRPr lang="ru-RU" sz="24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304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18743" y="2727000"/>
            <a:ext cx="2106514" cy="1404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-387424"/>
            <a:ext cx="6516216" cy="43424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3" y="980728"/>
            <a:ext cx="20162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E98017"/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Вокальная группа «Ассорти</a:t>
            </a:r>
            <a:r>
              <a:rPr lang="ru-RU" sz="2400" b="1" dirty="0" smtClean="0">
                <a:solidFill>
                  <a:srgbClr val="E98017"/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ru-RU" sz="2400" b="1" dirty="0">
              <a:solidFill>
                <a:srgbClr val="E98017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4923" y="3764890"/>
            <a:ext cx="4336157" cy="288226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flipH="1">
            <a:off x="7164287" y="3068960"/>
            <a:ext cx="1979711" cy="679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b="1" dirty="0">
                <a:solidFill>
                  <a:schemeClr val="bg1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Ансамбль «Непоседы»</a:t>
            </a:r>
            <a:endParaRPr lang="ru-RU" sz="3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134" y="3382822"/>
            <a:ext cx="4249366" cy="282937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16024" y="6237312"/>
            <a:ext cx="4860032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78765" indent="-6350">
              <a:lnSpc>
                <a:spcPct val="112000"/>
              </a:lnSpc>
              <a:spcAft>
                <a:spcPts val="400"/>
              </a:spcAft>
            </a:pP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Эстрадно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-вокальная судия «Кнопочки»</a:t>
            </a:r>
          </a:p>
        </p:txBody>
      </p:sp>
    </p:spTree>
    <p:extLst>
      <p:ext uri="{BB962C8B-B14F-4D97-AF65-F5344CB8AC3E}">
        <p14:creationId xmlns:p14="http://schemas.microsoft.com/office/powerpoint/2010/main" xmlns="" val="76409642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1366</TotalTime>
  <Words>692</Words>
  <Application>Microsoft Office PowerPoint</Application>
  <PresentationFormat>Экран (4:3)</PresentationFormat>
  <Paragraphs>91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Аспект</vt:lpstr>
      <vt:lpstr>Вокально-эстетическая студия «Ля-ля-фа»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Наша работа в студии</vt:lpstr>
      <vt:lpstr>Слайд 17</vt:lpstr>
      <vt:lpstr>Слайд 18</vt:lpstr>
      <vt:lpstr>Слайд 19</vt:lpstr>
      <vt:lpstr>Слайд 20</vt:lpstr>
      <vt:lpstr>Слайд 21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Вокально-эстетическая студия «Ля-ля-фа»</dc:title>
  <dc:creator>Анна Витальевна</dc:creator>
  <cp:lastModifiedBy>Анна Витальевна</cp:lastModifiedBy>
  <cp:revision>91</cp:revision>
  <dcterms:created xsi:type="dcterms:W3CDTF">2021-02-05T07:41:41Z</dcterms:created>
  <dcterms:modified xsi:type="dcterms:W3CDTF">2021-02-10T05:42:05Z</dcterms:modified>
</cp:coreProperties>
</file>