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72" r:id="rId6"/>
    <p:sldId id="262" r:id="rId7"/>
    <p:sldId id="263" r:id="rId8"/>
    <p:sldId id="264" r:id="rId9"/>
    <p:sldId id="265" r:id="rId10"/>
    <p:sldId id="267" r:id="rId11"/>
    <p:sldId id="274" r:id="rId12"/>
    <p:sldId id="266" r:id="rId13"/>
    <p:sldId id="275" r:id="rId14"/>
    <p:sldId id="268" r:id="rId15"/>
    <p:sldId id="278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6B3958-DF01-43C6-BBCB-2A38C76BBE5D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3B1C74-1EE5-45A5-BEAD-2A1BE15F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88640"/>
            <a:ext cx="5381596" cy="3096344"/>
          </a:xfrm>
        </p:spPr>
        <p:txBody>
          <a:bodyPr/>
          <a:lstStyle/>
          <a:p>
            <a:r>
              <a:rPr lang="ru-RU" dirty="0" smtClean="0"/>
              <a:t>Деловая игра</a:t>
            </a:r>
            <a:br>
              <a:rPr lang="ru-RU" dirty="0" smtClean="0"/>
            </a:br>
            <a:r>
              <a:rPr lang="ru-RU" dirty="0" smtClean="0"/>
              <a:t>по математике 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фирмы по производству,  реализации и сбыту зерновых культур и хлебопродуктов</a:t>
            </a:r>
          </a:p>
        </p:txBody>
      </p:sp>
      <p:pic>
        <p:nvPicPr>
          <p:cNvPr id="25601" name="Picture 1" descr="F:\4 класс математика\1646475606_65-kartinkin-net-p-kartinki-dlya-matematiki-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8"/>
            <a:ext cx="4143372" cy="414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Фирма на хлебозаводе испекла 180 булок белого хлеба, ржаного хлеба испекла на 89 булок больше, чем испекла белого хлеба, а булочек испекла в 9 раз меньше, чем испекла белого хлеба. Сколько всего хлебобулочных изделий испекла фирма?</a:t>
            </a:r>
          </a:p>
          <a:p>
            <a:pPr lvl="0">
              <a:buNone/>
            </a:pPr>
            <a:r>
              <a:rPr lang="ru-RU" dirty="0" smtClean="0"/>
              <a:t>1)180+89= 269 (б.)</a:t>
            </a:r>
          </a:p>
          <a:p>
            <a:pPr lvl="0">
              <a:buNone/>
            </a:pPr>
            <a:r>
              <a:rPr lang="ru-RU" dirty="0" smtClean="0"/>
              <a:t>2)180:9=20 (б.)</a:t>
            </a:r>
          </a:p>
          <a:p>
            <a:pPr lvl="0">
              <a:buNone/>
            </a:pPr>
            <a:r>
              <a:rPr lang="ru-RU" dirty="0" smtClean="0"/>
              <a:t>3)180+269+20=469 (б.)</a:t>
            </a:r>
          </a:p>
          <a:p>
            <a:pPr>
              <a:buNone/>
            </a:pPr>
            <a:r>
              <a:rPr lang="ru-RU" dirty="0" smtClean="0"/>
              <a:t>Ответ: всего 469 хлебобулочных изделий.</a:t>
            </a:r>
          </a:p>
          <a:p>
            <a:endParaRPr lang="ru-RU" dirty="0"/>
          </a:p>
        </p:txBody>
      </p:sp>
      <p:pic>
        <p:nvPicPr>
          <p:cNvPr id="2051" name="Picture 3" descr="F:\4 класс математика\хле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0"/>
            <a:ext cx="2857488" cy="16073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изов Никита\Desktop\1701875_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160907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Решить примеры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Бухгалтер фирмы допустил ошибки в вычислениях. Найди и исправь их.  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     349               1736               1230             10023             </a:t>
            </a:r>
          </a:p>
          <a:p>
            <a:pPr>
              <a:buNone/>
            </a:pPr>
            <a:r>
              <a:rPr lang="ru-RU" sz="2000" u="sng" dirty="0" smtClean="0"/>
              <a:t>     +  5</a:t>
            </a:r>
            <a:r>
              <a:rPr lang="ru-RU" sz="2000" dirty="0" smtClean="0"/>
              <a:t>              -</a:t>
            </a:r>
            <a:r>
              <a:rPr lang="ru-RU" sz="2000" u="sng" dirty="0" smtClean="0"/>
              <a:t>1545</a:t>
            </a:r>
            <a:r>
              <a:rPr lang="ru-RU" sz="2000" dirty="0" smtClean="0"/>
              <a:t>            +  </a:t>
            </a:r>
            <a:r>
              <a:rPr lang="ru-RU" sz="2000" u="sng" dirty="0" smtClean="0"/>
              <a:t>2501</a:t>
            </a:r>
            <a:r>
              <a:rPr lang="ru-RU" sz="2000" dirty="0" smtClean="0"/>
              <a:t>         -    </a:t>
            </a:r>
            <a:r>
              <a:rPr lang="ru-RU" sz="2000" u="sng" dirty="0" smtClean="0"/>
              <a:t>9873     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455                1581               3731                150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Бухгалтер фирмы допустил ошибку в вычислениях. Найди и исправь ее.  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     349               1736               1230              10023             </a:t>
            </a:r>
          </a:p>
          <a:p>
            <a:pPr>
              <a:buNone/>
            </a:pPr>
            <a:r>
              <a:rPr lang="ru-RU" sz="2000" u="sng" dirty="0" smtClean="0"/>
              <a:t>     +  5</a:t>
            </a:r>
            <a:r>
              <a:rPr lang="ru-RU" sz="2000" dirty="0" smtClean="0"/>
              <a:t>              -</a:t>
            </a:r>
            <a:r>
              <a:rPr lang="ru-RU" sz="2000" u="sng" dirty="0" smtClean="0"/>
              <a:t>1545</a:t>
            </a:r>
            <a:r>
              <a:rPr lang="ru-RU" sz="2000" dirty="0" smtClean="0"/>
              <a:t>            +  </a:t>
            </a:r>
            <a:r>
              <a:rPr lang="ru-RU" sz="2000" u="sng" dirty="0" smtClean="0"/>
              <a:t>2501</a:t>
            </a:r>
            <a:r>
              <a:rPr lang="ru-RU" sz="2000" dirty="0" smtClean="0"/>
              <a:t>         -    </a:t>
            </a:r>
            <a:r>
              <a:rPr lang="ru-RU" sz="2000" u="sng" dirty="0" smtClean="0"/>
              <a:t>9873     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FF0000"/>
                </a:solidFill>
              </a:rPr>
              <a:t>354</a:t>
            </a:r>
            <a:r>
              <a:rPr lang="ru-RU" sz="2000" dirty="0" smtClean="0"/>
              <a:t>                 </a:t>
            </a:r>
            <a:r>
              <a:rPr lang="ru-RU" sz="2000" dirty="0" smtClean="0">
                <a:solidFill>
                  <a:srgbClr val="FF0000"/>
                </a:solidFill>
              </a:rPr>
              <a:t>191</a:t>
            </a:r>
            <a:r>
              <a:rPr lang="ru-RU" sz="2000" dirty="0" smtClean="0"/>
              <a:t>               3731                 150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Программированный опрос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1) В 1ц 100 кг</a:t>
            </a:r>
          </a:p>
          <a:p>
            <a:pPr lvl="0"/>
            <a:r>
              <a:rPr lang="ru-RU" dirty="0" smtClean="0"/>
              <a:t>2) 1 мин 100 с</a:t>
            </a:r>
          </a:p>
          <a:p>
            <a:pPr lvl="0"/>
            <a:r>
              <a:rPr lang="ru-RU" dirty="0" smtClean="0"/>
              <a:t>3) 1дм 100 см</a:t>
            </a:r>
          </a:p>
          <a:p>
            <a:pPr lvl="0"/>
            <a:r>
              <a:rPr lang="ru-RU" dirty="0" smtClean="0"/>
              <a:t>4) 10 дм – это 1 м</a:t>
            </a:r>
          </a:p>
          <a:p>
            <a:pPr lvl="0"/>
            <a:r>
              <a:rPr lang="ru-RU" dirty="0" smtClean="0"/>
              <a:t>5) 1000 кг – это 1 т</a:t>
            </a:r>
          </a:p>
          <a:p>
            <a:pPr lvl="0"/>
            <a:r>
              <a:rPr lang="ru-RU" dirty="0" smtClean="0"/>
              <a:t>6) 1 кг =100 г</a:t>
            </a:r>
          </a:p>
          <a:p>
            <a:r>
              <a:rPr lang="ru-RU" dirty="0" smtClean="0"/>
              <a:t>7) В сутках 12 часов</a:t>
            </a:r>
          </a:p>
          <a:p>
            <a:r>
              <a:rPr lang="ru-RU" dirty="0" smtClean="0"/>
              <a:t>8) 1 ч = 60 мин 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проверка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1844824"/>
          <a:ext cx="7239000" cy="151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1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2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3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4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5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6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7</a:t>
                      </a:r>
                      <a:endParaRPr lang="ru-RU" sz="24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2300" baseline="0" dirty="0" smtClean="0"/>
                        <a:t>8</a:t>
                      </a:r>
                      <a:endParaRPr lang="ru-RU" sz="2400" kern="2300" baseline="0" dirty="0"/>
                    </a:p>
                  </a:txBody>
                  <a:tcPr/>
                </a:tc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+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-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-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+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+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-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-</a:t>
                      </a:r>
                      <a:endParaRPr lang="ru-RU" sz="3600" kern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kern="2300" baseline="0" dirty="0" smtClean="0"/>
                        <a:t>+</a:t>
                      </a:r>
                      <a:endParaRPr lang="ru-RU" sz="3600" kern="23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Выберите задание на карточках. Чем дороже задание, тем оно сложнее.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 уровень (100 </a:t>
            </a:r>
            <a:r>
              <a:rPr lang="ru-RU" dirty="0" err="1" smtClean="0"/>
              <a:t>руб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Длина прямоугольника 8см, ширина 5см. Найти площадь и периметр. </a:t>
            </a:r>
          </a:p>
          <a:p>
            <a:pPr>
              <a:buNone/>
            </a:pPr>
            <a:r>
              <a:rPr lang="ru-RU" dirty="0" smtClean="0"/>
              <a:t>2 уровень (200 </a:t>
            </a:r>
            <a:r>
              <a:rPr lang="ru-RU" dirty="0" err="1" smtClean="0"/>
              <a:t>руб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Найди площадь прямоугольной площадки, если ее длина 12 м, а ширина в 3 раза меньше. </a:t>
            </a:r>
          </a:p>
          <a:p>
            <a:pPr>
              <a:buNone/>
            </a:pPr>
            <a:r>
              <a:rPr lang="ru-RU" dirty="0" smtClean="0"/>
              <a:t>3 уровень (500 </a:t>
            </a:r>
            <a:r>
              <a:rPr lang="ru-RU" dirty="0" err="1" smtClean="0"/>
              <a:t>руб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  Найди площадь квадрата, который имеет такой же периметр, как прямоугольник со сторонами 5см и 7 см.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7" name="Picture 3" descr="F:\4 класс математика\hello_html_2cd158f5-16447756211955263314620948c51c8e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58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204"/>
            <a:ext cx="9222356" cy="692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Правила игры: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1. Сегодня </a:t>
            </a:r>
            <a:r>
              <a:rPr lang="ru-RU" b="1" dirty="0" smtClean="0"/>
              <a:t>на уроке открыты фирмы по производству,  реализации и сбыту зерновых культур и хлебопродуктов.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2. Каждая </a:t>
            </a:r>
            <a:r>
              <a:rPr lang="ru-RU" b="1" dirty="0" smtClean="0"/>
              <a:t>фирма состоит из </a:t>
            </a:r>
            <a:r>
              <a:rPr lang="en-US" b="1" dirty="0" smtClean="0"/>
              <a:t>5</a:t>
            </a:r>
            <a:r>
              <a:rPr lang="ru-RU" b="1" dirty="0" smtClean="0"/>
              <a:t> участников.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3. В </a:t>
            </a:r>
            <a:r>
              <a:rPr lang="ru-RU" b="1" dirty="0" smtClean="0"/>
              <a:t>каждой фирме, есть президент, который принимает окончательное решение по данному вопросу.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4. За </a:t>
            </a:r>
            <a:r>
              <a:rPr lang="ru-RU" b="1" dirty="0" smtClean="0"/>
              <a:t>каждый правильный ответ фирма получает деньги и таким образом пополняет бюджет предприятия. (Каждое задание имеет свою стоимость).</a:t>
            </a:r>
            <a:endParaRPr lang="ru-RU" dirty="0" smtClean="0"/>
          </a:p>
          <a:p>
            <a:pPr lvl="0">
              <a:buNone/>
            </a:pPr>
            <a:r>
              <a:rPr lang="ru-RU" b="1" smtClean="0"/>
              <a:t>5. Победителем </a:t>
            </a:r>
            <a:r>
              <a:rPr lang="ru-RU" b="1" dirty="0" smtClean="0"/>
              <a:t>считается фирма, которая заработала больше денег и дала больше верных ответов.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Словарь.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Деловая игра – </a:t>
            </a:r>
            <a:r>
              <a:rPr lang="ru-RU" dirty="0" smtClean="0"/>
              <a:t>это такая игра, которая предполагает выполнение какой-то работы, служебной деятельности.</a:t>
            </a:r>
          </a:p>
          <a:p>
            <a:pPr lvl="0"/>
            <a:r>
              <a:rPr lang="ru-RU" b="1" dirty="0" smtClean="0"/>
              <a:t>Фирма - </a:t>
            </a:r>
            <a:r>
              <a:rPr lang="ru-RU" dirty="0" smtClean="0"/>
              <a:t>торговое или промышленное предприятие, выполняющее определённую работу.</a:t>
            </a:r>
          </a:p>
          <a:p>
            <a:pPr lvl="0"/>
            <a:r>
              <a:rPr lang="ru-RU" b="1" dirty="0" smtClean="0"/>
              <a:t>Президент фирмы</a:t>
            </a:r>
            <a:r>
              <a:rPr lang="ru-RU" dirty="0" smtClean="0"/>
              <a:t> - лицо, отвечающее за эффективную деятельность организации, предприятия, фирмы. </a:t>
            </a:r>
          </a:p>
          <a:p>
            <a:pPr lvl="0"/>
            <a:r>
              <a:rPr lang="ru-RU" b="1" dirty="0" smtClean="0"/>
              <a:t>Менеджер фирмы – </a:t>
            </a:r>
            <a:r>
              <a:rPr lang="ru-RU" dirty="0" smtClean="0"/>
              <a:t>управляющий, или специалист по управлению.</a:t>
            </a:r>
          </a:p>
          <a:p>
            <a:pPr lvl="0"/>
            <a:r>
              <a:rPr lang="ru-RU" b="1" dirty="0" smtClean="0"/>
              <a:t>Деньги (</a:t>
            </a:r>
            <a:r>
              <a:rPr lang="ru-RU" dirty="0" smtClean="0"/>
              <a:t>мера стоимости, средство платежа). Этим словом обозначают металлические или бумажные знаки, которые обычно используют при купле-продаже.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500" b="1" dirty="0" smtClean="0"/>
              <a:t>145000+38000 =183000 </a:t>
            </a:r>
          </a:p>
          <a:p>
            <a:r>
              <a:rPr lang="ru-RU" sz="3500" b="1" smtClean="0"/>
              <a:t>335+665=1000 </a:t>
            </a:r>
            <a:endParaRPr lang="ru-RU" sz="3500" dirty="0" smtClean="0"/>
          </a:p>
          <a:p>
            <a:r>
              <a:rPr lang="ru-RU" sz="3500" b="1" dirty="0" smtClean="0"/>
              <a:t>380000-163000 =217000 </a:t>
            </a:r>
            <a:endParaRPr lang="ru-RU" sz="3500" dirty="0" smtClean="0"/>
          </a:p>
          <a:p>
            <a:r>
              <a:rPr lang="ru-RU" sz="3500" b="1" dirty="0" smtClean="0"/>
              <a:t>974- 284 =690</a:t>
            </a:r>
            <a:endParaRPr lang="ru-RU" sz="3500" dirty="0" smtClean="0"/>
          </a:p>
          <a:p>
            <a:r>
              <a:rPr lang="ru-RU" sz="3500" b="1" dirty="0" smtClean="0"/>
              <a:t> 2324-1500+176 =1000 </a:t>
            </a: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F:\4 класс математика\89b9626eaec4049d89defdd500cf8cc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8586" y="0"/>
            <a:ext cx="9462586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 первом поле посеяли   250 га пшеницы, а на втором поле на  350 га больше, чем на первом,  на третьем поле в 5 раз меньше, чем на первом. Сколько всего га пшеницы засеяли на трех полях? </a:t>
            </a:r>
          </a:p>
          <a:p>
            <a:pPr lvl="0">
              <a:buNone/>
            </a:pPr>
            <a:r>
              <a:rPr lang="ru-RU" dirty="0" smtClean="0"/>
              <a:t>1)250+350=600 (га)</a:t>
            </a:r>
          </a:p>
          <a:p>
            <a:pPr lvl="0">
              <a:buNone/>
            </a:pPr>
            <a:r>
              <a:rPr lang="ru-RU" dirty="0" smtClean="0"/>
              <a:t>2)250:5=50 (га)</a:t>
            </a:r>
          </a:p>
          <a:p>
            <a:pPr lvl="0">
              <a:buNone/>
            </a:pPr>
            <a:r>
              <a:rPr lang="ru-RU" dirty="0" smtClean="0"/>
              <a:t>3)250+600+50=900 (га)</a:t>
            </a:r>
          </a:p>
          <a:p>
            <a:pPr>
              <a:buNone/>
            </a:pPr>
            <a:r>
              <a:rPr lang="ru-RU" dirty="0" smtClean="0"/>
              <a:t>Ответ: всего засеяли 900 га пшеницы.</a:t>
            </a:r>
            <a:endParaRPr lang="ru-RU" dirty="0"/>
          </a:p>
        </p:txBody>
      </p:sp>
      <p:pic>
        <p:nvPicPr>
          <p:cNvPr id="7169" name="Picture 1" descr="F:\4 класс математика\засей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0372" y="3861048"/>
            <a:ext cx="2733628" cy="205022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В кондитерском цеху испекли тортов «Наполеон» 150  штук, тортов «Медовик» на 95 штук больше, чем «Наполеон», а тортов под названием «Кофейный» в 5 раз меньше, чем «Наполеон». Сколько всего испекли тортов в кондитерском цеху тортов? </a:t>
            </a:r>
          </a:p>
          <a:p>
            <a:pPr lvl="0">
              <a:buNone/>
            </a:pPr>
            <a:r>
              <a:rPr lang="ru-RU" dirty="0" smtClean="0"/>
              <a:t>1)150+95= 245 (шт.)</a:t>
            </a:r>
          </a:p>
          <a:p>
            <a:pPr lvl="0">
              <a:buNone/>
            </a:pPr>
            <a:r>
              <a:rPr lang="ru-RU" dirty="0" smtClean="0"/>
              <a:t>2)150:5=30 (шт.)</a:t>
            </a:r>
          </a:p>
          <a:p>
            <a:pPr lvl="0">
              <a:buNone/>
            </a:pPr>
            <a:r>
              <a:rPr lang="ru-RU" dirty="0" smtClean="0"/>
              <a:t>3)150+245+30= 425 (шт.)</a:t>
            </a:r>
          </a:p>
          <a:p>
            <a:pPr>
              <a:buNone/>
            </a:pPr>
            <a:r>
              <a:rPr lang="ru-RU" dirty="0" smtClean="0"/>
              <a:t>Ответ: всего испекли 425 тортов.</a:t>
            </a:r>
          </a:p>
          <a:p>
            <a:endParaRPr lang="ru-RU" dirty="0"/>
          </a:p>
        </p:txBody>
      </p:sp>
      <p:pic>
        <p:nvPicPr>
          <p:cNvPr id="4" name="Picture 2" descr="F:\4 класс математика\пекарн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77072"/>
            <a:ext cx="3119398" cy="20818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 фирма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На  первой мельнице помололи муки 320 кг, на второй мельнице  помололи муки на 48 кг больше, чем на первой мельнице, а на третьей мельнице помололи муки в 8 раз меньше, чем на первой мельнице. Сколько всего помололи муки на трех мельницах вместе? </a:t>
            </a:r>
          </a:p>
          <a:p>
            <a:pPr lvl="0">
              <a:buNone/>
            </a:pPr>
            <a:r>
              <a:rPr lang="ru-RU" dirty="0" smtClean="0"/>
              <a:t>1)320+48=368 (кг)</a:t>
            </a:r>
          </a:p>
          <a:p>
            <a:pPr lvl="0">
              <a:buNone/>
            </a:pPr>
            <a:r>
              <a:rPr lang="ru-RU" dirty="0" smtClean="0"/>
              <a:t>2)320:8=40 (кг)</a:t>
            </a:r>
          </a:p>
          <a:p>
            <a:pPr lvl="0">
              <a:buNone/>
            </a:pPr>
            <a:r>
              <a:rPr lang="ru-RU" dirty="0" smtClean="0"/>
              <a:t>3)320+368+40= 728 (кг)</a:t>
            </a:r>
          </a:p>
          <a:p>
            <a:pPr>
              <a:buNone/>
            </a:pPr>
            <a:r>
              <a:rPr lang="ru-RU" dirty="0" smtClean="0"/>
              <a:t>Ответ: всего помололи 728  кг муки.</a:t>
            </a:r>
            <a:endParaRPr lang="ru-RU" dirty="0"/>
          </a:p>
        </p:txBody>
      </p:sp>
      <p:pic>
        <p:nvPicPr>
          <p:cNvPr id="5" name="Picture 1" descr="F:\4 класс математика\мльниц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7081" y="3500438"/>
            <a:ext cx="2066919" cy="306493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  фирма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Фирма с первого поля собрала 280 тонн ячменя, со второго поля на 104 тонны больше, чем с первого поля, а с третьего поля собрала в 7 раз меньше, чем с первого поля. Сколько всего ячменя собрали с трех полей?</a:t>
            </a:r>
          </a:p>
          <a:p>
            <a:pPr lvl="0">
              <a:buNone/>
            </a:pPr>
            <a:r>
              <a:rPr lang="ru-RU" dirty="0" smtClean="0"/>
              <a:t>1)280+104=384 (т)</a:t>
            </a:r>
          </a:p>
          <a:p>
            <a:pPr lvl="0">
              <a:buNone/>
            </a:pPr>
            <a:r>
              <a:rPr lang="ru-RU" dirty="0" smtClean="0"/>
              <a:t>2)280:7=40 (т)</a:t>
            </a:r>
          </a:p>
          <a:p>
            <a:pPr lvl="0">
              <a:buNone/>
            </a:pPr>
            <a:r>
              <a:rPr lang="ru-RU" dirty="0" smtClean="0"/>
              <a:t>3)280+384+40= 704 (т)</a:t>
            </a:r>
          </a:p>
          <a:p>
            <a:pPr>
              <a:buNone/>
            </a:pPr>
            <a:r>
              <a:rPr lang="ru-RU" dirty="0" smtClean="0"/>
              <a:t>Ответ: всего собрали 704 тонны ячменя.</a:t>
            </a:r>
          </a:p>
          <a:p>
            <a:endParaRPr lang="ru-RU" dirty="0"/>
          </a:p>
        </p:txBody>
      </p:sp>
      <p:pic>
        <p:nvPicPr>
          <p:cNvPr id="5" name="Picture 2" descr="F:\4 класс математика\сбор зерновы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0"/>
            <a:ext cx="2311331" cy="19541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188</TotalTime>
  <Words>724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Деловая игра по математике  4 класс</vt:lpstr>
      <vt:lpstr>               Правила игры: </vt:lpstr>
      <vt:lpstr> Словарь. </vt:lpstr>
      <vt:lpstr>проверка</vt:lpstr>
      <vt:lpstr>Слайд 5</vt:lpstr>
      <vt:lpstr>1 фирма  </vt:lpstr>
      <vt:lpstr>2  фирма  </vt:lpstr>
      <vt:lpstr>3  фирма </vt:lpstr>
      <vt:lpstr>4  фирма  </vt:lpstr>
      <vt:lpstr>5  фирма  </vt:lpstr>
      <vt:lpstr>Слайд 11</vt:lpstr>
      <vt:lpstr>Решить примеры</vt:lpstr>
      <vt:lpstr>Проверка</vt:lpstr>
      <vt:lpstr>Программированный опрос </vt:lpstr>
      <vt:lpstr>проверка </vt:lpstr>
      <vt:lpstr>Выберите задание на карточках. Чем дороже задание, тем оно сложнее. 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по математике 4 класс</dc:title>
  <dc:creator>User</dc:creator>
  <cp:lastModifiedBy>Пользователь Windows</cp:lastModifiedBy>
  <cp:revision>27</cp:revision>
  <dcterms:created xsi:type="dcterms:W3CDTF">2022-10-19T18:39:18Z</dcterms:created>
  <dcterms:modified xsi:type="dcterms:W3CDTF">2023-12-18T14:18:06Z</dcterms:modified>
</cp:coreProperties>
</file>