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61" r:id="rId3"/>
    <p:sldId id="277" r:id="rId4"/>
    <p:sldId id="278" r:id="rId5"/>
    <p:sldId id="276" r:id="rId6"/>
    <p:sldId id="263" r:id="rId7"/>
    <p:sldId id="283" r:id="rId8"/>
    <p:sldId id="282" r:id="rId9"/>
    <p:sldId id="281" r:id="rId10"/>
    <p:sldId id="280" r:id="rId11"/>
    <p:sldId id="271" r:id="rId12"/>
    <p:sldId id="285" r:id="rId13"/>
    <p:sldId id="284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BB23"/>
    <a:srgbClr val="170D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0" autoAdjust="0"/>
    <p:restoredTop sz="94660"/>
  </p:normalViewPr>
  <p:slideViewPr>
    <p:cSldViewPr>
      <p:cViewPr varScale="1">
        <p:scale>
          <a:sx n="68" d="100"/>
          <a:sy n="68" d="100"/>
        </p:scale>
        <p:origin x="144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27232-7E9D-419D-9A8B-8DECA99F9351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C50816-1F26-4D28-9F42-117140C1C2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312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ru-RU" altLang="ru-RU"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ru-RU" altLang="ru-RU"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ru-RU" altLang="ru-RU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1763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ru-RU" altLang="ru-RU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885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ru-RU" altLang="ru-RU"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ru-RU" altLang="ru-RU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734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ru-RU" altLang="ru-RU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449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ru-RU" altLang="ru-RU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08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079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549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ru-RU" altLang="ru-RU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884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C6F3B1B-B9B8-4E0D-BF09-9527F40FE849}" type="slidenum">
              <a:rPr lang="ru-RU" altLang="ru-RU" smtClean="0">
                <a:latin typeface="Verdana" pitchFamily="34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ru-RU" altLang="ru-RU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279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111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259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165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0" y="-85725"/>
          <a:ext cx="9144000" cy="702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2" imgW="10719360" imgH="7587360" progId="">
                  <p:embed/>
                </p:oleObj>
              </mc:Choice>
              <mc:Fallback>
                <p:oleObj name="CorelDRAW" r:id="rId2" imgW="10719360" imgH="758736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85725"/>
                        <a:ext cx="9144000" cy="7027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722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7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038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876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633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796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455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031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23DE2-B6F0-4FB3-B975-A41BE843B027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870DB-93BA-407F-9064-9BF225B3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148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infin.ru/" TargetMode="External"/><Relationship Id="rId5" Type="http://schemas.openxmlformats.org/officeDocument/2006/relationships/hyperlink" Target="https://fmc.hse.ru/" TargetMode="Externa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11DD8C15-3F27-1A43-8EA8-C16FC8EA7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636912"/>
            <a:ext cx="3771904" cy="2873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40" name="Rectangle 4"/>
          <p:cNvSpPr>
            <a:spLocks noChangeArrowheads="1"/>
          </p:cNvSpPr>
          <p:nvPr/>
        </p:nvSpPr>
        <p:spPr bwMode="auto">
          <a:xfrm>
            <a:off x="3722688" y="750888"/>
            <a:ext cx="16986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2541" name="Rectangle 101"/>
          <p:cNvSpPr>
            <a:spLocks noChangeArrowheads="1"/>
          </p:cNvSpPr>
          <p:nvPr/>
        </p:nvSpPr>
        <p:spPr bwMode="auto">
          <a:xfrm>
            <a:off x="0" y="5451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1378BD-C4E8-6D05-08FF-16EAB4C7D36E}"/>
              </a:ext>
            </a:extLst>
          </p:cNvPr>
          <p:cNvSpPr txBox="1"/>
          <p:nvPr/>
        </p:nvSpPr>
        <p:spPr>
          <a:xfrm>
            <a:off x="1275102" y="219873"/>
            <a:ext cx="7884368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2000" b="1" cap="none" dirty="0">
                <a:solidFill>
                  <a:srgbClr val="CBBB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</a:t>
            </a:r>
            <a:br>
              <a:rPr lang="ru-RU" alt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«Определение суммы процентов по депозитам. </a:t>
            </a:r>
          </a:p>
          <a:p>
            <a:pPr algn="ctr"/>
            <a:r>
              <a:rPr lang="ru-RU" alt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депозитного договора»</a:t>
            </a:r>
            <a:br>
              <a:rPr lang="ru-RU" alt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1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УЧЕБНОЙ ДИСЦИПЛИНЕ </a:t>
            </a:r>
          </a:p>
          <a:p>
            <a:pPr algn="ctr"/>
            <a:r>
              <a:rPr lang="ru-RU" alt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ОГСЭ.07 О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СНОВЫ </a:t>
            </a:r>
            <a:r>
              <a:rPr lang="ru-RU" alt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 ГРАМОТНОСТИ</a:t>
            </a:r>
          </a:p>
          <a:p>
            <a:pPr algn="ctr"/>
            <a:r>
              <a:rPr lang="ru-RU" sz="1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профессиональной образовательной программы подготовки</a:t>
            </a:r>
          </a:p>
          <a:p>
            <a:pPr algn="ctr"/>
            <a:r>
              <a:rPr lang="ru-RU" sz="1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среднего звена по специальности</a:t>
            </a:r>
          </a:p>
          <a:p>
            <a:pPr algn="ctr"/>
            <a:r>
              <a:rPr lang="ru-RU" sz="1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13.02.11 Техническая эксплуатация и обслуживание электрического и электромеханического оборудования (по отраслям) техник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20DC40-932D-8C23-3327-549F9F85E11F}"/>
              </a:ext>
            </a:extLst>
          </p:cNvPr>
          <p:cNvSpPr txBox="1"/>
          <p:nvPr/>
        </p:nvSpPr>
        <p:spPr>
          <a:xfrm>
            <a:off x="4302350" y="6081424"/>
            <a:ext cx="833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6B5FA3-4E9C-F864-28FA-21769048C4FC}"/>
              </a:ext>
            </a:extLst>
          </p:cNvPr>
          <p:cNvSpPr txBox="1"/>
          <p:nvPr/>
        </p:nvSpPr>
        <p:spPr>
          <a:xfrm>
            <a:off x="3651683" y="3474534"/>
            <a:ext cx="53004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CBBB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Разработчик: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Дударева Елена Владимировна,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преподаватель  ГПОУ «Таштагольский техникум горных технологий и сферы обслуживания»</a:t>
            </a:r>
          </a:p>
        </p:txBody>
      </p:sp>
    </p:spTree>
    <p:extLst>
      <p:ext uri="{BB962C8B-B14F-4D97-AF65-F5344CB8AC3E}">
        <p14:creationId xmlns:p14="http://schemas.microsoft.com/office/powerpoint/2010/main" val="234089268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D3F5DF-C8A5-E281-11D5-D2FE1C087E71}"/>
              </a:ext>
            </a:extLst>
          </p:cNvPr>
          <p:cNvSpPr txBox="1"/>
          <p:nvPr/>
        </p:nvSpPr>
        <p:spPr>
          <a:xfrm>
            <a:off x="1023403" y="938820"/>
            <a:ext cx="709719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Контрольные вопросы.</a:t>
            </a:r>
          </a:p>
          <a:p>
            <a:pPr algn="l"/>
            <a:endParaRPr lang="ru-RU" sz="2000" b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0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Можно ли открыть вклад сразу на несколько человек?</a:t>
            </a:r>
          </a:p>
          <a:p>
            <a:pPr algn="l"/>
            <a:r>
              <a:rPr lang="ru-RU" sz="20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Можно ли открыть на свое имя сразу несколько вкладов?</a:t>
            </a:r>
          </a:p>
          <a:p>
            <a:pPr algn="l"/>
            <a:r>
              <a:rPr lang="ru-RU" sz="20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 какой валюте можно открыть счет по вкладу?</a:t>
            </a:r>
          </a:p>
          <a:p>
            <a:pPr algn="l"/>
            <a:r>
              <a:rPr lang="ru-RU" sz="20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 какой срок можно открыть вклад в подразделении банка?</a:t>
            </a:r>
          </a:p>
          <a:p>
            <a:pPr algn="l"/>
            <a:r>
              <a:rPr lang="ru-RU" sz="20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Чем вклад отличается от депозита?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E8B2BD-0D11-18D8-BF74-13779D3EC5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3473669"/>
            <a:ext cx="4896544" cy="3268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9853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667946-DC2C-0DAD-C7FF-85BC3BE1A5E1}"/>
              </a:ext>
            </a:extLst>
          </p:cNvPr>
          <p:cNvSpPr txBox="1"/>
          <p:nvPr/>
        </p:nvSpPr>
        <p:spPr>
          <a:xfrm>
            <a:off x="297197" y="1556792"/>
            <a:ext cx="853244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Задание 6. </a:t>
            </a:r>
          </a:p>
          <a:p>
            <a: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Изучить содержание договора банковского вклада(депозита) и ответить на вопросы:</a:t>
            </a:r>
            <a:b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1) Вид банковского вклада</a:t>
            </a:r>
            <a:b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2) Срок вклада (депозита)</a:t>
            </a:r>
            <a:b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3) Документы, необходимые для открытия вкладного счёта физического лица.</a:t>
            </a:r>
            <a:b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4) Условия досрочного закрытия вклада(депозита).</a:t>
            </a:r>
            <a:b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5) Сумма начисленных процентов по вкладу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br>
              <a:rPr lang="ru-RU" sz="2000" dirty="0">
                <a:solidFill>
                  <a:srgbClr val="002060"/>
                </a:solidFill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901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EB19C5-947F-8864-8BC5-752B1419F9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-20005"/>
            <a:ext cx="5184576" cy="687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576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80451" y="401223"/>
            <a:ext cx="7612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BBB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УЧЕБНИКИ, ИНФОРМАЦИОННЫЕ ИСТОЧНИКИ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56127C-2870-F18C-6AC6-BCEABF155902}"/>
              </a:ext>
            </a:extLst>
          </p:cNvPr>
          <p:cNvSpPr txBox="1"/>
          <p:nvPr/>
        </p:nvSpPr>
        <p:spPr>
          <a:xfrm>
            <a:off x="539552" y="1644221"/>
            <a:ext cx="8784976" cy="4324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	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Каджаева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М.Р. Финансовая грамотность : учеб. 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пособ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 / М.Р. 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Каджаева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С.В. Дубровская, А.Р. Елисеева. – Москва : Академия, 2019 .- 288 с.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2.	Фридман, А. М. Финансы организаций [Текст]: учебник / А.М. Фридман. — Москва : РИОР : ИНФРА-М, 2019. — 202 с. — (Среднее профессиональное образование).  - Режим доступа: //www.znanium.com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3.Жданова, А.О. Финансовая грамотность: материалы для обучения.: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учеб.пособие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/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А.О.Жданова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Е.В.Савицкая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– Москва: ВАКО,2020. – 400 с.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4. Центр «Федеральный методический центр по финансовой грамотности системы общего и среднего профессионального образования» [Электронный ресурс]  </a:t>
            </a: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https://fmc.hse.ru</a:t>
            </a:r>
            <a:r>
              <a:rPr lang="ru-RU" sz="1800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,свободный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25400">
              <a:spcAft>
                <a:spcPts val="1000"/>
              </a:spcAft>
              <a:tabLst>
                <a:tab pos="559435" algn="l"/>
              </a:tabLs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Министерство финансов РФ [Электронный ресурс]  </a:t>
            </a:r>
            <a:r>
              <a:rPr lang="ru-RU" sz="1800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https://www.minfin.ru/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свободный.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25400">
              <a:lnSpc>
                <a:spcPct val="115000"/>
              </a:lnSpc>
              <a:spcAft>
                <a:spcPts val="1000"/>
              </a:spcAft>
              <a:tabLst>
                <a:tab pos="559435" algn="l"/>
              </a:tabLs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061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A798219-D500-2AAF-3221-506F892DB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730" y="1713994"/>
            <a:ext cx="8316547" cy="5197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720840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891520"/>
            <a:ext cx="460946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за работу !</a:t>
            </a:r>
          </a:p>
        </p:txBody>
      </p:sp>
    </p:spTree>
    <p:extLst>
      <p:ext uri="{BB962C8B-B14F-4D97-AF65-F5344CB8AC3E}">
        <p14:creationId xmlns:p14="http://schemas.microsoft.com/office/powerpoint/2010/main" val="448170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731010" y="235057"/>
            <a:ext cx="6319541" cy="504825"/>
          </a:xfrm>
        </p:spPr>
        <p:txBody>
          <a:bodyPr anchor="t">
            <a:noAutofit/>
          </a:bodyPr>
          <a:lstStyle/>
          <a:p>
            <a:pPr eaLnBrk="1" hangingPunct="1"/>
            <a:r>
              <a:rPr lang="ru-RU" altLang="ru-RU" sz="2400" b="1" dirty="0">
                <a:solidFill>
                  <a:srgbClr val="CBBB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ПРОЦЕНТОВ ПО ДЕПОЗИТУ</a:t>
            </a: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655C55-5ADD-FC1B-E523-6CBD52A3E2AE}"/>
              </a:ext>
            </a:extLst>
          </p:cNvPr>
          <p:cNvSpPr txBox="1"/>
          <p:nvPr/>
        </p:nvSpPr>
        <p:spPr>
          <a:xfrm>
            <a:off x="1038353" y="1123550"/>
            <a:ext cx="770485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50"/>
            <a:r>
              <a:rPr lang="ru-RU" sz="2000" i="1" dirty="0">
                <a:solidFill>
                  <a:srgbClr val="CBBB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000" dirty="0">
                <a:solidFill>
                  <a:srgbClr val="CBBB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научиться рассчитывать проценты по банковским депозитам с использованием формул простого и сложного процента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675D40-AA5A-3950-904D-731F328EBDF7}"/>
              </a:ext>
            </a:extLst>
          </p:cNvPr>
          <p:cNvSpPr txBox="1"/>
          <p:nvPr/>
        </p:nvSpPr>
        <p:spPr>
          <a:xfrm>
            <a:off x="665966" y="2139213"/>
            <a:ext cx="792088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50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Методические указания</a:t>
            </a:r>
            <a:r>
              <a:rPr lang="ru-RU" sz="20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95250"/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Простые процентные ставки — ставки, начисляемые к начальной сумме на протяжении всего срока вклада или кредита.</a:t>
            </a:r>
          </a:p>
          <a:p>
            <a:pPr marL="95250"/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Сложные процентные ставки — ставки, начисляемые к сумме с начисленными в предыдущем периоде процентами.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E599DD-7FA9-12ED-AFA9-4BFE5FCBEB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448" y="4557945"/>
            <a:ext cx="3895568" cy="2200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4604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B59C90-8246-8E3F-B594-550C179E9848}"/>
              </a:ext>
            </a:extLst>
          </p:cNvPr>
          <p:cNvSpPr txBox="1"/>
          <p:nvPr/>
        </p:nvSpPr>
        <p:spPr>
          <a:xfrm>
            <a:off x="539552" y="930860"/>
            <a:ext cx="8354021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БАНКОВСКИЙ ВКЛАД (ДЕПОЗИТ)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денежные средства, переданные банку под проценты и на условиях возврата, определенных договором банковского вклада.</a:t>
            </a:r>
          </a:p>
          <a:p>
            <a:pPr indent="450215" algn="just"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пользование денежными средствами банки могут начислять простые и сложные проценты.</a:t>
            </a:r>
          </a:p>
          <a:p>
            <a:pPr indent="450215" algn="just"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Простой процент начисляется на первоначальную сумму депозита.</a:t>
            </a:r>
          </a:p>
          <a:p>
            <a:pPr indent="450215" algn="just"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Сумма простых процентов по вкладу рассчитывается по формуле: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3FEF02-E2B9-0660-473C-07FCA3F64E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736" y="3691001"/>
            <a:ext cx="4477993" cy="792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59A01C-EE44-A93E-9C43-1D0AC7E5430A}"/>
              </a:ext>
            </a:extLst>
          </p:cNvPr>
          <p:cNvSpPr txBox="1"/>
          <p:nvPr/>
        </p:nvSpPr>
        <p:spPr>
          <a:xfrm>
            <a:off x="665966" y="4725144"/>
            <a:ext cx="7900473" cy="906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% ставка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годовая процентная ставка;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Дни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количество дней, за которые начисляется процент.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272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89EDF7-B82C-580E-8BAD-70503D1A2CFD}"/>
              </a:ext>
            </a:extLst>
          </p:cNvPr>
          <p:cNvSpPr txBox="1"/>
          <p:nvPr/>
        </p:nvSpPr>
        <p:spPr>
          <a:xfrm>
            <a:off x="290384" y="1091797"/>
            <a:ext cx="8780816" cy="161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СЛОЖНЫЙ ПРОЦЕНТ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начисляется на капитализированную сумму депозита, т.е. начисляемые к сумме с начисленными в предыдущем периоде процентами.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Сумма сложных процентов по вкладу рассчитывается по формуле: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9F4A5B-B260-9D5E-DCA7-09B67F6981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696" y="2816744"/>
            <a:ext cx="4868713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9ED545-72AA-DD45-C2A6-B61BA49A5E2D}"/>
              </a:ext>
            </a:extLst>
          </p:cNvPr>
          <p:cNvSpPr txBox="1"/>
          <p:nvPr/>
        </p:nvSpPr>
        <p:spPr>
          <a:xfrm>
            <a:off x="504328" y="3882386"/>
            <a:ext cx="8352928" cy="1451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spcAft>
                <a:spcPts val="1000"/>
              </a:spcAft>
            </a:pP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Дни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количество календарных дней в периоде, по итогам которого банк производит капитализацию начисленных процентов;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количество периодов, за которые в течении срока вклада начисляются проценты (количество периодов наращения).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06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5EA1D9-EEDB-F9E4-B540-C3C4C961045A}"/>
              </a:ext>
            </a:extLst>
          </p:cNvPr>
          <p:cNvSpPr txBox="1"/>
          <p:nvPr/>
        </p:nvSpPr>
        <p:spPr>
          <a:xfrm>
            <a:off x="737320" y="1047227"/>
            <a:ext cx="806489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Условие: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Б</a:t>
            </a:r>
            <a:r>
              <a:rPr lang="ru-RU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анком принят депозит в сумме 50 000 руб. на срок 30 дней. фиксированная процентная ставка – 10,5 % «годовых». </a:t>
            </a:r>
          </a:p>
          <a:p>
            <a:endParaRPr lang="ru-RU" sz="20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сумму простых процентов по вкладу:</a:t>
            </a:r>
          </a:p>
          <a:p>
            <a:pPr algn="ctr"/>
            <a:r>
              <a:rPr lang="ru-RU" sz="2000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50000 * 10,5 * 30 / 365 / 100 = 431,51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695896-0517-4A3D-4179-A533D008051A}"/>
              </a:ext>
            </a:extLst>
          </p:cNvPr>
          <p:cNvSpPr txBox="1"/>
          <p:nvPr/>
        </p:nvSpPr>
        <p:spPr>
          <a:xfrm>
            <a:off x="2483768" y="36728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CBBB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4BB24B-864A-8121-8D82-282DEF296BE5}"/>
              </a:ext>
            </a:extLst>
          </p:cNvPr>
          <p:cNvSpPr txBox="1"/>
          <p:nvPr/>
        </p:nvSpPr>
        <p:spPr>
          <a:xfrm>
            <a:off x="737320" y="3047225"/>
            <a:ext cx="8235108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Банком принят депозит сумме 50 000 руб. на 3 месяца (90 дней) по фиксированной ставке 10,5 процентов «годовых». В условиях поменялся только срок вложения</a:t>
            </a:r>
            <a:r>
              <a:rPr lang="ru-RU" b="0" i="1" dirty="0">
                <a:solidFill>
                  <a:srgbClr val="402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ru-RU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сумму простых процентов по вкладу:</a:t>
            </a:r>
          </a:p>
          <a:p>
            <a:pPr algn="ctr"/>
            <a:r>
              <a:rPr lang="ru-RU" sz="2000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Решение.</a:t>
            </a:r>
            <a:r>
              <a:rPr lang="ru-RU" sz="2000" b="0" i="1" dirty="0">
                <a:solidFill>
                  <a:srgbClr val="402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50000 * 10,5 * 90 / 365 / 100 = 1294,52</a:t>
            </a:r>
            <a:endParaRPr lang="ru-RU" sz="2000" b="0" u="sng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97F114-79D9-684A-399C-D915802E5BDA}"/>
              </a:ext>
            </a:extLst>
          </p:cNvPr>
          <p:cNvSpPr txBox="1"/>
          <p:nvPr/>
        </p:nvSpPr>
        <p:spPr>
          <a:xfrm>
            <a:off x="764234" y="4979513"/>
            <a:ext cx="766936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200" b="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сравнении двух примеров видно, что сумма ежемесячно начисленных процентов по формуле простых процентов не меняется. 431,51 * 3 месяца = 1294,52 рубля.</a:t>
            </a:r>
          </a:p>
        </p:txBody>
      </p:sp>
    </p:spTree>
    <p:extLst>
      <p:ext uri="{BB962C8B-B14F-4D97-AF65-F5344CB8AC3E}">
        <p14:creationId xmlns:p14="http://schemas.microsoft.com/office/powerpoint/2010/main" val="514446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-99392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524079-380F-AC1C-79CD-5320C8304A10}"/>
              </a:ext>
            </a:extLst>
          </p:cNvPr>
          <p:cNvSpPr txBox="1"/>
          <p:nvPr/>
        </p:nvSpPr>
        <p:spPr>
          <a:xfrm>
            <a:off x="2286000" y="33113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CBBB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  <a:endParaRPr lang="ru-RU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DD957A-AE35-D079-AB87-2AD012120C18}"/>
              </a:ext>
            </a:extLst>
          </p:cNvPr>
          <p:cNvSpPr txBox="1"/>
          <p:nvPr/>
        </p:nvSpPr>
        <p:spPr>
          <a:xfrm>
            <a:off x="256586" y="1028247"/>
            <a:ext cx="889247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 :</a:t>
            </a:r>
          </a:p>
          <a:p>
            <a:r>
              <a:rPr lang="ru-RU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Принят депозит в сумме 50 тыс. руб. сроком на 90 дней по фиксированной ставке 10,5 процентов годовых. </a:t>
            </a:r>
          </a:p>
          <a:p>
            <a:r>
              <a:rPr lang="ru-RU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Начисление процентов – ежемесячно. Следовательно, количество операций по капитализации начисленных процентов (%) в течение 90 дней составит – 3. А количество календарных дней в периоде, по итогам которого банк производит капитализацию начисленных процентов составит – 30 дней (90/3).  Определим сумму процентов?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A2D400-2A4A-A03E-1714-278DFB9A5057}"/>
              </a:ext>
            </a:extLst>
          </p:cNvPr>
          <p:cNvSpPr txBox="1"/>
          <p:nvPr/>
        </p:nvSpPr>
        <p:spPr>
          <a:xfrm>
            <a:off x="2253566" y="3485555"/>
            <a:ext cx="66247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∑ = 50000 * (1 + 10,5 * 30 / 365 / 100)3 = 51305,72</a:t>
            </a:r>
            <a:endParaRPr lang="ru-RU" sz="2000" b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2000" b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∑ = 50000 * (1 + 10,5 * 30 / 365 / 100)3 – 50000 = 1305,72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2E9006-DA2E-CE33-DEF3-9B6E1DD881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56" y="4501218"/>
            <a:ext cx="3538412" cy="2358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5533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-2094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56A0E6-0F4A-F108-A0FD-CE18ABCD0E7C}"/>
              </a:ext>
            </a:extLst>
          </p:cNvPr>
          <p:cNvSpPr txBox="1"/>
          <p:nvPr/>
        </p:nvSpPr>
        <p:spPr>
          <a:xfrm>
            <a:off x="251520" y="975791"/>
            <a:ext cx="864096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Проверку суммы процентов, рассчитанную методом сложных процентов можно, определить с помощью формулы простых процентов.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Р</a:t>
            </a:r>
            <a:r>
              <a:rPr lang="ru-RU" sz="2000" b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азобьем срок депозита на 3 самостоятельных периода(3 месяца) по 30 дней, рассчитаем проценты для каждого периода, использую формулу простых процентов. Сумму депозита в каждом следующем периоде будем брать с учетом процентов за предыдущие периоды. Результаты расчета оформим в (табл.1):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B33CBC55-908B-E7DB-23C7-0B2D3D9394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432762"/>
              </p:ext>
            </p:extLst>
          </p:nvPr>
        </p:nvGraphicFramePr>
        <p:xfrm>
          <a:off x="448617" y="3299505"/>
          <a:ext cx="8229600" cy="24571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7039">
                  <a:extLst>
                    <a:ext uri="{9D8B030D-6E8A-4147-A177-3AD203B41FA5}">
                      <a16:colId xmlns:a16="http://schemas.microsoft.com/office/drawing/2014/main" val="3421367039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6612987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89115848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65644292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1665420951"/>
                    </a:ext>
                  </a:extLst>
                </a:gridCol>
                <a:gridCol w="1801961">
                  <a:extLst>
                    <a:ext uri="{9D8B030D-6E8A-4147-A177-3AD203B41FA5}">
                      <a16:colId xmlns:a16="http://schemas.microsoft.com/office/drawing/2014/main" val="40663668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Месяцы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Сумма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депозита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Процентная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ставка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дней начисления процентов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процентов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суммы размещенных денежных средств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начисленные проценты. (2+5)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89507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110974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50000.00</a:t>
                      </a:r>
                      <a:endParaRPr lang="ru-RU" sz="16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10.5</a:t>
                      </a:r>
                      <a:endParaRPr lang="ru-RU" sz="16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431.51</a:t>
                      </a:r>
                      <a:endParaRPr lang="ru-RU" sz="16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50431.51</a:t>
                      </a:r>
                      <a:endParaRPr lang="ru-RU" sz="16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335536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50431.51</a:t>
                      </a:r>
                      <a:endParaRPr lang="ru-RU" sz="16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10.5</a:t>
                      </a:r>
                      <a:endParaRPr lang="ru-RU" sz="16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435.23</a:t>
                      </a:r>
                      <a:endParaRPr lang="ru-RU" sz="16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50866.74</a:t>
                      </a:r>
                      <a:endParaRPr lang="ru-RU" sz="16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71973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50866.74</a:t>
                      </a:r>
                      <a:endParaRPr lang="ru-RU" sz="16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10.5</a:t>
                      </a:r>
                      <a:endParaRPr lang="ru-RU" sz="1600" kern="1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438.98</a:t>
                      </a:r>
                      <a:endParaRPr lang="ru-RU" sz="16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51305.72</a:t>
                      </a:r>
                      <a:endParaRPr lang="ru-RU" sz="16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3786246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DBFB3BC-2A82-F2AD-204F-BFA5CE0FAEE9}"/>
              </a:ext>
            </a:extLst>
          </p:cNvPr>
          <p:cNvSpPr txBox="1"/>
          <p:nvPr/>
        </p:nvSpPr>
        <p:spPr>
          <a:xfrm>
            <a:off x="251520" y="5756701"/>
            <a:ext cx="889248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Вывод.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процентов с учетом ежемесячной капитализации (начисления процентов на проценты) составляет: ∑431,51 + 435,23+ 438,98 = 1305,72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456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79020" y="51068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33EDAD3-3742-15B2-0CD4-6DA89A083914}"/>
              </a:ext>
            </a:extLst>
          </p:cNvPr>
          <p:cNvSpPr txBox="1"/>
          <p:nvPr/>
        </p:nvSpPr>
        <p:spPr>
          <a:xfrm>
            <a:off x="1619672" y="222827"/>
            <a:ext cx="67687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CBBB23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ПРАКТИЧЕСКАЯ ЧАСТЬ.</a:t>
            </a:r>
          </a:p>
          <a:p>
            <a:pPr algn="ctr"/>
            <a:r>
              <a:rPr lang="ru-RU" altLang="ru-RU" sz="2400" b="1" dirty="0">
                <a:solidFill>
                  <a:srgbClr val="CBBB23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РЕШИТЬ </a:t>
            </a: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BBB23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 САМОСТОЯТЕЛЬНО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1B7E81-AF73-5C20-9939-124F9EDBFC40}"/>
              </a:ext>
            </a:extLst>
          </p:cNvPr>
          <p:cNvSpPr txBox="1"/>
          <p:nvPr/>
        </p:nvSpPr>
        <p:spPr>
          <a:xfrm>
            <a:off x="235283" y="1268760"/>
            <a:ext cx="8676456" cy="5042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spcAft>
                <a:spcPts val="1000"/>
              </a:spcAft>
            </a:pP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Первоначальная сумма в размере 200 тыс. руб. вложена на 5 лет. Определить наращенную сумму при использовании простой и сложной ставок процента с капитализацией процентов по полугодиям в размере 10 % годовых.</a:t>
            </a:r>
          </a:p>
          <a:p>
            <a:pPr indent="450215" algn="just">
              <a:spcAft>
                <a:spcPts val="1000"/>
              </a:spcAft>
            </a:pP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Первоначальный капитал составляет 25 000 руб. Используется простая процентная ставка 20 % годовых. Определить период начисления процентов, за который первоначальный капитал вырастет до 40 000 руб.</a:t>
            </a:r>
          </a:p>
          <a:p>
            <a:pPr indent="450215" algn="just">
              <a:spcAft>
                <a:spcPts val="1000"/>
              </a:spcAft>
            </a:pP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3.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15.04.2018 открыт вклад до востребования на сумму 4 500 000 рублей. Процентная ставка 8% годовых. 08.07.2018 дополнительно внесено 2 000 000 рублей. 18.09.2018 снято со счета 700 000 рублей, 25.10.2018 вклад полностью снят. Рассчитать сумму процентов и общую сумму к выдаче.</a:t>
            </a:r>
          </a:p>
        </p:txBody>
      </p:sp>
    </p:spTree>
    <p:extLst>
      <p:ext uri="{BB962C8B-B14F-4D97-AF65-F5344CB8AC3E}">
        <p14:creationId xmlns:p14="http://schemas.microsoft.com/office/powerpoint/2010/main" val="1228208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65"/>
          <a:stretch/>
        </p:blipFill>
        <p:spPr bwMode="auto">
          <a:xfrm>
            <a:off x="39656" y="0"/>
            <a:ext cx="1252620" cy="1361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1403647" y="115888"/>
            <a:ext cx="6319541" cy="504825"/>
          </a:xfrm>
        </p:spPr>
        <p:txBody>
          <a:bodyPr anchor="t">
            <a:normAutofit fontScale="90000"/>
          </a:bodyPr>
          <a:lstStyle/>
          <a:p>
            <a:pPr eaLnBrk="1" hangingPunct="1"/>
            <a:r>
              <a:rPr lang="ru-RU" altLang="ru-RU" sz="3200" i="1" dirty="0">
                <a:latin typeface="Monotype Corsiva" pitchFamily="66" charset="0"/>
              </a:rPr>
              <a:t> </a:t>
            </a:r>
            <a:endParaRPr lang="ru-RU" altLang="ru-RU" sz="3200" i="1" dirty="0">
              <a:solidFill>
                <a:srgbClr val="0E0076"/>
              </a:solidFill>
              <a:latin typeface="Monotype Corsiva" pitchFamily="66" charset="0"/>
            </a:endParaRPr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6503988"/>
            <a:ext cx="1420812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CE53E4-2805-E29C-4E1B-430B842959FF}"/>
              </a:ext>
            </a:extLst>
          </p:cNvPr>
          <p:cNvSpPr txBox="1"/>
          <p:nvPr/>
        </p:nvSpPr>
        <p:spPr>
          <a:xfrm>
            <a:off x="358985" y="1196752"/>
            <a:ext cx="8426029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50"/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4.</a:t>
            </a:r>
          </a:p>
          <a:p>
            <a:pPr marL="95250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Начислите проценты на сумму срочного депозита, если 02.10.22 г. банк принимает в межбанковский депозит денежные средства в сумме 50 тыс. р. сроком на 7 дней по ставке 21 %.</a:t>
            </a:r>
          </a:p>
          <a:p>
            <a:pPr marL="95250"/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/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5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95250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Определите сумму, которую получит вкладчик, используя формулу сложных процентов, если 05.11.22 г. вкладчик заключаете банком договор срочного вклада на 21 день, сумма вклада — 20 тыс. р. Процентная ставка — 14 %, по условиям договора проценты, начисленные по итогам каждого дня, увеличивают сумму вклада.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88E168-22B8-6C44-31E4-FD35EA8BC4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5730" y="4449085"/>
            <a:ext cx="3347864" cy="2231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92691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1206</Words>
  <Application>Microsoft Office PowerPoint</Application>
  <PresentationFormat>Экран (4:3)</PresentationFormat>
  <Paragraphs>135</Paragraphs>
  <Slides>14</Slides>
  <Notes>13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Monotype Corsiva</vt:lpstr>
      <vt:lpstr>Times New Roman</vt:lpstr>
      <vt:lpstr>Verdana</vt:lpstr>
      <vt:lpstr>Тема Office</vt:lpstr>
      <vt:lpstr>CorelDRAW</vt:lpstr>
      <vt:lpstr>Презентация PowerPoint</vt:lpstr>
      <vt:lpstr>РАСЧЕТ ПРОЦЕНТОВ ПО ДЕПОЗИТУ</vt:lpstr>
      <vt:lpstr> </vt:lpstr>
      <vt:lpstr> </vt:lpstr>
      <vt:lpstr> </vt:lpstr>
      <vt:lpstr> 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Пользователь</cp:lastModifiedBy>
  <cp:revision>1</cp:revision>
  <dcterms:created xsi:type="dcterms:W3CDTF">2023-10-26T02:51:45Z</dcterms:created>
  <dcterms:modified xsi:type="dcterms:W3CDTF">2024-01-30T15:14:23Z</dcterms:modified>
</cp:coreProperties>
</file>