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6" r:id="rId2"/>
    <p:sldId id="272" r:id="rId3"/>
    <p:sldId id="271" r:id="rId4"/>
    <p:sldId id="268" r:id="rId5"/>
    <p:sldId id="261" r:id="rId6"/>
    <p:sldId id="262" r:id="rId7"/>
    <p:sldId id="267" r:id="rId8"/>
    <p:sldId id="269" r:id="rId9"/>
    <p:sldId id="263" r:id="rId10"/>
    <p:sldId id="260" r:id="rId11"/>
    <p:sldId id="256" r:id="rId12"/>
    <p:sldId id="257" r:id="rId13"/>
    <p:sldId id="258" r:id="rId14"/>
    <p:sldId id="259" r:id="rId15"/>
    <p:sldId id="273" r:id="rId16"/>
    <p:sldId id="264" r:id="rId17"/>
    <p:sldId id="265" r:id="rId18"/>
    <p:sldId id="274"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629"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A5E8F1-D0B3-41CC-B57C-1DE3E6FCEDEE}" type="datetimeFigureOut">
              <a:rPr lang="ru-RU" smtClean="0"/>
              <a:t>27.08.2023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C3ADE-D9B2-4CA8-A463-1F31BB1D6D45}" type="slidenum">
              <a:rPr lang="ru-RU" smtClean="0"/>
              <a:t>‹#›</a:t>
            </a:fld>
            <a:endParaRPr lang="ru-RU"/>
          </a:p>
        </p:txBody>
      </p:sp>
    </p:spTree>
    <p:extLst>
      <p:ext uri="{BB962C8B-B14F-4D97-AF65-F5344CB8AC3E}">
        <p14:creationId xmlns:p14="http://schemas.microsoft.com/office/powerpoint/2010/main" val="4220034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12C3ADE-D9B2-4CA8-A463-1F31BB1D6D45}" type="slidenum">
              <a:rPr lang="ru-RU" smtClean="0"/>
              <a:t>10</a:t>
            </a:fld>
            <a:endParaRPr lang="ru-RU"/>
          </a:p>
        </p:txBody>
      </p:sp>
    </p:spTree>
    <p:extLst>
      <p:ext uri="{BB962C8B-B14F-4D97-AF65-F5344CB8AC3E}">
        <p14:creationId xmlns:p14="http://schemas.microsoft.com/office/powerpoint/2010/main" val="3245824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274604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106073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2650056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2659148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330915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AA06FA1-E340-489F-A235-7113380A2BEA}" type="datetimeFigureOut">
              <a:rPr lang="ru-RU" smtClean="0"/>
              <a:t>27.08.2023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372147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AA06FA1-E340-489F-A235-7113380A2BEA}" type="datetimeFigureOut">
              <a:rPr lang="ru-RU" smtClean="0"/>
              <a:t>27.08.2023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3441749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AA06FA1-E340-489F-A235-7113380A2BEA}" type="datetimeFigureOut">
              <a:rPr lang="ru-RU" smtClean="0"/>
              <a:t>27.08.2023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1156837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AA06FA1-E340-489F-A235-7113380A2BEA}" type="datetimeFigureOut">
              <a:rPr lang="ru-RU" smtClean="0"/>
              <a:t>27.08.2023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2622498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AA06FA1-E340-489F-A235-7113380A2BEA}" type="datetimeFigureOut">
              <a:rPr lang="ru-RU" smtClean="0"/>
              <a:t>27.08.2023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1207709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AA06FA1-E340-489F-A235-7113380A2BEA}" type="datetimeFigureOut">
              <a:rPr lang="ru-RU" smtClean="0"/>
              <a:t>27.08.2023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0190F85-FBD6-4EF0-ACF4-01542AFC1AF2}" type="slidenum">
              <a:rPr lang="ru-RU" smtClean="0"/>
              <a:t>‹#›</a:t>
            </a:fld>
            <a:endParaRPr lang="ru-RU"/>
          </a:p>
        </p:txBody>
      </p:sp>
    </p:spTree>
    <p:extLst>
      <p:ext uri="{BB962C8B-B14F-4D97-AF65-F5344CB8AC3E}">
        <p14:creationId xmlns:p14="http://schemas.microsoft.com/office/powerpoint/2010/main" val="2611616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A06FA1-E340-489F-A235-7113380A2BEA}" type="datetimeFigureOut">
              <a:rPr lang="ru-RU" smtClean="0"/>
              <a:t>27.08.2023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90F85-FBD6-4EF0-ACF4-01542AFC1AF2}" type="slidenum">
              <a:rPr lang="ru-RU" smtClean="0"/>
              <a:t>‹#›</a:t>
            </a:fld>
            <a:endParaRPr lang="ru-RU"/>
          </a:p>
        </p:txBody>
      </p:sp>
    </p:spTree>
    <p:extLst>
      <p:ext uri="{BB962C8B-B14F-4D97-AF65-F5344CB8AC3E}">
        <p14:creationId xmlns:p14="http://schemas.microsoft.com/office/powerpoint/2010/main" val="2427973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210040" cy="6858000"/>
          </a:xfrm>
          <a:prstGeom prst="rect">
            <a:avLst/>
          </a:prstGeom>
        </p:spPr>
      </p:pic>
      <p:sp>
        <p:nvSpPr>
          <p:cNvPr id="4" name="Заголовок 3"/>
          <p:cNvSpPr>
            <a:spLocks noGrp="1"/>
          </p:cNvSpPr>
          <p:nvPr>
            <p:ph type="ctrTitle"/>
          </p:nvPr>
        </p:nvSpPr>
        <p:spPr/>
        <p:txBody>
          <a:bodyPr>
            <a:noAutofit/>
          </a:bodyPr>
          <a:lstStyle/>
          <a:p>
            <a:r>
              <a:rPr lang="ru-RU" sz="4000" b="1" dirty="0" smtClean="0"/>
              <a:t>Военно-патриотическое воспитание учащихся на уроках русского языка, литературы и во внеурочное время как средство формирования нравственных качеств личности</a:t>
            </a:r>
            <a:endParaRPr lang="ru-RU" sz="4000" b="1" dirty="0"/>
          </a:p>
        </p:txBody>
      </p:sp>
      <p:sp>
        <p:nvSpPr>
          <p:cNvPr id="5" name="Подзаголовок 4"/>
          <p:cNvSpPr>
            <a:spLocks noGrp="1"/>
          </p:cNvSpPr>
          <p:nvPr>
            <p:ph type="subTitle" idx="1"/>
          </p:nvPr>
        </p:nvSpPr>
        <p:spPr>
          <a:xfrm>
            <a:off x="5173579" y="5069305"/>
            <a:ext cx="6841958" cy="1672390"/>
          </a:xfrm>
        </p:spPr>
        <p:txBody>
          <a:bodyPr>
            <a:normAutofit lnSpcReduction="10000"/>
          </a:bodyPr>
          <a:lstStyle/>
          <a:p>
            <a:r>
              <a:rPr lang="ru-RU" dirty="0" smtClean="0"/>
              <a:t>Учитель русского языка и литературы </a:t>
            </a:r>
          </a:p>
          <a:p>
            <a:r>
              <a:rPr lang="ru-RU" dirty="0" smtClean="0"/>
              <a:t>МБОУ «Тридцать первая школа» </a:t>
            </a:r>
            <a:r>
              <a:rPr lang="ru-RU" dirty="0" err="1" smtClean="0"/>
              <a:t>г.Химки</a:t>
            </a:r>
            <a:endParaRPr lang="ru-RU" dirty="0" smtClean="0"/>
          </a:p>
          <a:p>
            <a:r>
              <a:rPr lang="ru-RU" b="1" dirty="0" err="1" smtClean="0"/>
              <a:t>Буханова</a:t>
            </a:r>
            <a:r>
              <a:rPr lang="ru-RU" b="1" dirty="0" smtClean="0"/>
              <a:t> Анна </a:t>
            </a:r>
            <a:r>
              <a:rPr lang="ru-RU" b="1" dirty="0" smtClean="0"/>
              <a:t>Михайловна</a:t>
            </a:r>
            <a:endParaRPr lang="ru-RU" dirty="0" smtClean="0"/>
          </a:p>
          <a:p>
            <a:r>
              <a:rPr lang="ru-RU" dirty="0" smtClean="0"/>
              <a:t>28.08.2023</a:t>
            </a:r>
            <a:endParaRPr lang="ru-RU" dirty="0"/>
          </a:p>
        </p:txBody>
      </p:sp>
      <p:pic>
        <p:nvPicPr>
          <p:cNvPr id="7" name="Рисунок 6"/>
          <p:cNvPicPr>
            <a:picLocks noChangeAspect="1"/>
          </p:cNvPicPr>
          <p:nvPr/>
        </p:nvPicPr>
        <p:blipFill>
          <a:blip r:embed="rId3"/>
          <a:stretch>
            <a:fillRect/>
          </a:stretch>
        </p:blipFill>
        <p:spPr>
          <a:xfrm>
            <a:off x="10506633" y="140767"/>
            <a:ext cx="1508904" cy="1212660"/>
          </a:xfrm>
          <a:prstGeom prst="rect">
            <a:avLst/>
          </a:prstGeom>
        </p:spPr>
      </p:pic>
      <p:pic>
        <p:nvPicPr>
          <p:cNvPr id="9" name="Рисунок 8"/>
          <p:cNvPicPr>
            <a:picLocks noChangeAspect="1"/>
          </p:cNvPicPr>
          <p:nvPr/>
        </p:nvPicPr>
        <p:blipFill>
          <a:blip r:embed="rId4"/>
          <a:stretch>
            <a:fillRect/>
          </a:stretch>
        </p:blipFill>
        <p:spPr>
          <a:xfrm>
            <a:off x="676524" y="3545173"/>
            <a:ext cx="3048264" cy="3048264"/>
          </a:xfrm>
          <a:prstGeom prst="rect">
            <a:avLst/>
          </a:prstGeom>
        </p:spPr>
      </p:pic>
    </p:spTree>
    <p:extLst>
      <p:ext uri="{BB962C8B-B14F-4D97-AF65-F5344CB8AC3E}">
        <p14:creationId xmlns:p14="http://schemas.microsoft.com/office/powerpoint/2010/main" val="12428718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55647" y="173736"/>
            <a:ext cx="9991509" cy="1337455"/>
          </a:xfrm>
        </p:spPr>
        <p:txBody>
          <a:bodyPr>
            <a:normAutofit/>
          </a:bodyPr>
          <a:lstStyle/>
          <a:p>
            <a:pPr algn="ctr"/>
            <a:r>
              <a:rPr lang="ru-RU" sz="2800" dirty="0" smtClean="0">
                <a:latin typeface="Times New Roman" panose="02020603050405020304" pitchFamily="18" charset="0"/>
                <a:cs typeface="Times New Roman" panose="02020603050405020304" pitchFamily="18" charset="0"/>
              </a:rPr>
              <a:t>ПЛАНИРУЕМЫЕ ОБРАЗОВАТЕЛЬНЫЕ РЕЗУЛЬТАТЫ. ЛИЧНОСТНЫЕ РЕЗУЛЬТАТЫ</a:t>
            </a:r>
            <a:endParaRPr lang="ru-RU" sz="2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79662" y="1638618"/>
            <a:ext cx="5573082" cy="4871910"/>
          </a:xfrm>
        </p:spPr>
        <p:txBody>
          <a:bodyPr>
            <a:noAutofit/>
          </a:bodyPr>
          <a:lstStyle/>
          <a:p>
            <a:pPr marL="0" indent="0">
              <a:buNone/>
            </a:pPr>
            <a:r>
              <a:rPr lang="ru-RU" sz="1300" b="1" dirty="0">
                <a:latin typeface="Times New Roman" panose="02020603050405020304" pitchFamily="18" charset="0"/>
                <a:cs typeface="Times New Roman" panose="02020603050405020304" pitchFamily="18" charset="0"/>
              </a:rPr>
              <a:t>Гражданского воспитания:</a:t>
            </a:r>
            <a:endParaRPr lang="ru-RU" sz="1300" dirty="0">
              <a:latin typeface="Times New Roman" panose="02020603050405020304" pitchFamily="18" charset="0"/>
              <a:cs typeface="Times New Roman" panose="02020603050405020304" pitchFamily="18" charset="0"/>
            </a:endParaRPr>
          </a:p>
          <a:p>
            <a:r>
              <a:rPr lang="ru-RU" sz="1300" dirty="0">
                <a:latin typeface="Times New Roman" panose="02020603050405020304" pitchFamily="18" charset="0"/>
                <a:cs typeface="Times New Roman" panose="02020603050405020304" pitchFamily="18" charset="0"/>
              </a:rPr>
              <a:t>готовность к выполнению обязанностей гражданина и реализации его прав, уважение прав, свобод и законных интересов других людей; </a:t>
            </a:r>
          </a:p>
          <a:p>
            <a:r>
              <a:rPr lang="ru-RU" sz="1300" dirty="0">
                <a:latin typeface="Times New Roman" panose="02020603050405020304" pitchFamily="18" charset="0"/>
                <a:cs typeface="Times New Roman" panose="02020603050405020304" pitchFamily="18" charset="0"/>
              </a:rPr>
              <a:t>активное участие в жизни семьи, образовательной организации, местного сообщества, родного края, страны, в том числе в сопоставлении с ситуациями, отражёнными в литературных произведениях;</a:t>
            </a:r>
          </a:p>
          <a:p>
            <a:r>
              <a:rPr lang="ru-RU" sz="1300" dirty="0">
                <a:latin typeface="Times New Roman" panose="02020603050405020304" pitchFamily="18" charset="0"/>
                <a:cs typeface="Times New Roman" panose="02020603050405020304" pitchFamily="18" charset="0"/>
              </a:rPr>
              <a:t>неприятие любых форм экстремизма, дискриминации;</a:t>
            </a:r>
          </a:p>
          <a:p>
            <a:r>
              <a:rPr lang="ru-RU" sz="1300" dirty="0">
                <a:latin typeface="Times New Roman" panose="02020603050405020304" pitchFamily="18" charset="0"/>
                <a:cs typeface="Times New Roman" panose="02020603050405020304" pitchFamily="18" charset="0"/>
              </a:rPr>
              <a:t>понимание роли различных социальных институтов в жизни человека;</a:t>
            </a:r>
          </a:p>
          <a:p>
            <a:r>
              <a:rPr lang="ru-RU" sz="1300" dirty="0">
                <a:latin typeface="Times New Roman" panose="02020603050405020304" pitchFamily="18" charset="0"/>
                <a:cs typeface="Times New Roman" panose="02020603050405020304" pitchFamily="18" charset="0"/>
              </a:rPr>
              <a:t>представление об основных правах, свободах и обязанностях гражданина, социальных нормах и правилах межличностных отношений в поликультурном и многоконфессиональном обществе, в том числе с опорой на примеры из литературы;</a:t>
            </a:r>
          </a:p>
          <a:p>
            <a:r>
              <a:rPr lang="ru-RU" sz="1300" dirty="0">
                <a:latin typeface="Times New Roman" panose="02020603050405020304" pitchFamily="18" charset="0"/>
                <a:cs typeface="Times New Roman" panose="02020603050405020304" pitchFamily="18" charset="0"/>
              </a:rPr>
              <a:t>представление о способах противодействия коррупции;</a:t>
            </a:r>
          </a:p>
          <a:p>
            <a:r>
              <a:rPr lang="ru-RU" sz="1300" dirty="0">
                <a:latin typeface="Times New Roman" panose="02020603050405020304" pitchFamily="18" charset="0"/>
                <a:cs typeface="Times New Roman" panose="02020603050405020304" pitchFamily="18" charset="0"/>
              </a:rPr>
              <a:t>готовность к разнообразной совместной деятельности, стремление к взаимопониманию и взаимопомощи, в том числе с опорой на примеры из литературы;</a:t>
            </a:r>
          </a:p>
          <a:p>
            <a:r>
              <a:rPr lang="ru-RU" sz="1300" dirty="0">
                <a:latin typeface="Times New Roman" panose="02020603050405020304" pitchFamily="18" charset="0"/>
                <a:cs typeface="Times New Roman" panose="02020603050405020304" pitchFamily="18" charset="0"/>
              </a:rPr>
              <a:t>активное участие в школьном самоуправлении;</a:t>
            </a:r>
          </a:p>
          <a:p>
            <a:r>
              <a:rPr lang="ru-RU" sz="1300" dirty="0">
                <a:latin typeface="Times New Roman" panose="02020603050405020304" pitchFamily="18" charset="0"/>
                <a:cs typeface="Times New Roman" panose="02020603050405020304" pitchFamily="18" charset="0"/>
              </a:rPr>
              <a:t>готовность к участию в гуманит</a:t>
            </a:r>
            <a:r>
              <a:rPr lang="ru-RU" sz="1200" dirty="0">
                <a:latin typeface="Times New Roman" panose="02020603050405020304" pitchFamily="18" charset="0"/>
                <a:cs typeface="Times New Roman" panose="02020603050405020304" pitchFamily="18" charset="0"/>
              </a:rPr>
              <a:t>арной деятельности (</a:t>
            </a:r>
            <a:r>
              <a:rPr lang="ru-RU" sz="1200" dirty="0" err="1">
                <a:latin typeface="Times New Roman" panose="02020603050405020304" pitchFamily="18" charset="0"/>
                <a:cs typeface="Times New Roman" panose="02020603050405020304" pitchFamily="18" charset="0"/>
              </a:rPr>
              <a:t>волонтерство</a:t>
            </a:r>
            <a:r>
              <a:rPr lang="ru-RU" sz="1200" dirty="0">
                <a:latin typeface="Times New Roman" panose="02020603050405020304" pitchFamily="18" charset="0"/>
                <a:cs typeface="Times New Roman" panose="02020603050405020304" pitchFamily="18" charset="0"/>
              </a:rPr>
              <a:t>; помощь людям, нуждающимся в ней).</a:t>
            </a:r>
          </a:p>
        </p:txBody>
      </p:sp>
      <p:sp>
        <p:nvSpPr>
          <p:cNvPr id="4" name="TextBox 3"/>
          <p:cNvSpPr txBox="1"/>
          <p:nvPr/>
        </p:nvSpPr>
        <p:spPr>
          <a:xfrm>
            <a:off x="6187275" y="1535416"/>
            <a:ext cx="5672493" cy="3754874"/>
          </a:xfrm>
          <a:prstGeom prst="rect">
            <a:avLst/>
          </a:prstGeom>
          <a:noFill/>
        </p:spPr>
        <p:txBody>
          <a:bodyPr wrap="square" rtlCol="0">
            <a:spAutoFit/>
          </a:bodyPr>
          <a:lstStyle/>
          <a:p>
            <a:pPr algn="just">
              <a:spcAft>
                <a:spcPts val="0"/>
              </a:spcAft>
            </a:pPr>
            <a:r>
              <a:rPr lang="ru-RU" sz="1400" b="1" i="0" dirty="0" smtClean="0">
                <a:solidFill>
                  <a:srgbClr val="333333"/>
                </a:solidFill>
                <a:effectLst/>
                <a:latin typeface="Times New Roman" panose="02020603050405020304" pitchFamily="18" charset="0"/>
              </a:rPr>
              <a:t>Патриотического воспитания</a:t>
            </a:r>
            <a:r>
              <a:rPr lang="ru-RU" sz="1400" b="1" i="0" dirty="0" smtClean="0">
                <a:solidFill>
                  <a:srgbClr val="333333"/>
                </a:solidFill>
                <a:effectLst/>
                <a:latin typeface="Times New Roman" panose="02020603050405020304" pitchFamily="18" charset="0"/>
              </a:rPr>
              <a:t>:</a:t>
            </a:r>
          </a:p>
          <a:p>
            <a:pPr algn="just">
              <a:spcAft>
                <a:spcPts val="0"/>
              </a:spcAft>
            </a:pPr>
            <a:endParaRPr lang="ru-RU" sz="1400" b="0" i="0" dirty="0" smtClean="0">
              <a:solidFill>
                <a:srgbClr val="333333"/>
              </a:solidFill>
              <a:effectLst/>
              <a:latin typeface="Times New Roman" panose="02020603050405020304" pitchFamily="18" charset="0"/>
            </a:endParaRPr>
          </a:p>
          <a:p>
            <a:pPr algn="just">
              <a:buFont typeface="Arial" panose="020B0604020202020204" pitchFamily="34" charset="0"/>
              <a:buChar char="•"/>
            </a:pPr>
            <a:r>
              <a:rPr lang="ru-RU" sz="1400" b="0" i="0" dirty="0" smtClean="0">
                <a:solidFill>
                  <a:srgbClr val="333333"/>
                </a:solidFill>
                <a:effectLst/>
                <a:latin typeface="Times New Roman" panose="02020603050405020304" pitchFamily="18" charset="0"/>
              </a:rPr>
              <a:t> осознание российской гражданской идентичности в поликультурном и многоконфессиональном обществе, проявление интереса к познанию родного языка, истории, культуры Российской Федерации, своего края, народов России в контексте изучения произведений русской и зарубежной литературы, а также литератур народов РФ</a:t>
            </a:r>
            <a:r>
              <a:rPr lang="ru-RU" sz="1400" b="0" i="0" dirty="0" smtClean="0">
                <a:solidFill>
                  <a:srgbClr val="333333"/>
                </a:solidFill>
                <a:effectLst/>
                <a:latin typeface="Times New Roman" panose="02020603050405020304" pitchFamily="18" charset="0"/>
              </a:rPr>
              <a:t>;</a:t>
            </a:r>
          </a:p>
          <a:p>
            <a:pPr algn="just">
              <a:buFont typeface="Arial" panose="020B0604020202020204" pitchFamily="34" charset="0"/>
              <a:buChar char="•"/>
            </a:pPr>
            <a:endParaRPr lang="ru-RU" sz="1400" b="0" i="0" dirty="0" smtClean="0">
              <a:solidFill>
                <a:srgbClr val="333333"/>
              </a:solidFill>
              <a:effectLst/>
              <a:latin typeface="Times New Roman" panose="02020603050405020304" pitchFamily="18" charset="0"/>
            </a:endParaRPr>
          </a:p>
          <a:p>
            <a:pPr algn="just">
              <a:buFont typeface="Arial" panose="020B0604020202020204" pitchFamily="34" charset="0"/>
              <a:buChar char="•"/>
            </a:pPr>
            <a:r>
              <a:rPr lang="ru-RU" sz="1400" b="0" i="0" dirty="0" smtClean="0">
                <a:solidFill>
                  <a:srgbClr val="333333"/>
                </a:solidFill>
                <a:effectLst/>
                <a:latin typeface="Times New Roman" panose="02020603050405020304" pitchFamily="18" charset="0"/>
              </a:rPr>
              <a:t> ценностное отношение к достижениям своей Родины – России, к науке, искусству, спорту, технологиям, боевым подвигам и трудовым достижениям народа, в том числе отражённым в художественных произведениях</a:t>
            </a:r>
            <a:r>
              <a:rPr lang="ru-RU" sz="1400" b="0" i="0" dirty="0" smtClean="0">
                <a:solidFill>
                  <a:srgbClr val="333333"/>
                </a:solidFill>
                <a:effectLst/>
                <a:latin typeface="Times New Roman" panose="02020603050405020304" pitchFamily="18" charset="0"/>
              </a:rPr>
              <a:t>;</a:t>
            </a:r>
          </a:p>
          <a:p>
            <a:pPr algn="just">
              <a:buFont typeface="Arial" panose="020B0604020202020204" pitchFamily="34" charset="0"/>
              <a:buChar char="•"/>
            </a:pPr>
            <a:endParaRPr lang="ru-RU" sz="1400" b="0" i="0" dirty="0" smtClean="0">
              <a:solidFill>
                <a:srgbClr val="333333"/>
              </a:solidFill>
              <a:effectLst/>
              <a:latin typeface="Times New Roman" panose="02020603050405020304" pitchFamily="18" charset="0"/>
            </a:endParaRPr>
          </a:p>
          <a:p>
            <a:pPr algn="just">
              <a:buFont typeface="Arial" panose="020B0604020202020204" pitchFamily="34" charset="0"/>
              <a:buChar char="•"/>
            </a:pPr>
            <a:r>
              <a:rPr lang="ru-RU" sz="1400" b="0" i="0" dirty="0" smtClean="0">
                <a:solidFill>
                  <a:srgbClr val="333333"/>
                </a:solidFill>
                <a:effectLst/>
                <a:latin typeface="Times New Roman" panose="02020603050405020304" pitchFamily="18" charset="0"/>
              </a:rPr>
              <a:t> уважение к символам России, государственным праздникам, историческому и природному наследию и памятникам, традициям разных народов, проживающих в родной стране, обращая внимание на их воплощение в литературе.</a:t>
            </a:r>
            <a:endParaRPr lang="ru-RU" sz="1400" b="0" i="0" dirty="0">
              <a:solidFill>
                <a:srgbClr val="333333"/>
              </a:solidFill>
              <a:effectLst/>
              <a:latin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173676" y="206534"/>
            <a:ext cx="1390008" cy="1304657"/>
          </a:xfrm>
          <a:prstGeom prst="rect">
            <a:avLst/>
          </a:prstGeom>
        </p:spPr>
      </p:pic>
    </p:spTree>
    <p:extLst>
      <p:ext uri="{BB962C8B-B14F-4D97-AF65-F5344CB8AC3E}">
        <p14:creationId xmlns:p14="http://schemas.microsoft.com/office/powerpoint/2010/main" val="62118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51177" y="252927"/>
            <a:ext cx="6126479" cy="1311275"/>
          </a:xfrm>
        </p:spPr>
        <p:txBody>
          <a:bodyPr/>
          <a:lstStyle/>
          <a:p>
            <a:r>
              <a:rPr lang="ru-RU" dirty="0" smtClean="0">
                <a:latin typeface="Times New Roman" panose="02020603050405020304" pitchFamily="18" charset="0"/>
                <a:cs typeface="Times New Roman" panose="02020603050405020304" pitchFamily="18" charset="0"/>
              </a:rPr>
              <a:t>Литература. 5 класс</a:t>
            </a:r>
            <a:br>
              <a:rPr lang="ru-RU" dirty="0" smtClean="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93193" y="1993393"/>
            <a:ext cx="5553456" cy="4716852"/>
          </a:xfrm>
        </p:spPr>
        <p:txBody>
          <a:bodyPr>
            <a:normAutofit fontScale="92500" lnSpcReduction="10000"/>
          </a:bodyPr>
          <a:lstStyle/>
          <a:p>
            <a:pPr marL="0" indent="0">
              <a:buNone/>
            </a:pPr>
            <a:r>
              <a:rPr lang="ru-RU" dirty="0" smtClean="0">
                <a:latin typeface="Times New Roman" panose="02020603050405020304" pitchFamily="18" charset="0"/>
                <a:cs typeface="Times New Roman" panose="02020603050405020304" pitchFamily="18" charset="0"/>
              </a:rPr>
              <a:t>И. А. Крылов «Волк на псарне»</a:t>
            </a:r>
          </a:p>
          <a:p>
            <a:pPr marL="0" indent="0">
              <a:buNone/>
            </a:pPr>
            <a:r>
              <a:rPr lang="ru-RU" dirty="0" smtClean="0">
                <a:latin typeface="Times New Roman" panose="02020603050405020304" pitchFamily="18" charset="0"/>
                <a:cs typeface="Times New Roman" panose="02020603050405020304" pitchFamily="18" charset="0"/>
              </a:rPr>
              <a:t>М. Ю. Лермонтов «Бородино»</a:t>
            </a:r>
          </a:p>
          <a:p>
            <a:pPr marL="0" indent="0">
              <a:buNone/>
            </a:pPr>
            <a:r>
              <a:rPr lang="ru-RU" dirty="0" smtClean="0">
                <a:latin typeface="Times New Roman" panose="02020603050405020304" pitchFamily="18" charset="0"/>
                <a:cs typeface="Times New Roman" panose="02020603050405020304" pitchFamily="18" charset="0"/>
              </a:rPr>
              <a:t>Л. Н. Толстой «Кавказский пленник»</a:t>
            </a:r>
          </a:p>
          <a:p>
            <a:pPr marL="0" indent="0">
              <a:buNone/>
            </a:pPr>
            <a:r>
              <a:rPr lang="ru-RU" dirty="0" smtClean="0">
                <a:latin typeface="Times New Roman" panose="02020603050405020304" pitchFamily="18" charset="0"/>
                <a:cs typeface="Times New Roman" panose="02020603050405020304" pitchFamily="18" charset="0"/>
              </a:rPr>
              <a:t>Литература XX–XXI веков:</a:t>
            </a:r>
          </a:p>
          <a:p>
            <a:pPr marL="0" indent="0">
              <a:buNone/>
            </a:pPr>
            <a:r>
              <a:rPr lang="ru-RU" dirty="0" smtClean="0">
                <a:latin typeface="Times New Roman" panose="02020603050405020304" pitchFamily="18" charset="0"/>
                <a:cs typeface="Times New Roman" panose="02020603050405020304" pitchFamily="18" charset="0"/>
              </a:rPr>
              <a:t>Произведения отечественной литературы на тему </a:t>
            </a:r>
            <a:r>
              <a:rPr lang="ru-RU" b="1" dirty="0" smtClean="0">
                <a:latin typeface="Times New Roman" panose="02020603050405020304" pitchFamily="18" charset="0"/>
                <a:cs typeface="Times New Roman" panose="02020603050405020304" pitchFamily="18" charset="0"/>
              </a:rPr>
              <a:t>«Человек на войне»</a:t>
            </a:r>
            <a:r>
              <a:rPr lang="ru-RU" dirty="0" smtClean="0">
                <a:latin typeface="Times New Roman" panose="02020603050405020304" pitchFamily="18" charset="0"/>
                <a:cs typeface="Times New Roman" panose="02020603050405020304" pitchFamily="18" charset="0"/>
              </a:rPr>
              <a:t> ‌(не менее двух). Например, Л. А. Кассиль. «Дорогие мои мальчишки»; Ю. Я. Яковлев. «Девочки с Васильевского острова»; </a:t>
            </a:r>
          </a:p>
          <a:p>
            <a:pPr marL="0" indent="0">
              <a:buNone/>
            </a:pPr>
            <a:r>
              <a:rPr lang="ru-RU" dirty="0" smtClean="0">
                <a:latin typeface="Times New Roman" panose="02020603050405020304" pitchFamily="18" charset="0"/>
                <a:cs typeface="Times New Roman" panose="02020603050405020304" pitchFamily="18" charset="0"/>
              </a:rPr>
              <a:t>В. П. Катаев. «Сын полка», </a:t>
            </a:r>
            <a:r>
              <a:rPr lang="ru-RU" dirty="0" err="1" smtClean="0">
                <a:latin typeface="Times New Roman" panose="02020603050405020304" pitchFamily="18" charset="0"/>
                <a:cs typeface="Times New Roman" panose="02020603050405020304" pitchFamily="18" charset="0"/>
              </a:rPr>
              <a:t>К.М.Симонов</a:t>
            </a:r>
            <a:r>
              <a:rPr lang="ru-RU" dirty="0" smtClean="0">
                <a:latin typeface="Times New Roman" panose="02020603050405020304" pitchFamily="18" charset="0"/>
                <a:cs typeface="Times New Roman" panose="02020603050405020304" pitchFamily="18" charset="0"/>
              </a:rPr>
              <a:t> «Сын артиллериста» </a:t>
            </a:r>
          </a:p>
          <a:p>
            <a:pPr marL="0" indent="0">
              <a:buNone/>
            </a:pPr>
            <a:endParaRPr lang="ru-RU" dirty="0"/>
          </a:p>
        </p:txBody>
      </p:sp>
      <p:sp>
        <p:nvSpPr>
          <p:cNvPr id="5" name="Прямоугольник 4"/>
          <p:cNvSpPr/>
          <p:nvPr/>
        </p:nvSpPr>
        <p:spPr>
          <a:xfrm>
            <a:off x="7507224" y="6375087"/>
            <a:ext cx="5120640" cy="369332"/>
          </a:xfrm>
          <a:prstGeom prst="rect">
            <a:avLst/>
          </a:prstGeom>
        </p:spPr>
        <p:txBody>
          <a:bodyPr wrap="square">
            <a:spAutoFit/>
          </a:bodyPr>
          <a:lstStyle/>
          <a:p>
            <a:r>
              <a:rPr lang="ru-RU" dirty="0" smtClean="0"/>
              <a:t>Ф</a:t>
            </a:r>
            <a:r>
              <a:rPr lang="ru-RU" dirty="0" smtClean="0"/>
              <a:t>. </a:t>
            </a:r>
            <a:r>
              <a:rPr lang="ru-RU" dirty="0" err="1" smtClean="0"/>
              <a:t>Рубо</a:t>
            </a:r>
            <a:r>
              <a:rPr lang="ru-RU" dirty="0" smtClean="0"/>
              <a:t> «Панорама Бородинской </a:t>
            </a:r>
            <a:r>
              <a:rPr lang="ru-RU" dirty="0" smtClean="0"/>
              <a:t>битвы»</a:t>
            </a:r>
            <a:endParaRPr lang="ru-RU" dirty="0"/>
          </a:p>
        </p:txBody>
      </p:sp>
      <p:pic>
        <p:nvPicPr>
          <p:cNvPr id="7" name="Рисунок 6"/>
          <p:cNvPicPr>
            <a:picLocks noChangeAspect="1"/>
          </p:cNvPicPr>
          <p:nvPr/>
        </p:nvPicPr>
        <p:blipFill rotWithShape="1">
          <a:blip r:embed="rId2"/>
          <a:srcRect l="2342" t="4838" r="1592" b="3667"/>
          <a:stretch/>
        </p:blipFill>
        <p:spPr>
          <a:xfrm>
            <a:off x="7952232" y="1217510"/>
            <a:ext cx="3157728" cy="2254161"/>
          </a:xfrm>
          <a:prstGeom prst="rect">
            <a:avLst/>
          </a:prstGeom>
        </p:spPr>
      </p:pic>
      <p:pic>
        <p:nvPicPr>
          <p:cNvPr id="8" name="Рисунок 7"/>
          <p:cNvPicPr>
            <a:picLocks noChangeAspect="1"/>
          </p:cNvPicPr>
          <p:nvPr/>
        </p:nvPicPr>
        <p:blipFill>
          <a:blip r:embed="rId3"/>
          <a:stretch>
            <a:fillRect/>
          </a:stretch>
        </p:blipFill>
        <p:spPr>
          <a:xfrm>
            <a:off x="7310628" y="3623480"/>
            <a:ext cx="4440936" cy="2599798"/>
          </a:xfrm>
          <a:prstGeom prst="rect">
            <a:avLst/>
          </a:prstGeom>
        </p:spPr>
      </p:pic>
      <p:pic>
        <p:nvPicPr>
          <p:cNvPr id="6" name="Рисунок 5"/>
          <p:cNvPicPr>
            <a:picLocks noChangeAspect="1"/>
          </p:cNvPicPr>
          <p:nvPr/>
        </p:nvPicPr>
        <p:blipFill>
          <a:blip r:embed="rId4"/>
          <a:stretch>
            <a:fillRect/>
          </a:stretch>
        </p:blipFill>
        <p:spPr>
          <a:xfrm>
            <a:off x="249875" y="252927"/>
            <a:ext cx="1396105" cy="1304657"/>
          </a:xfrm>
          <a:prstGeom prst="rect">
            <a:avLst/>
          </a:prstGeom>
        </p:spPr>
      </p:pic>
    </p:spTree>
    <p:extLst>
      <p:ext uri="{BB962C8B-B14F-4D97-AF65-F5344CB8AC3E}">
        <p14:creationId xmlns:p14="http://schemas.microsoft.com/office/powerpoint/2010/main" val="36799231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27248" y="196683"/>
            <a:ext cx="4882896" cy="1086685"/>
          </a:xfrm>
        </p:spPr>
        <p:txBody>
          <a:bodyPr>
            <a:normAutofit fontScale="90000"/>
          </a:bodyPr>
          <a:lstStyle/>
          <a:p>
            <a:r>
              <a:rPr lang="ru-RU" dirty="0" smtClean="0">
                <a:latin typeface="Times New Roman" panose="02020603050405020304" pitchFamily="18" charset="0"/>
                <a:cs typeface="Times New Roman" panose="02020603050405020304" pitchFamily="18" charset="0"/>
              </a:rPr>
              <a:t>Литература. </a:t>
            </a:r>
            <a:r>
              <a:rPr lang="ru-RU" dirty="0">
                <a:latin typeface="Times New Roman" panose="02020603050405020304" pitchFamily="18" charset="0"/>
                <a:cs typeface="Times New Roman" panose="02020603050405020304" pitchFamily="18" charset="0"/>
              </a:rPr>
              <a:t>6</a:t>
            </a:r>
            <a:r>
              <a:rPr lang="ru-RU" dirty="0" smtClean="0">
                <a:latin typeface="Times New Roman" panose="02020603050405020304" pitchFamily="18" charset="0"/>
                <a:cs typeface="Times New Roman" panose="02020603050405020304" pitchFamily="18" charset="0"/>
              </a:rPr>
              <a:t> класс</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71099" y="1841152"/>
            <a:ext cx="10527632" cy="4524627"/>
          </a:xfrm>
        </p:spPr>
        <p:txBody>
          <a:bodyPr>
            <a:normAutofit fontScale="70000" lnSpcReduction="20000"/>
          </a:bodyPr>
          <a:lstStyle/>
          <a:p>
            <a:pPr marL="0" indent="0">
              <a:buNone/>
            </a:pPr>
            <a:r>
              <a:rPr lang="ru-RU" dirty="0" smtClean="0">
                <a:latin typeface="Times New Roman" panose="02020603050405020304" pitchFamily="18" charset="0"/>
                <a:cs typeface="Times New Roman" panose="02020603050405020304" pitchFamily="18" charset="0"/>
              </a:rPr>
              <a:t>Фольклор. Русские былины ‌(не менее двух). Например, «Илья Муромец и Соловей-разбойник».</a:t>
            </a:r>
          </a:p>
          <a:p>
            <a:pPr marL="0" indent="0">
              <a:buNone/>
            </a:pPr>
            <a:r>
              <a:rPr lang="ru-RU" dirty="0" smtClean="0">
                <a:latin typeface="Times New Roman" panose="02020603050405020304" pitchFamily="18" charset="0"/>
                <a:cs typeface="Times New Roman" panose="02020603050405020304" pitchFamily="18" charset="0"/>
              </a:rPr>
              <a:t>Древнерусская литература.</a:t>
            </a:r>
          </a:p>
          <a:p>
            <a:pPr marL="0" indent="0">
              <a:buNone/>
            </a:pPr>
            <a:r>
              <a:rPr lang="ru-RU" dirty="0" smtClean="0">
                <a:latin typeface="Times New Roman" panose="02020603050405020304" pitchFamily="18" charset="0"/>
                <a:cs typeface="Times New Roman" panose="02020603050405020304" pitchFamily="18" charset="0"/>
              </a:rPr>
              <a:t>«Повесть временных лет»‌(не менее одного фрагмента). Например, «Сказание о белгородском киселе», «Сказание о походе князя Олега на Царьград», «Предание о смерти князя Олега».‌</a:t>
            </a:r>
          </a:p>
          <a:p>
            <a:pPr marL="0" indent="0">
              <a:buNone/>
            </a:pPr>
            <a:r>
              <a:rPr lang="ru-RU" dirty="0" smtClean="0">
                <a:latin typeface="Times New Roman" panose="02020603050405020304" pitchFamily="18" charset="0"/>
                <a:cs typeface="Times New Roman" panose="02020603050405020304" pitchFamily="18" charset="0"/>
              </a:rPr>
              <a:t>А. С. Пушкин «Песнь о вещем Олеге»</a:t>
            </a:r>
          </a:p>
          <a:p>
            <a:pPr marL="0" indent="0">
              <a:buNone/>
            </a:pPr>
            <a:r>
              <a:rPr lang="ru-RU" dirty="0" smtClean="0">
                <a:latin typeface="Times New Roman" panose="02020603050405020304" pitchFamily="18" charset="0"/>
                <a:cs typeface="Times New Roman" panose="02020603050405020304" pitchFamily="18" charset="0"/>
              </a:rPr>
              <a:t>Стихотворения отечественных поэтов XX века ‌(не менее четырёх стихотворений двух поэтов). Например, стихотворения О. Ф. </a:t>
            </a:r>
            <a:r>
              <a:rPr lang="ru-RU" dirty="0" err="1" smtClean="0">
                <a:latin typeface="Times New Roman" panose="02020603050405020304" pitchFamily="18" charset="0"/>
                <a:cs typeface="Times New Roman" panose="02020603050405020304" pitchFamily="18" charset="0"/>
              </a:rPr>
              <a:t>Берггольц</a:t>
            </a:r>
            <a:r>
              <a:rPr lang="ru-RU" dirty="0" smtClean="0">
                <a:latin typeface="Times New Roman" panose="02020603050405020304" pitchFamily="18" charset="0"/>
                <a:cs typeface="Times New Roman" panose="02020603050405020304" pitchFamily="18" charset="0"/>
              </a:rPr>
              <a:t>, В. С. Высоцкого, Е. А. Евтушенко, А. С. Кушнера, Ю. Д. </a:t>
            </a:r>
            <a:r>
              <a:rPr lang="ru-RU" dirty="0" err="1" smtClean="0">
                <a:latin typeface="Times New Roman" panose="02020603050405020304" pitchFamily="18" charset="0"/>
                <a:cs typeface="Times New Roman" panose="02020603050405020304" pitchFamily="18" charset="0"/>
              </a:rPr>
              <a:t>Левитанского</a:t>
            </a:r>
            <a:r>
              <a:rPr lang="ru-RU" dirty="0" smtClean="0">
                <a:latin typeface="Times New Roman" panose="02020603050405020304" pitchFamily="18" charset="0"/>
                <a:cs typeface="Times New Roman" panose="02020603050405020304" pitchFamily="18" charset="0"/>
              </a:rPr>
              <a:t>, Ю. П. </a:t>
            </a:r>
            <a:r>
              <a:rPr lang="ru-RU" dirty="0" err="1" smtClean="0">
                <a:latin typeface="Times New Roman" panose="02020603050405020304" pitchFamily="18" charset="0"/>
                <a:cs typeface="Times New Roman" panose="02020603050405020304" pitchFamily="18" charset="0"/>
              </a:rPr>
              <a:t>Мориц</a:t>
            </a:r>
            <a:r>
              <a:rPr lang="ru-RU" dirty="0" smtClean="0">
                <a:latin typeface="Times New Roman" panose="02020603050405020304" pitchFamily="18" charset="0"/>
                <a:cs typeface="Times New Roman" panose="02020603050405020304" pitchFamily="18" charset="0"/>
              </a:rPr>
              <a:t>, Б. Ш. Окуджавы, Д. С. Самойлова.‌‌</a:t>
            </a:r>
          </a:p>
          <a:p>
            <a:pPr marL="0" indent="0">
              <a:buNone/>
            </a:pPr>
            <a:r>
              <a:rPr lang="ru-RU" dirty="0" smtClean="0">
                <a:latin typeface="Times New Roman" panose="02020603050405020304" pitchFamily="18" charset="0"/>
                <a:cs typeface="Times New Roman" panose="02020603050405020304" pitchFamily="18" charset="0"/>
              </a:rPr>
              <a:t>Проза отечественных писателей конца XX – начала XXI века, в том числе </a:t>
            </a:r>
            <a:r>
              <a:rPr lang="ru-RU" b="1" dirty="0" smtClean="0">
                <a:latin typeface="Times New Roman" panose="02020603050405020304" pitchFamily="18" charset="0"/>
                <a:cs typeface="Times New Roman" panose="02020603050405020304" pitchFamily="18" charset="0"/>
              </a:rPr>
              <a:t>о Великой Отечественной войне ‌</a:t>
            </a:r>
            <a:r>
              <a:rPr lang="ru-RU" dirty="0" smtClean="0">
                <a:latin typeface="Times New Roman" panose="02020603050405020304" pitchFamily="18" charset="0"/>
                <a:cs typeface="Times New Roman" panose="02020603050405020304" pitchFamily="18" charset="0"/>
              </a:rPr>
              <a:t>(два произведения по выбору). Например, Б. Л. Васильев. «Экспонат №...»; Б. П. Екимов. «Ночь исцеления», А. В. </a:t>
            </a:r>
            <a:r>
              <a:rPr lang="ru-RU" dirty="0" err="1" smtClean="0">
                <a:latin typeface="Times New Roman" panose="02020603050405020304" pitchFamily="18" charset="0"/>
                <a:cs typeface="Times New Roman" panose="02020603050405020304" pitchFamily="18" charset="0"/>
              </a:rPr>
              <a:t>Жвалевский</a:t>
            </a:r>
            <a:r>
              <a:rPr lang="ru-RU" dirty="0" smtClean="0">
                <a:latin typeface="Times New Roman" panose="02020603050405020304" pitchFamily="18" charset="0"/>
                <a:cs typeface="Times New Roman" panose="02020603050405020304" pitchFamily="18" charset="0"/>
              </a:rPr>
              <a:t> и Е. Б. Пастернак. «Правдивая история Деда Мороза» (глава «Очень страшный 1942 Новый год») и др.‌</a:t>
            </a:r>
          </a:p>
          <a:p>
            <a:pPr marL="0" indent="0">
              <a:buNone/>
            </a:pPr>
            <a:r>
              <a:rPr lang="ru-RU" dirty="0" smtClean="0">
                <a:latin typeface="Times New Roman" panose="02020603050405020304" pitchFamily="18" charset="0"/>
                <a:cs typeface="Times New Roman" panose="02020603050405020304" pitchFamily="18" charset="0"/>
              </a:rPr>
              <a:t>Литература народов Российской Федерации. Стихотворения ‌(два по выбору). Например, М. Карим. «Бессмертие» (фрагменты); Г. Тукай. «Родная деревня», «Книга»; К. Кулиев. «Когда на меня навалилась беда…», «Каким бы малым ни был мой народ…», «Что б ни делалось на свете…».‌</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77907" y="132514"/>
            <a:ext cx="1396105" cy="1304657"/>
          </a:xfrm>
          <a:prstGeom prst="rect">
            <a:avLst/>
          </a:prstGeom>
        </p:spPr>
      </p:pic>
    </p:spTree>
    <p:extLst>
      <p:ext uri="{BB962C8B-B14F-4D97-AF65-F5344CB8AC3E}">
        <p14:creationId xmlns:p14="http://schemas.microsoft.com/office/powerpoint/2010/main" val="19729570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23360" y="365125"/>
            <a:ext cx="7330440" cy="1325563"/>
          </a:xfrm>
        </p:spPr>
        <p:txBody>
          <a:bodyPr/>
          <a:lstStyle/>
          <a:p>
            <a:r>
              <a:rPr lang="ru-RU" dirty="0" smtClean="0">
                <a:latin typeface="Times New Roman" panose="02020603050405020304" pitchFamily="18" charset="0"/>
                <a:cs typeface="Times New Roman" panose="02020603050405020304" pitchFamily="18" charset="0"/>
              </a:rPr>
              <a:t>Литература. 7 класс</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lnSpcReduction="20000"/>
          </a:bodyPr>
          <a:lstStyle/>
          <a:p>
            <a:pPr marL="0" indent="0">
              <a:buNone/>
            </a:pPr>
            <a:r>
              <a:rPr lang="ru-RU" dirty="0" smtClean="0">
                <a:latin typeface="Times New Roman" panose="02020603050405020304" pitchFamily="18" charset="0"/>
                <a:cs typeface="Times New Roman" panose="02020603050405020304" pitchFamily="18" charset="0"/>
              </a:rPr>
              <a:t>А</a:t>
            </a:r>
            <a:r>
              <a:rPr lang="ru-RU" dirty="0" smtClean="0">
                <a:latin typeface="Times New Roman" panose="02020603050405020304" pitchFamily="18" charset="0"/>
                <a:cs typeface="Times New Roman" panose="02020603050405020304" pitchFamily="18" charset="0"/>
              </a:rPr>
              <a:t>. С. Пушкин. Стихотворения ‌(не менее четырёх). Например, «Во глубине сибирских руд…», «19 октября» («Роняет лес багряный свой убор…»), «И. И. Пущину», «На холмах Грузии лежит ночная мгла…», и др.‌‌ «Повести Белкина» ‌(«Станционный смотритель» и др.).‌‌ Поэма «Полтава»‌ (фрагмент).‌‌</a:t>
            </a:r>
          </a:p>
          <a:p>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М. Ю. Лермонтов. Стихотворения ‌(не менее четырёх). Например, «Узник», «Парус», «Тучи», «Желанье» («Отворите мне темницу…»), «Когда волнуется желтеющая нива…», «Ангел», «Молитва» («В минуту жизни трудную…») и др.‌‌ «Песня про царя Ивана Васильевича, молодого опричника и удалого купца Калашникова».</a:t>
            </a:r>
          </a:p>
          <a:p>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Н. В. Гоголь. Повесть «Тарас Бульба».</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95595" y="216351"/>
            <a:ext cx="1396105" cy="1304657"/>
          </a:xfrm>
          <a:prstGeom prst="rect">
            <a:avLst/>
          </a:prstGeom>
        </p:spPr>
      </p:pic>
    </p:spTree>
    <p:extLst>
      <p:ext uri="{BB962C8B-B14F-4D97-AF65-F5344CB8AC3E}">
        <p14:creationId xmlns:p14="http://schemas.microsoft.com/office/powerpoint/2010/main" val="8789878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69464" y="365125"/>
            <a:ext cx="5843016" cy="905891"/>
          </a:xfrm>
        </p:spPr>
        <p:txBody>
          <a:bodyPr/>
          <a:lstStyle/>
          <a:p>
            <a:r>
              <a:rPr lang="ru-RU" dirty="0" smtClean="0">
                <a:latin typeface="Times New Roman" panose="02020603050405020304" pitchFamily="18" charset="0"/>
                <a:cs typeface="Times New Roman" panose="02020603050405020304" pitchFamily="18" charset="0"/>
              </a:rPr>
              <a:t>Литература. 8 класс</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70000" lnSpcReduction="20000"/>
          </a:bodyPr>
          <a:lstStyle/>
          <a:p>
            <a:pPr marL="0" indent="0">
              <a:buNone/>
            </a:pPr>
            <a:r>
              <a:rPr lang="ru-RU" dirty="0" smtClean="0">
                <a:latin typeface="Times New Roman" panose="02020603050405020304" pitchFamily="18" charset="0"/>
                <a:cs typeface="Times New Roman" panose="02020603050405020304" pitchFamily="18" charset="0"/>
              </a:rPr>
              <a:t>А. С. Пушкин «Капитанская дочка»</a:t>
            </a:r>
          </a:p>
          <a:p>
            <a:pPr marL="0" indent="0">
              <a:buNone/>
            </a:pPr>
            <a:r>
              <a:rPr lang="ru-RU" dirty="0" smtClean="0">
                <a:latin typeface="Times New Roman" panose="02020603050405020304" pitchFamily="18" charset="0"/>
                <a:cs typeface="Times New Roman" panose="02020603050405020304" pitchFamily="18" charset="0"/>
              </a:rPr>
              <a:t>М. Ю. Лермонтов «Мцыри»</a:t>
            </a:r>
          </a:p>
          <a:p>
            <a:pPr marL="0" indent="0">
              <a:buNone/>
            </a:pPr>
            <a:r>
              <a:rPr lang="ru-RU" dirty="0" smtClean="0">
                <a:latin typeface="Times New Roman" panose="02020603050405020304" pitchFamily="18" charset="0"/>
                <a:cs typeface="Times New Roman" panose="02020603050405020304" pitchFamily="18" charset="0"/>
              </a:rPr>
              <a:t>А. Т. Твардовский. Поэма «Василий </a:t>
            </a:r>
            <a:r>
              <a:rPr lang="ru-RU" dirty="0" err="1" smtClean="0">
                <a:latin typeface="Times New Roman" panose="02020603050405020304" pitchFamily="18" charset="0"/>
                <a:cs typeface="Times New Roman" panose="02020603050405020304" pitchFamily="18" charset="0"/>
              </a:rPr>
              <a:t>Тёркин</a:t>
            </a:r>
            <a:r>
              <a:rPr lang="ru-RU" dirty="0" smtClean="0">
                <a:latin typeface="Times New Roman" panose="02020603050405020304" pitchFamily="18" charset="0"/>
                <a:cs typeface="Times New Roman" panose="02020603050405020304" pitchFamily="18" charset="0"/>
              </a:rPr>
              <a:t>» ‌(главы «Переправа», «Гармонь», «Два солдата», «Поединок» и др.)</a:t>
            </a:r>
          </a:p>
          <a:p>
            <a:pPr marL="0" indent="0">
              <a:buNone/>
            </a:pPr>
            <a:r>
              <a:rPr lang="ru-RU" dirty="0" smtClean="0">
                <a:latin typeface="Times New Roman" panose="02020603050405020304" pitchFamily="18" charset="0"/>
                <a:cs typeface="Times New Roman" panose="02020603050405020304" pitchFamily="18" charset="0"/>
              </a:rPr>
              <a:t>А.Н. Толстой. Рассказ «Русский характер»</a:t>
            </a:r>
          </a:p>
          <a:p>
            <a:pPr marL="0" indent="0">
              <a:buNone/>
            </a:pPr>
            <a:r>
              <a:rPr lang="ru-RU" dirty="0" smtClean="0">
                <a:latin typeface="Times New Roman" panose="02020603050405020304" pitchFamily="18" charset="0"/>
                <a:cs typeface="Times New Roman" panose="02020603050405020304" pitchFamily="18" charset="0"/>
              </a:rPr>
              <a:t>М. А. Шолохов. Рассказ «Судьба человека»</a:t>
            </a:r>
          </a:p>
          <a:p>
            <a:pPr marL="0" indent="0">
              <a:buNone/>
            </a:pPr>
            <a:r>
              <a:rPr lang="ru-RU" dirty="0" smtClean="0">
                <a:latin typeface="Times New Roman" panose="02020603050405020304" pitchFamily="18" charset="0"/>
                <a:cs typeface="Times New Roman" panose="02020603050405020304" pitchFamily="18" charset="0"/>
              </a:rPr>
              <a:t>Произведения отечественных и зарубежных прозаиков второй половины XX–XXI века ‌(не менее двух произведений на тему </a:t>
            </a:r>
            <a:r>
              <a:rPr lang="ru-RU" b="1" dirty="0" smtClean="0">
                <a:latin typeface="Times New Roman" panose="02020603050405020304" pitchFamily="18" charset="0"/>
                <a:cs typeface="Times New Roman" panose="02020603050405020304" pitchFamily="18" charset="0"/>
              </a:rPr>
              <a:t>«Человек в ситуации нравственного выбора»)</a:t>
            </a:r>
            <a:r>
              <a:rPr lang="ru-RU" dirty="0" smtClean="0">
                <a:latin typeface="Times New Roman" panose="02020603050405020304" pitchFamily="18" charset="0"/>
                <a:cs typeface="Times New Roman" panose="02020603050405020304" pitchFamily="18" charset="0"/>
              </a:rPr>
              <a:t>. Например, произведения В. П. Астафьева, Ю. В. Бондарева, Н. С. </a:t>
            </a:r>
            <a:r>
              <a:rPr lang="ru-RU" dirty="0" err="1" smtClean="0">
                <a:latin typeface="Times New Roman" panose="02020603050405020304" pitchFamily="18" charset="0"/>
                <a:cs typeface="Times New Roman" panose="02020603050405020304" pitchFamily="18" charset="0"/>
              </a:rPr>
              <a:t>Дашевской</a:t>
            </a:r>
            <a:r>
              <a:rPr lang="ru-RU" dirty="0" smtClean="0">
                <a:latin typeface="Times New Roman" panose="02020603050405020304" pitchFamily="18" charset="0"/>
                <a:cs typeface="Times New Roman" panose="02020603050405020304" pitchFamily="18" charset="0"/>
              </a:rPr>
              <a:t>, Дж. Сэлинджера, К. </a:t>
            </a:r>
            <a:r>
              <a:rPr lang="ru-RU" dirty="0" err="1" smtClean="0">
                <a:latin typeface="Times New Roman" panose="02020603050405020304" pitchFamily="18" charset="0"/>
                <a:cs typeface="Times New Roman" panose="02020603050405020304" pitchFamily="18" charset="0"/>
              </a:rPr>
              <a:t>Патерсон</a:t>
            </a:r>
            <a:r>
              <a:rPr lang="ru-RU" dirty="0" smtClean="0">
                <a:latin typeface="Times New Roman" panose="02020603050405020304" pitchFamily="18" charset="0"/>
                <a:cs typeface="Times New Roman" panose="02020603050405020304" pitchFamily="18" charset="0"/>
              </a:rPr>
              <a:t>, Б. Кауфман и др.).‌‌</a:t>
            </a:r>
          </a:p>
          <a:p>
            <a:pPr marL="0" indent="0">
              <a:buNone/>
            </a:pP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Поэзия второй половины XX – начала XXI века ‌(не менее трёх стихотворений). Например, стихотворения Н. А. Заболоцкого, М. А. Светлова, М. В. Исаковского, К. М. Симонова, Р. Г. Гамзатова, Б. Ш. Окуджавы, В. С. Высоцкого, А. А. Вознесенского, Е. А. Евтушенко, Р. И. Рождественского, И. А. Бродского, А. С. Кушнера и др.‌</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49875" y="243663"/>
            <a:ext cx="1396105" cy="1304657"/>
          </a:xfrm>
          <a:prstGeom prst="rect">
            <a:avLst/>
          </a:prstGeom>
        </p:spPr>
      </p:pic>
    </p:spTree>
    <p:extLst>
      <p:ext uri="{BB962C8B-B14F-4D97-AF65-F5344CB8AC3E}">
        <p14:creationId xmlns:p14="http://schemas.microsoft.com/office/powerpoint/2010/main" val="595851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65960" y="365125"/>
            <a:ext cx="9387840" cy="1325563"/>
          </a:xfrm>
        </p:spPr>
        <p:txBody>
          <a:bodyPr>
            <a:normAutofit/>
          </a:bodyPr>
          <a:lstStyle/>
          <a:p>
            <a:pPr algn="ctr"/>
            <a:r>
              <a:rPr lang="ru-RU" sz="3600" dirty="0" smtClean="0">
                <a:latin typeface="Times New Roman" panose="02020603050405020304" pitchFamily="18" charset="0"/>
                <a:cs typeface="Times New Roman" panose="02020603050405020304" pitchFamily="18" charset="0"/>
              </a:rPr>
              <a:t>Произведения литературы советского периода. Военная тематика</a:t>
            </a:r>
            <a:endParaRPr lang="ru-RU" sz="3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25625"/>
            <a:ext cx="7516368" cy="4351338"/>
          </a:xfrm>
        </p:spPr>
        <p:txBody>
          <a:bodyPr>
            <a:normAutofit fontScale="77500" lnSpcReduction="20000"/>
          </a:bodyPr>
          <a:lstStyle/>
          <a:p>
            <a:pPr marL="0" indent="0">
              <a:buNone/>
            </a:pPr>
            <a:r>
              <a:rPr lang="ru-RU" b="1" dirty="0" smtClean="0">
                <a:latin typeface="Times New Roman" panose="02020603050405020304" pitchFamily="18" charset="0"/>
                <a:cs typeface="Times New Roman" panose="02020603050405020304" pitchFamily="18" charset="0"/>
              </a:rPr>
              <a:t>Боевые действия на передовой:</a:t>
            </a:r>
          </a:p>
          <a:p>
            <a:pPr marL="0" indent="0">
              <a:buNone/>
            </a:pPr>
            <a:r>
              <a:rPr lang="ru-RU" dirty="0" smtClean="0">
                <a:latin typeface="Times New Roman" panose="02020603050405020304" pitchFamily="18" charset="0"/>
                <a:cs typeface="Times New Roman" panose="02020603050405020304" pitchFamily="18" charset="0"/>
              </a:rPr>
              <a:t>Ю. Бондарев «Горячий снег»</a:t>
            </a:r>
          </a:p>
          <a:p>
            <a:pPr marL="0" indent="0">
              <a:buNone/>
            </a:pPr>
            <a:r>
              <a:rPr lang="ru-RU" dirty="0" smtClean="0">
                <a:latin typeface="Times New Roman" panose="02020603050405020304" pitchFamily="18" charset="0"/>
                <a:cs typeface="Times New Roman" panose="02020603050405020304" pitchFamily="18" charset="0"/>
              </a:rPr>
              <a:t>Б. Васильев «А зори здесь тихие», «В списках не значился»</a:t>
            </a:r>
          </a:p>
          <a:p>
            <a:pPr marL="0" indent="0">
              <a:buNone/>
            </a:pPr>
            <a:r>
              <a:rPr lang="ru-RU" dirty="0" smtClean="0">
                <a:latin typeface="Times New Roman" panose="02020603050405020304" pitchFamily="18" charset="0"/>
                <a:cs typeface="Times New Roman" panose="02020603050405020304" pitchFamily="18" charset="0"/>
              </a:rPr>
              <a:t>К. Воробьёв «Убиты под Москвой»</a:t>
            </a:r>
          </a:p>
          <a:p>
            <a:pPr marL="0" indent="0">
              <a:buNone/>
            </a:pPr>
            <a:r>
              <a:rPr lang="ru-RU" b="1" dirty="0" smtClean="0">
                <a:latin typeface="Times New Roman" panose="02020603050405020304" pitchFamily="18" charset="0"/>
                <a:cs typeface="Times New Roman" panose="02020603050405020304" pitchFamily="18" charset="0"/>
              </a:rPr>
              <a:t>Партизанское движение:</a:t>
            </a:r>
          </a:p>
          <a:p>
            <a:pPr marL="0" indent="0">
              <a:buNone/>
            </a:pPr>
            <a:r>
              <a:rPr lang="ru-RU" dirty="0" smtClean="0">
                <a:latin typeface="Times New Roman" panose="02020603050405020304" pitchFamily="18" charset="0"/>
                <a:cs typeface="Times New Roman" panose="02020603050405020304" pitchFamily="18" charset="0"/>
              </a:rPr>
              <a:t>В. Быков «Сотников»</a:t>
            </a:r>
          </a:p>
          <a:p>
            <a:pPr marL="0" indent="0">
              <a:buNone/>
            </a:pPr>
            <a:r>
              <a:rPr lang="ru-RU" b="1" dirty="0" smtClean="0">
                <a:latin typeface="Times New Roman" panose="02020603050405020304" pitchFamily="18" charset="0"/>
                <a:cs typeface="Times New Roman" panose="02020603050405020304" pitchFamily="18" charset="0"/>
              </a:rPr>
              <a:t>Жизнь на оккупированной врагом территории:</a:t>
            </a:r>
          </a:p>
          <a:p>
            <a:pPr marL="0" indent="0">
              <a:buNone/>
            </a:pPr>
            <a:r>
              <a:rPr lang="ru-RU" dirty="0">
                <a:latin typeface="Times New Roman" panose="02020603050405020304" pitchFamily="18" charset="0"/>
                <a:cs typeface="Times New Roman" panose="02020603050405020304" pitchFamily="18" charset="0"/>
              </a:rPr>
              <a:t>В. Быков </a:t>
            </a:r>
            <a:r>
              <a:rPr lang="ru-RU" dirty="0" smtClean="0">
                <a:latin typeface="Times New Roman" panose="02020603050405020304" pitchFamily="18" charset="0"/>
                <a:cs typeface="Times New Roman" panose="02020603050405020304" pitchFamily="18" charset="0"/>
              </a:rPr>
              <a:t>«Обелиск», «Знак беды»</a:t>
            </a:r>
          </a:p>
          <a:p>
            <a:pPr marL="0" indent="0">
              <a:buNone/>
            </a:pPr>
            <a:r>
              <a:rPr lang="ru-RU" b="1" dirty="0" smtClean="0">
                <a:latin typeface="Times New Roman" panose="02020603050405020304" pitchFamily="18" charset="0"/>
                <a:cs typeface="Times New Roman" panose="02020603050405020304" pitchFamily="18" charset="0"/>
              </a:rPr>
              <a:t>Пребывание в фашистских концлагерях:</a:t>
            </a:r>
          </a:p>
          <a:p>
            <a:pPr marL="0" indent="0">
              <a:buNone/>
            </a:pPr>
            <a:r>
              <a:rPr lang="ru-RU" dirty="0" smtClean="0">
                <a:latin typeface="Times New Roman" panose="02020603050405020304" pitchFamily="18" charset="0"/>
                <a:cs typeface="Times New Roman" panose="02020603050405020304" pitchFamily="18" charset="0"/>
              </a:rPr>
              <a:t>К. Воробьёв «Крик»</a:t>
            </a:r>
          </a:p>
          <a:p>
            <a:pPr marL="0" indent="0">
              <a:buNone/>
            </a:pPr>
            <a:r>
              <a:rPr lang="ru-RU" dirty="0" smtClean="0">
                <a:latin typeface="Times New Roman" panose="02020603050405020304" pitchFamily="18" charset="0"/>
                <a:cs typeface="Times New Roman" panose="02020603050405020304" pitchFamily="18" charset="0"/>
              </a:rPr>
              <a:t>В. Семин «Нагрудный знак «Ост»</a:t>
            </a:r>
          </a:p>
          <a:p>
            <a:pPr marL="0" indent="0">
              <a:buNone/>
            </a:pPr>
            <a:endParaRPr lang="ru-RU" dirty="0"/>
          </a:p>
        </p:txBody>
      </p:sp>
      <p:pic>
        <p:nvPicPr>
          <p:cNvPr id="4" name="Рисунок 3"/>
          <p:cNvPicPr>
            <a:picLocks noChangeAspect="1"/>
          </p:cNvPicPr>
          <p:nvPr/>
        </p:nvPicPr>
        <p:blipFill>
          <a:blip r:embed="rId2"/>
          <a:stretch>
            <a:fillRect/>
          </a:stretch>
        </p:blipFill>
        <p:spPr>
          <a:xfrm>
            <a:off x="140147" y="252927"/>
            <a:ext cx="1396105" cy="1304657"/>
          </a:xfrm>
          <a:prstGeom prst="rect">
            <a:avLst/>
          </a:prstGeom>
        </p:spPr>
      </p:pic>
      <p:pic>
        <p:nvPicPr>
          <p:cNvPr id="5" name="Рисунок 4"/>
          <p:cNvPicPr>
            <a:picLocks noChangeAspect="1"/>
          </p:cNvPicPr>
          <p:nvPr/>
        </p:nvPicPr>
        <p:blipFill>
          <a:blip r:embed="rId3"/>
          <a:stretch>
            <a:fillRect/>
          </a:stretch>
        </p:blipFill>
        <p:spPr>
          <a:xfrm>
            <a:off x="8354568" y="4307840"/>
            <a:ext cx="3532632" cy="2355088"/>
          </a:xfrm>
          <a:prstGeom prst="rect">
            <a:avLst/>
          </a:prstGeom>
        </p:spPr>
      </p:pic>
      <p:pic>
        <p:nvPicPr>
          <p:cNvPr id="6" name="Рисунок 5"/>
          <p:cNvPicPr>
            <a:picLocks noChangeAspect="1"/>
          </p:cNvPicPr>
          <p:nvPr/>
        </p:nvPicPr>
        <p:blipFill rotWithShape="1">
          <a:blip r:embed="rId4"/>
          <a:srcRect l="6459" t="8299" r="5635" b="10101"/>
          <a:stretch/>
        </p:blipFill>
        <p:spPr>
          <a:xfrm>
            <a:off x="8317822" y="1590382"/>
            <a:ext cx="3465686" cy="2410912"/>
          </a:xfrm>
          <a:prstGeom prst="rect">
            <a:avLst/>
          </a:prstGeom>
        </p:spPr>
      </p:pic>
    </p:spTree>
    <p:extLst>
      <p:ext uri="{BB962C8B-B14F-4D97-AF65-F5344CB8AC3E}">
        <p14:creationId xmlns:p14="http://schemas.microsoft.com/office/powerpoint/2010/main" val="24318883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01240" y="279273"/>
            <a:ext cx="7949184" cy="1325563"/>
          </a:xfrm>
        </p:spPr>
        <p:txBody>
          <a:bodyPr/>
          <a:lstStyle/>
          <a:p>
            <a:r>
              <a:rPr lang="ru-RU" dirty="0" smtClean="0">
                <a:latin typeface="Times New Roman" panose="02020603050405020304" pitchFamily="18" charset="0"/>
                <a:cs typeface="Times New Roman" panose="02020603050405020304" pitchFamily="18" charset="0"/>
              </a:rPr>
              <a:t>Внеурочная деятельность</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«Разговоры о важном»</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77500" lnSpcReduction="20000"/>
          </a:bodyPr>
          <a:lstStyle/>
          <a:p>
            <a:pPr marL="0" indent="0" algn="just">
              <a:buNone/>
            </a:pPr>
            <a:r>
              <a:rPr lang="ru-RU" dirty="0" smtClean="0">
                <a:latin typeface="Times New Roman" panose="02020603050405020304" pitchFamily="18" charset="0"/>
                <a:cs typeface="Times New Roman" panose="02020603050405020304" pitchFamily="18" charset="0"/>
              </a:rPr>
              <a:t>Внеурочные занятия «Разговоры о важном» направлены на развитие ценностного отношения обучающихся к своей родине – России, населяющим ее людям, ее уникальной истории, богатой природе и великой культуре. </a:t>
            </a:r>
          </a:p>
          <a:p>
            <a:pPr marL="0" indent="0" algn="just">
              <a:buNone/>
            </a:pPr>
            <a:r>
              <a:rPr lang="ru-RU" dirty="0" smtClean="0">
                <a:latin typeface="Times New Roman" panose="02020603050405020304" pitchFamily="18" charset="0"/>
                <a:cs typeface="Times New Roman" panose="02020603050405020304" pitchFamily="18" charset="0"/>
              </a:rPr>
              <a:t>Внеурочные занятия Разговоры о важном» должны быть направлены на формирование соответствующей внутренней позиции личности обучающегося, необходимой ему для конструктивного и ответственного поведения в обществе. </a:t>
            </a:r>
          </a:p>
          <a:p>
            <a:pPr marL="0" indent="0" algn="just">
              <a:buNone/>
            </a:pPr>
            <a:r>
              <a:rPr lang="ru-RU" dirty="0" smtClean="0">
                <a:latin typeface="Times New Roman" panose="02020603050405020304" pitchFamily="18" charset="0"/>
                <a:cs typeface="Times New Roman" panose="02020603050405020304" pitchFamily="18" charset="0"/>
              </a:rPr>
              <a:t>Основной формат внеурочных занятий «Разговоры о важном» – разговор и (или) беседа с обучающимися. Занятия позволяют обучающемуся вырабатывать собственную </a:t>
            </a:r>
            <a:r>
              <a:rPr lang="ru-RU" dirty="0" err="1" smtClean="0">
                <a:latin typeface="Times New Roman" panose="02020603050405020304" pitchFamily="18" charset="0"/>
                <a:cs typeface="Times New Roman" panose="02020603050405020304" pitchFamily="18" charset="0"/>
              </a:rPr>
              <a:t>мировозренческую</a:t>
            </a:r>
            <a:r>
              <a:rPr lang="ru-RU" dirty="0" smtClean="0">
                <a:latin typeface="Times New Roman" panose="02020603050405020304" pitchFamily="18" charset="0"/>
                <a:cs typeface="Times New Roman" panose="02020603050405020304" pitchFamily="18" charset="0"/>
              </a:rPr>
              <a:t> позицию по обсуждаемым темам.</a:t>
            </a:r>
          </a:p>
          <a:p>
            <a:pPr marL="0" indent="0" algn="just">
              <a:buNone/>
            </a:pPr>
            <a:r>
              <a:rPr lang="ru-RU" dirty="0" smtClean="0">
                <a:latin typeface="Times New Roman" panose="02020603050405020304" pitchFamily="18" charset="0"/>
                <a:cs typeface="Times New Roman" panose="02020603050405020304" pitchFamily="18" charset="0"/>
              </a:rPr>
              <a:t>Основные темы занятий связаны с важнейшими аспектами жизни человека в современной России: знанием родной истории и пониманием сложностей современного мира, техническим прогрессом и сохранением природы, ориентацией в мировой художественной культуре и повседневной культуре поведения, доброжелательным отношением к окружающим и ответственным отношением к собственным поступкам.</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0108692" y="125953"/>
            <a:ext cx="1632204" cy="1632204"/>
          </a:xfrm>
          <a:prstGeom prst="rect">
            <a:avLst/>
          </a:prstGeom>
        </p:spPr>
      </p:pic>
      <p:pic>
        <p:nvPicPr>
          <p:cNvPr id="5" name="Рисунок 4"/>
          <p:cNvPicPr>
            <a:picLocks noChangeAspect="1"/>
          </p:cNvPicPr>
          <p:nvPr/>
        </p:nvPicPr>
        <p:blipFill>
          <a:blip r:embed="rId3"/>
          <a:stretch>
            <a:fillRect/>
          </a:stretch>
        </p:blipFill>
        <p:spPr>
          <a:xfrm>
            <a:off x="377891" y="279273"/>
            <a:ext cx="1396105" cy="1304657"/>
          </a:xfrm>
          <a:prstGeom prst="rect">
            <a:avLst/>
          </a:prstGeom>
        </p:spPr>
      </p:pic>
    </p:spTree>
    <p:extLst>
      <p:ext uri="{BB962C8B-B14F-4D97-AF65-F5344CB8AC3E}">
        <p14:creationId xmlns:p14="http://schemas.microsoft.com/office/powerpoint/2010/main" val="23510924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039112" y="365125"/>
            <a:ext cx="9314688" cy="1006475"/>
          </a:xfrm>
        </p:spPr>
        <p:txBody>
          <a:bodyPr>
            <a:normAutofit fontScale="90000"/>
          </a:bodyPr>
          <a:lstStyle/>
          <a:p>
            <a:pPr algn="ctr"/>
            <a:r>
              <a:rPr lang="ru-RU" dirty="0" smtClean="0"/>
              <a:t>«</a:t>
            </a:r>
            <a:r>
              <a:rPr lang="ru-RU" dirty="0" smtClean="0">
                <a:latin typeface="Times New Roman" panose="02020603050405020304" pitchFamily="18" charset="0"/>
                <a:cs typeface="Times New Roman" panose="02020603050405020304" pitchFamily="18" charset="0"/>
              </a:rPr>
              <a:t>Разговоры о важном»</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Л</a:t>
            </a:r>
            <a:r>
              <a:rPr lang="ru-RU" dirty="0" smtClean="0">
                <a:latin typeface="Times New Roman" panose="02020603050405020304" pitchFamily="18" charset="0"/>
                <a:cs typeface="Times New Roman" panose="02020603050405020304" pitchFamily="18" charset="0"/>
              </a:rPr>
              <a:t>ичностные </a:t>
            </a:r>
            <a:r>
              <a:rPr lang="ru-RU" dirty="0" smtClean="0">
                <a:latin typeface="Times New Roman" panose="02020603050405020304" pitchFamily="18" charset="0"/>
                <a:cs typeface="Times New Roman" panose="02020603050405020304" pitchFamily="18" charset="0"/>
              </a:rPr>
              <a:t>результаты</a:t>
            </a:r>
            <a:endParaRPr lang="ru-RU"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half" idx="1"/>
          </p:nvPr>
        </p:nvSpPr>
        <p:spPr/>
        <p:txBody>
          <a:bodyPr>
            <a:normAutofit fontScale="70000" lnSpcReduction="20000"/>
          </a:bodyPr>
          <a:lstStyle/>
          <a:p>
            <a:pPr marL="0" indent="0">
              <a:buNone/>
            </a:pP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сфере </a:t>
            </a:r>
            <a:r>
              <a:rPr lang="ru-RU" b="1" dirty="0">
                <a:latin typeface="Times New Roman" panose="02020603050405020304" pitchFamily="18" charset="0"/>
                <a:cs typeface="Times New Roman" panose="02020603050405020304" pitchFamily="18" charset="0"/>
              </a:rPr>
              <a:t>гражданского воспитания</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уважение </a:t>
            </a:r>
            <a:r>
              <a:rPr lang="ru-RU" dirty="0">
                <a:latin typeface="Times New Roman" panose="02020603050405020304" pitchFamily="18" charset="0"/>
                <a:cs typeface="Times New Roman" panose="02020603050405020304" pitchFamily="18" charset="0"/>
              </a:rPr>
              <a:t>прав, свобод и законных </a:t>
            </a:r>
            <a:r>
              <a:rPr lang="ru-RU" dirty="0" smtClean="0">
                <a:latin typeface="Times New Roman" panose="02020603050405020304" pitchFamily="18" charset="0"/>
                <a:cs typeface="Times New Roman" panose="02020603050405020304" pitchFamily="18" charset="0"/>
              </a:rPr>
              <a:t>интересов </a:t>
            </a:r>
            <a:r>
              <a:rPr lang="ru-RU" dirty="0">
                <a:latin typeface="Times New Roman" panose="02020603050405020304" pitchFamily="18" charset="0"/>
                <a:cs typeface="Times New Roman" panose="02020603050405020304" pitchFamily="18" charset="0"/>
              </a:rPr>
              <a:t>других людей; активное участие в жизни семьи, родного края, страны; </a:t>
            </a:r>
            <a:r>
              <a:rPr lang="ru-RU" dirty="0" smtClean="0">
                <a:latin typeface="Times New Roman" panose="02020603050405020304" pitchFamily="18" charset="0"/>
                <a:cs typeface="Times New Roman" panose="02020603050405020304" pitchFamily="18" charset="0"/>
              </a:rPr>
              <a:t>неприятие </a:t>
            </a:r>
            <a:r>
              <a:rPr lang="ru-RU" dirty="0">
                <a:latin typeface="Times New Roman" panose="02020603050405020304" pitchFamily="18" charset="0"/>
                <a:cs typeface="Times New Roman" panose="02020603050405020304" pitchFamily="18" charset="0"/>
              </a:rPr>
              <a:t>любых форм экстремизма, дискриминации; понимание роли различных </a:t>
            </a:r>
            <a:r>
              <a:rPr lang="ru-RU" dirty="0" smtClean="0">
                <a:latin typeface="Times New Roman" panose="02020603050405020304" pitchFamily="18" charset="0"/>
                <a:cs typeface="Times New Roman" panose="02020603050405020304" pitchFamily="18" charset="0"/>
              </a:rPr>
              <a:t>социальных </a:t>
            </a:r>
            <a:r>
              <a:rPr lang="ru-RU" dirty="0">
                <a:latin typeface="Times New Roman" panose="02020603050405020304" pitchFamily="18" charset="0"/>
                <a:cs typeface="Times New Roman" panose="02020603050405020304" pitchFamily="18" charset="0"/>
              </a:rPr>
              <a:t>институтов в жизни человека;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представление </a:t>
            </a:r>
            <a:r>
              <a:rPr lang="ru-RU" dirty="0">
                <a:latin typeface="Times New Roman" panose="02020603050405020304" pitchFamily="18" charset="0"/>
                <a:cs typeface="Times New Roman" panose="02020603050405020304" pitchFamily="18" charset="0"/>
              </a:rPr>
              <a:t>об основных правах, </a:t>
            </a:r>
            <a:r>
              <a:rPr lang="ru-RU" dirty="0" smtClean="0">
                <a:latin typeface="Times New Roman" panose="02020603050405020304" pitchFamily="18" charset="0"/>
                <a:cs typeface="Times New Roman" panose="02020603050405020304" pitchFamily="18" charset="0"/>
              </a:rPr>
              <a:t>свободах </a:t>
            </a:r>
            <a:r>
              <a:rPr lang="ru-RU" dirty="0">
                <a:latin typeface="Times New Roman" panose="02020603050405020304" pitchFamily="18" charset="0"/>
                <a:cs typeface="Times New Roman" panose="02020603050405020304" pitchFamily="18" charset="0"/>
              </a:rPr>
              <a:t>и обязанностях гражданина, социальных нормах и правилах </a:t>
            </a:r>
            <a:r>
              <a:rPr lang="ru-RU" dirty="0" smtClean="0">
                <a:latin typeface="Times New Roman" panose="02020603050405020304" pitchFamily="18" charset="0"/>
                <a:cs typeface="Times New Roman" panose="02020603050405020304" pitchFamily="18" charset="0"/>
              </a:rPr>
              <a:t>межличностных </a:t>
            </a:r>
            <a:r>
              <a:rPr lang="ru-RU" dirty="0">
                <a:latin typeface="Times New Roman" panose="02020603050405020304" pitchFamily="18" charset="0"/>
                <a:cs typeface="Times New Roman" panose="02020603050405020304" pitchFamily="18" charset="0"/>
              </a:rPr>
              <a:t>отношений в поликультурном и многоконфессиональном </a:t>
            </a:r>
            <a:r>
              <a:rPr lang="ru-RU" dirty="0" smtClean="0">
                <a:latin typeface="Times New Roman" panose="02020603050405020304" pitchFamily="18" charset="0"/>
                <a:cs typeface="Times New Roman" panose="02020603050405020304" pitchFamily="18" charset="0"/>
              </a:rPr>
              <a:t>обществе</a:t>
            </a:r>
            <a:r>
              <a:rPr lang="ru-RU" dirty="0">
                <a:latin typeface="Times New Roman" panose="02020603050405020304" pitchFamily="18" charset="0"/>
                <a:cs typeface="Times New Roman" panose="02020603050405020304" pitchFamily="18" charset="0"/>
              </a:rPr>
              <a:t>; готовность к разнообразной совместной деятельности, стремление к </a:t>
            </a:r>
            <a:r>
              <a:rPr lang="ru-RU" dirty="0" smtClean="0">
                <a:latin typeface="Times New Roman" panose="02020603050405020304" pitchFamily="18" charset="0"/>
                <a:cs typeface="Times New Roman" panose="02020603050405020304" pitchFamily="18" charset="0"/>
              </a:rPr>
              <a:t>взаимопониманию </a:t>
            </a:r>
            <a:r>
              <a:rPr lang="ru-RU" dirty="0">
                <a:latin typeface="Times New Roman" panose="02020603050405020304" pitchFamily="18" charset="0"/>
                <a:cs typeface="Times New Roman" panose="02020603050405020304" pitchFamily="18" charset="0"/>
              </a:rPr>
              <a:t>и взаимопомощи; готовность к участию в гуманитарной </a:t>
            </a:r>
            <a:r>
              <a:rPr lang="ru-RU" dirty="0" smtClean="0">
                <a:latin typeface="Times New Roman" panose="02020603050405020304" pitchFamily="18" charset="0"/>
                <a:cs typeface="Times New Roman" panose="02020603050405020304" pitchFamily="18" charset="0"/>
              </a:rPr>
              <a:t>деятельности </a:t>
            </a:r>
            <a:r>
              <a:rPr lang="ru-RU" dirty="0">
                <a:latin typeface="Times New Roman" panose="02020603050405020304" pitchFamily="18" charset="0"/>
                <a:cs typeface="Times New Roman" panose="02020603050405020304" pitchFamily="18" charset="0"/>
              </a:rPr>
              <a:t>(</a:t>
            </a:r>
            <a:r>
              <a:rPr lang="ru-RU" dirty="0" err="1">
                <a:latin typeface="Times New Roman" panose="02020603050405020304" pitchFamily="18" charset="0"/>
                <a:cs typeface="Times New Roman" panose="02020603050405020304" pitchFamily="18" charset="0"/>
              </a:rPr>
              <a:t>волонтерство</a:t>
            </a:r>
            <a:r>
              <a:rPr lang="ru-RU" dirty="0">
                <a:latin typeface="Times New Roman" panose="02020603050405020304" pitchFamily="18" charset="0"/>
                <a:cs typeface="Times New Roman" panose="02020603050405020304" pitchFamily="18" charset="0"/>
              </a:rPr>
              <a:t>, помощь людям, нуждающимся в ней).</a:t>
            </a:r>
          </a:p>
          <a:p>
            <a:endParaRPr lang="ru-RU" dirty="0"/>
          </a:p>
        </p:txBody>
      </p:sp>
      <p:sp>
        <p:nvSpPr>
          <p:cNvPr id="6" name="Объект 5"/>
          <p:cNvSpPr>
            <a:spLocks noGrp="1"/>
          </p:cNvSpPr>
          <p:nvPr>
            <p:ph sz="half" idx="2"/>
          </p:nvPr>
        </p:nvSpPr>
        <p:spPr/>
        <p:txBody>
          <a:bodyPr>
            <a:normAutofit fontScale="70000" lnSpcReduction="20000"/>
          </a:bodyPr>
          <a:lstStyle/>
          <a:p>
            <a:pPr marL="0" indent="0">
              <a:buNone/>
            </a:pPr>
            <a:r>
              <a:rPr lang="ru-RU" dirty="0">
                <a:latin typeface="Times New Roman" panose="02020603050405020304" pitchFamily="18" charset="0"/>
                <a:cs typeface="Times New Roman" panose="02020603050405020304" pitchFamily="18" charset="0"/>
              </a:rPr>
              <a:t>В сфере </a:t>
            </a:r>
            <a:r>
              <a:rPr lang="ru-RU" b="1" dirty="0">
                <a:latin typeface="Times New Roman" panose="02020603050405020304" pitchFamily="18" charset="0"/>
                <a:cs typeface="Times New Roman" panose="02020603050405020304" pitchFamily="18" charset="0"/>
              </a:rPr>
              <a:t>патриотического воспитания</a:t>
            </a:r>
            <a:r>
              <a:rPr lang="ru-RU" dirty="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осознание </a:t>
            </a:r>
            <a:r>
              <a:rPr lang="ru-RU" dirty="0">
                <a:latin typeface="Times New Roman" panose="02020603050405020304" pitchFamily="18" charset="0"/>
                <a:cs typeface="Times New Roman" panose="02020603050405020304" pitchFamily="18" charset="0"/>
              </a:rPr>
              <a:t>российской гражданской </a:t>
            </a:r>
            <a:r>
              <a:rPr lang="ru-RU" dirty="0" smtClean="0">
                <a:latin typeface="Times New Roman" panose="02020603050405020304" pitchFamily="18" charset="0"/>
                <a:cs typeface="Times New Roman" panose="02020603050405020304" pitchFamily="18" charset="0"/>
              </a:rPr>
              <a:t>идентичности </a:t>
            </a:r>
            <a:r>
              <a:rPr lang="ru-RU" dirty="0">
                <a:latin typeface="Times New Roman" panose="02020603050405020304" pitchFamily="18" charset="0"/>
                <a:cs typeface="Times New Roman" panose="02020603050405020304" pitchFamily="18" charset="0"/>
              </a:rPr>
              <a:t>в поликультурном и многоконфессиональном обществе, проявление </a:t>
            </a:r>
            <a:r>
              <a:rPr lang="ru-RU" dirty="0" smtClean="0">
                <a:latin typeface="Times New Roman" panose="02020603050405020304" pitchFamily="18" charset="0"/>
                <a:cs typeface="Times New Roman" panose="02020603050405020304" pitchFamily="18" charset="0"/>
              </a:rPr>
              <a:t>интереса </a:t>
            </a:r>
            <a:r>
              <a:rPr lang="ru-RU" dirty="0">
                <a:latin typeface="Times New Roman" panose="02020603050405020304" pitchFamily="18" charset="0"/>
                <a:cs typeface="Times New Roman" panose="02020603050405020304" pitchFamily="18" charset="0"/>
              </a:rPr>
              <a:t>к познанию родного языка, истории, культуры Российской Федерации, </a:t>
            </a:r>
            <a:r>
              <a:rPr lang="ru-RU" dirty="0" smtClean="0">
                <a:latin typeface="Times New Roman" panose="02020603050405020304" pitchFamily="18" charset="0"/>
                <a:cs typeface="Times New Roman" panose="02020603050405020304" pitchFamily="18" charset="0"/>
              </a:rPr>
              <a:t>своего </a:t>
            </a:r>
            <a:r>
              <a:rPr lang="ru-RU" dirty="0">
                <a:latin typeface="Times New Roman" panose="02020603050405020304" pitchFamily="18" charset="0"/>
                <a:cs typeface="Times New Roman" panose="02020603050405020304" pitchFamily="18" charset="0"/>
              </a:rPr>
              <a:t>края, народов России; ценностное отношение к достижениям своей Родины </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России, к науке, искусству, спорту, технологиям, боевым подвигам и трудовым </a:t>
            </a:r>
            <a:r>
              <a:rPr lang="ru-RU" dirty="0" smtClean="0">
                <a:latin typeface="Times New Roman" panose="02020603050405020304" pitchFamily="18" charset="0"/>
                <a:cs typeface="Times New Roman" panose="02020603050405020304" pitchFamily="18" charset="0"/>
              </a:rPr>
              <a:t>достижениям </a:t>
            </a:r>
            <a:r>
              <a:rPr lang="ru-RU" dirty="0">
                <a:latin typeface="Times New Roman" panose="02020603050405020304" pitchFamily="18" charset="0"/>
                <a:cs typeface="Times New Roman" panose="02020603050405020304" pitchFamily="18" charset="0"/>
              </a:rPr>
              <a:t>народа; уважение к символам России, государственным праздникам, </a:t>
            </a:r>
            <a:r>
              <a:rPr lang="ru-RU" dirty="0" smtClean="0">
                <a:latin typeface="Times New Roman" panose="02020603050405020304" pitchFamily="18" charset="0"/>
                <a:cs typeface="Times New Roman" panose="02020603050405020304" pitchFamily="18" charset="0"/>
              </a:rPr>
              <a:t>историческому </a:t>
            </a:r>
            <a:r>
              <a:rPr lang="ru-RU" dirty="0">
                <a:latin typeface="Times New Roman" panose="02020603050405020304" pitchFamily="18" charset="0"/>
                <a:cs typeface="Times New Roman" panose="02020603050405020304" pitchFamily="18" charset="0"/>
              </a:rPr>
              <a:t>и природному наследию и памятникам, традициям разных народов, </a:t>
            </a:r>
            <a:r>
              <a:rPr lang="ru-RU" dirty="0" smtClean="0">
                <a:latin typeface="Times New Roman" panose="02020603050405020304" pitchFamily="18" charset="0"/>
                <a:cs typeface="Times New Roman" panose="02020603050405020304" pitchFamily="18" charset="0"/>
              </a:rPr>
              <a:t>проживающих </a:t>
            </a:r>
            <a:r>
              <a:rPr lang="ru-RU" dirty="0">
                <a:latin typeface="Times New Roman" panose="02020603050405020304" pitchFamily="18" charset="0"/>
                <a:cs typeface="Times New Roman" panose="02020603050405020304" pitchFamily="18" charset="0"/>
              </a:rPr>
              <a:t>в родной стране.</a:t>
            </a:r>
          </a:p>
          <a:p>
            <a:endParaRPr lang="ru-RU" dirty="0"/>
          </a:p>
        </p:txBody>
      </p:sp>
      <p:pic>
        <p:nvPicPr>
          <p:cNvPr id="2" name="Рисунок 1"/>
          <p:cNvPicPr>
            <a:picLocks noChangeAspect="1"/>
          </p:cNvPicPr>
          <p:nvPr/>
        </p:nvPicPr>
        <p:blipFill>
          <a:blip r:embed="rId2"/>
          <a:stretch>
            <a:fillRect/>
          </a:stretch>
        </p:blipFill>
        <p:spPr>
          <a:xfrm>
            <a:off x="268163" y="230188"/>
            <a:ext cx="1396105" cy="1304657"/>
          </a:xfrm>
          <a:prstGeom prst="rect">
            <a:avLst/>
          </a:prstGeom>
        </p:spPr>
      </p:pic>
    </p:spTree>
    <p:extLst>
      <p:ext uri="{BB962C8B-B14F-4D97-AF65-F5344CB8AC3E}">
        <p14:creationId xmlns:p14="http://schemas.microsoft.com/office/powerpoint/2010/main" val="996215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210040" cy="6858000"/>
          </a:xfrm>
          <a:prstGeom prst="rect">
            <a:avLst/>
          </a:prstGeom>
        </p:spPr>
      </p:pic>
      <p:sp>
        <p:nvSpPr>
          <p:cNvPr id="4" name="Заголовок 3"/>
          <p:cNvSpPr>
            <a:spLocks noGrp="1"/>
          </p:cNvSpPr>
          <p:nvPr>
            <p:ph type="ctrTitle"/>
          </p:nvPr>
        </p:nvSpPr>
        <p:spPr/>
        <p:txBody>
          <a:bodyPr>
            <a:noAutofit/>
          </a:bodyPr>
          <a:lstStyle/>
          <a:p>
            <a:r>
              <a:rPr lang="ru-RU" sz="4000" b="1" dirty="0" smtClean="0"/>
              <a:t>Военно-патриотическое воспитание учащихся на уроках русского языка, литературы и во внеурочное время как средство формирования нравственных качеств личности</a:t>
            </a:r>
            <a:endParaRPr lang="ru-RU" sz="4000" b="1" dirty="0"/>
          </a:p>
        </p:txBody>
      </p:sp>
      <p:sp>
        <p:nvSpPr>
          <p:cNvPr id="5" name="Подзаголовок 4"/>
          <p:cNvSpPr>
            <a:spLocks noGrp="1"/>
          </p:cNvSpPr>
          <p:nvPr>
            <p:ph type="subTitle" idx="1"/>
          </p:nvPr>
        </p:nvSpPr>
        <p:spPr>
          <a:xfrm>
            <a:off x="5173579" y="5069305"/>
            <a:ext cx="6841958" cy="1672390"/>
          </a:xfrm>
        </p:spPr>
        <p:txBody>
          <a:bodyPr>
            <a:normAutofit lnSpcReduction="10000"/>
          </a:bodyPr>
          <a:lstStyle/>
          <a:p>
            <a:r>
              <a:rPr lang="ru-RU" dirty="0" smtClean="0"/>
              <a:t>Учитель русского языка и литературы </a:t>
            </a:r>
          </a:p>
          <a:p>
            <a:r>
              <a:rPr lang="ru-RU" dirty="0" smtClean="0"/>
              <a:t>МБОУ «Тридцать первая школа» </a:t>
            </a:r>
            <a:r>
              <a:rPr lang="ru-RU" dirty="0" err="1" smtClean="0"/>
              <a:t>г.Химки</a:t>
            </a:r>
            <a:endParaRPr lang="ru-RU" dirty="0" smtClean="0"/>
          </a:p>
          <a:p>
            <a:r>
              <a:rPr lang="ru-RU" b="1" dirty="0" err="1" smtClean="0"/>
              <a:t>Буханова</a:t>
            </a:r>
            <a:r>
              <a:rPr lang="ru-RU" b="1" dirty="0" smtClean="0"/>
              <a:t> Анна Михайловна</a:t>
            </a:r>
            <a:r>
              <a:rPr lang="ru-RU" dirty="0" smtClean="0"/>
              <a:t>,</a:t>
            </a:r>
          </a:p>
          <a:p>
            <a:r>
              <a:rPr lang="ru-RU" dirty="0" smtClean="0"/>
              <a:t>28.08.2023</a:t>
            </a:r>
            <a:endParaRPr lang="ru-RU" dirty="0"/>
          </a:p>
        </p:txBody>
      </p:sp>
      <p:pic>
        <p:nvPicPr>
          <p:cNvPr id="7" name="Рисунок 6"/>
          <p:cNvPicPr>
            <a:picLocks noChangeAspect="1"/>
          </p:cNvPicPr>
          <p:nvPr/>
        </p:nvPicPr>
        <p:blipFill>
          <a:blip r:embed="rId3"/>
          <a:stretch>
            <a:fillRect/>
          </a:stretch>
        </p:blipFill>
        <p:spPr>
          <a:xfrm>
            <a:off x="10506633" y="140767"/>
            <a:ext cx="1508904" cy="1212660"/>
          </a:xfrm>
          <a:prstGeom prst="rect">
            <a:avLst/>
          </a:prstGeom>
        </p:spPr>
      </p:pic>
      <p:pic>
        <p:nvPicPr>
          <p:cNvPr id="9" name="Рисунок 8"/>
          <p:cNvPicPr>
            <a:picLocks noChangeAspect="1"/>
          </p:cNvPicPr>
          <p:nvPr/>
        </p:nvPicPr>
        <p:blipFill>
          <a:blip r:embed="rId4"/>
          <a:stretch>
            <a:fillRect/>
          </a:stretch>
        </p:blipFill>
        <p:spPr>
          <a:xfrm>
            <a:off x="676524" y="3545173"/>
            <a:ext cx="3048264" cy="3048264"/>
          </a:xfrm>
          <a:prstGeom prst="rect">
            <a:avLst/>
          </a:prstGeom>
        </p:spPr>
      </p:pic>
    </p:spTree>
    <p:extLst>
      <p:ext uri="{BB962C8B-B14F-4D97-AF65-F5344CB8AC3E}">
        <p14:creationId xmlns:p14="http://schemas.microsoft.com/office/powerpoint/2010/main" val="1818732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04088" y="539496"/>
            <a:ext cx="11201400" cy="1815882"/>
          </a:xfrm>
          <a:prstGeom prst="rect">
            <a:avLst/>
          </a:prstGeom>
        </p:spPr>
        <p:txBody>
          <a:bodyPr wrap="square">
            <a:spAutoFit/>
          </a:bodyPr>
          <a:lstStyle/>
          <a:p>
            <a:pPr algn="just"/>
            <a:r>
              <a:rPr lang="ru-RU" sz="2800" dirty="0">
                <a:latin typeface="Times New Roman" panose="02020603050405020304" pitchFamily="18" charset="0"/>
                <a:cs typeface="Times New Roman" panose="02020603050405020304" pitchFamily="18" charset="0"/>
              </a:rPr>
              <a:t>«… утратив патриотизм, связанные с ним национальную гордость и достоинство, мы потеряем себя как народ, способный на великие свершения</a:t>
            </a:r>
            <a:r>
              <a:rPr lang="ru-RU" sz="2800" dirty="0" smtClean="0">
                <a:latin typeface="Times New Roman" panose="02020603050405020304" pitchFamily="18" charset="0"/>
                <a:cs typeface="Times New Roman" panose="02020603050405020304" pitchFamily="18" charset="0"/>
              </a:rPr>
              <a:t>».</a:t>
            </a:r>
          </a:p>
          <a:p>
            <a:pPr algn="r"/>
            <a:r>
              <a:rPr lang="ru-RU" sz="2800" dirty="0" smtClean="0">
                <a:latin typeface="Times New Roman" panose="02020603050405020304" pitchFamily="18" charset="0"/>
                <a:cs typeface="Times New Roman" panose="02020603050405020304" pitchFamily="18" charset="0"/>
              </a:rPr>
              <a:t>В. В. Путин</a:t>
            </a:r>
            <a:endParaRPr lang="ru-RU" sz="28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704089" y="3552444"/>
            <a:ext cx="3392424" cy="1974497"/>
          </a:xfrm>
          <a:prstGeom prst="rect">
            <a:avLst/>
          </a:prstGeom>
        </p:spPr>
      </p:pic>
      <p:pic>
        <p:nvPicPr>
          <p:cNvPr id="7" name="Рисунок 6"/>
          <p:cNvPicPr>
            <a:picLocks noChangeAspect="1"/>
          </p:cNvPicPr>
          <p:nvPr/>
        </p:nvPicPr>
        <p:blipFill>
          <a:blip r:embed="rId3"/>
          <a:stretch>
            <a:fillRect/>
          </a:stretch>
        </p:blipFill>
        <p:spPr>
          <a:xfrm>
            <a:off x="4571364" y="2416888"/>
            <a:ext cx="7334124" cy="4054191"/>
          </a:xfrm>
          <a:prstGeom prst="rect">
            <a:avLst/>
          </a:prstGeom>
        </p:spPr>
      </p:pic>
    </p:spTree>
    <p:extLst>
      <p:ext uri="{BB962C8B-B14F-4D97-AF65-F5344CB8AC3E}">
        <p14:creationId xmlns:p14="http://schemas.microsoft.com/office/powerpoint/2010/main" val="3231892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911096" y="365125"/>
            <a:ext cx="9442704" cy="1325563"/>
          </a:xfrm>
        </p:spPr>
        <p:txBody>
          <a:bodyPr/>
          <a:lstStyle/>
          <a:p>
            <a:pPr algn="ctr"/>
            <a:r>
              <a:rPr lang="ru-RU" dirty="0" smtClean="0">
                <a:latin typeface="Times New Roman" panose="02020603050405020304" pitchFamily="18" charset="0"/>
                <a:cs typeface="Times New Roman" panose="02020603050405020304" pitchFamily="18" charset="0"/>
              </a:rPr>
              <a:t>Федеральный календарный план воспитательной работы</a:t>
            </a:r>
            <a:endParaRPr lang="ru-RU"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2">
            <a:extLst>
              <a:ext uri="{28A0092B-C50C-407E-A947-70E740481C1C}">
                <a14:useLocalDpi xmlns:a14="http://schemas.microsoft.com/office/drawing/2010/main" val="0"/>
              </a:ext>
            </a:extLst>
          </a:blip>
          <a:srcRect l="6889" t="13828" r="11054" b="260"/>
          <a:stretch/>
        </p:blipFill>
        <p:spPr>
          <a:xfrm>
            <a:off x="2154936" y="1855976"/>
            <a:ext cx="9198864" cy="5166616"/>
          </a:xfrm>
          <a:prstGeom prst="rect">
            <a:avLst/>
          </a:prstGeom>
        </p:spPr>
      </p:pic>
      <p:pic>
        <p:nvPicPr>
          <p:cNvPr id="2" name="Рисунок 1"/>
          <p:cNvPicPr>
            <a:picLocks noChangeAspect="1"/>
          </p:cNvPicPr>
          <p:nvPr/>
        </p:nvPicPr>
        <p:blipFill rotWithShape="1">
          <a:blip r:embed="rId3"/>
          <a:srcRect l="50899" t="12504" r="2972" b="12040"/>
          <a:stretch/>
        </p:blipFill>
        <p:spPr>
          <a:xfrm>
            <a:off x="227075" y="200216"/>
            <a:ext cx="1563625" cy="1490472"/>
          </a:xfrm>
          <a:prstGeom prst="rect">
            <a:avLst/>
          </a:prstGeom>
        </p:spPr>
      </p:pic>
    </p:spTree>
    <p:extLst>
      <p:ext uri="{BB962C8B-B14F-4D97-AF65-F5344CB8AC3E}">
        <p14:creationId xmlns:p14="http://schemas.microsoft.com/office/powerpoint/2010/main" val="13193853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4248" y="365125"/>
            <a:ext cx="9171432" cy="1325563"/>
          </a:xfrm>
        </p:spPr>
        <p:txBody>
          <a:bodyPr/>
          <a:lstStyle/>
          <a:p>
            <a:pPr algn="ctr"/>
            <a:r>
              <a:rPr lang="ru-RU" dirty="0" smtClean="0">
                <a:latin typeface="Times New Roman" panose="02020603050405020304" pitchFamily="18" charset="0"/>
                <a:cs typeface="Times New Roman" panose="02020603050405020304" pitchFamily="18" charset="0"/>
              </a:rPr>
              <a:t>Русский язык</a:t>
            </a:r>
            <a:endParaRPr lang="ru-RU" dirty="0">
              <a:latin typeface="Times New Roman" panose="02020603050405020304" pitchFamily="18" charset="0"/>
              <a:cs typeface="Times New Roman" panose="02020603050405020304" pitchFamily="18" charset="0"/>
            </a:endParaRPr>
          </a:p>
        </p:txBody>
      </p:sp>
      <p:sp>
        <p:nvSpPr>
          <p:cNvPr id="6" name="Объект 5"/>
          <p:cNvSpPr>
            <a:spLocks noGrp="1"/>
          </p:cNvSpPr>
          <p:nvPr>
            <p:ph idx="1"/>
          </p:nvPr>
        </p:nvSpPr>
        <p:spPr>
          <a:xfrm>
            <a:off x="2340864" y="1825625"/>
            <a:ext cx="9012936" cy="3651631"/>
          </a:xfrm>
        </p:spPr>
        <p:txBody>
          <a:bodyPr>
            <a:normAutofit/>
          </a:bodyPr>
          <a:lstStyle/>
          <a:p>
            <a:pPr marL="0" indent="0" algn="just">
              <a:buNone/>
            </a:pPr>
            <a:r>
              <a:rPr lang="ru-RU" dirty="0">
                <a:latin typeface="Times New Roman" panose="02020603050405020304" pitchFamily="18" charset="0"/>
                <a:cs typeface="Times New Roman" panose="02020603050405020304" pitchFamily="18" charset="0"/>
              </a:rPr>
              <a:t>«Усваивая родной язык, ребенок усваивает не одни только слова, их сложения и видоизменения, но бесконечное множество понятий, воззрений на предметы, множество мыслей, чувств, художественных образов, логику и философию языка… Таков этот великий народный педагог – родное слово».</a:t>
            </a:r>
          </a:p>
          <a:p>
            <a:pPr marL="0" indent="0" algn="r">
              <a:buNone/>
            </a:pPr>
            <a:r>
              <a:rPr lang="ru-RU" dirty="0" smtClean="0">
                <a:latin typeface="Times New Roman" panose="02020603050405020304" pitchFamily="18" charset="0"/>
                <a:cs typeface="Times New Roman" panose="02020603050405020304" pitchFamily="18" charset="0"/>
              </a:rPr>
              <a:t>К. Д. Ушинский</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65108" y="203135"/>
            <a:ext cx="1566808" cy="1487553"/>
          </a:xfrm>
          <a:prstGeom prst="rect">
            <a:avLst/>
          </a:prstGeom>
        </p:spPr>
      </p:pic>
    </p:spTree>
    <p:extLst>
      <p:ext uri="{BB962C8B-B14F-4D97-AF65-F5344CB8AC3E}">
        <p14:creationId xmlns:p14="http://schemas.microsoft.com/office/powerpoint/2010/main" val="206888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95144" y="365125"/>
            <a:ext cx="9058656" cy="1325563"/>
          </a:xfrm>
        </p:spPr>
        <p:txBody>
          <a:bodyPr>
            <a:noAutofit/>
          </a:bodyPr>
          <a:lstStyle/>
          <a:p>
            <a:pPr algn="ctr"/>
            <a:r>
              <a:rPr lang="ru-RU" sz="3600" dirty="0" smtClean="0">
                <a:latin typeface="Times New Roman" panose="02020603050405020304" pitchFamily="18" charset="0"/>
                <a:cs typeface="Times New Roman" panose="02020603050405020304" pitchFamily="18" charset="0"/>
              </a:rPr>
              <a:t>ЦЕЛИ ИЗУЧЕНИЯ УЧЕБНОГО ПРЕДМЕТА «РУССКИЙ ЯЗЫК»</a:t>
            </a:r>
            <a:r>
              <a:rPr lang="ru-RU" sz="3600" dirty="0" smtClean="0"/>
              <a:t/>
            </a:r>
            <a:br>
              <a:rPr lang="ru-RU" sz="3600" dirty="0" smtClean="0"/>
            </a:br>
            <a:endParaRPr lang="ru-RU" sz="3600" dirty="0"/>
          </a:p>
        </p:txBody>
      </p:sp>
      <p:sp>
        <p:nvSpPr>
          <p:cNvPr id="3" name="Объект 2"/>
          <p:cNvSpPr>
            <a:spLocks noGrp="1"/>
          </p:cNvSpPr>
          <p:nvPr>
            <p:ph idx="1"/>
          </p:nvPr>
        </p:nvSpPr>
        <p:spPr/>
        <p:txBody>
          <a:bodyPr>
            <a:normAutofit fontScale="92500" lnSpcReduction="10000"/>
          </a:bodyPr>
          <a:lstStyle/>
          <a:p>
            <a:pPr marL="0" indent="0">
              <a:buNone/>
            </a:pPr>
            <a:r>
              <a:rPr lang="ru-RU" dirty="0" smtClean="0">
                <a:latin typeface="Times New Roman" panose="02020603050405020304" pitchFamily="18" charset="0"/>
                <a:cs typeface="Times New Roman" panose="02020603050405020304" pitchFamily="18" charset="0"/>
              </a:rPr>
              <a:t>Изучение </a:t>
            </a:r>
            <a:r>
              <a:rPr lang="ru-RU" dirty="0" smtClean="0">
                <a:latin typeface="Times New Roman" panose="02020603050405020304" pitchFamily="18" charset="0"/>
                <a:cs typeface="Times New Roman" panose="02020603050405020304" pitchFamily="18" charset="0"/>
              </a:rPr>
              <a:t>русского языка направлено на достижение следующих целей:</a:t>
            </a:r>
          </a:p>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осознание и проявление общероссийской </a:t>
            </a:r>
            <a:r>
              <a:rPr lang="ru-RU" b="1" dirty="0" smtClean="0">
                <a:latin typeface="Times New Roman" panose="02020603050405020304" pitchFamily="18" charset="0"/>
                <a:cs typeface="Times New Roman" panose="02020603050405020304" pitchFamily="18" charset="0"/>
              </a:rPr>
              <a:t>гражданственности</a:t>
            </a:r>
            <a:r>
              <a:rPr lang="ru-RU"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патриотизма</a:t>
            </a:r>
            <a:r>
              <a:rPr lang="ru-RU" dirty="0" smtClean="0">
                <a:latin typeface="Times New Roman" panose="02020603050405020304" pitchFamily="18" charset="0"/>
                <a:cs typeface="Times New Roman" panose="02020603050405020304" pitchFamily="18" charset="0"/>
              </a:rPr>
              <a:t>, уважения к русскому языку как государственному языку Российской Федерации и языку межнационального общения; проявление сознательного отношения к языку как к общероссийской ценности, форме выражения и хранения духовного богатства русского и других народов России, как к средству общения и получения знаний в разных сферах человеческой деятельности; проявление уважения к общероссийской и русской культуре, к культуре и языкам всех народов Российской Федерации;</a:t>
            </a:r>
          </a:p>
          <a:p>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80280" y="203135"/>
            <a:ext cx="1572904" cy="1487553"/>
          </a:xfrm>
          <a:prstGeom prst="rect">
            <a:avLst/>
          </a:prstGeom>
        </p:spPr>
      </p:pic>
    </p:spTree>
    <p:extLst>
      <p:ext uri="{BB962C8B-B14F-4D97-AF65-F5344CB8AC3E}">
        <p14:creationId xmlns:p14="http://schemas.microsoft.com/office/powerpoint/2010/main" val="2263956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0824" y="188323"/>
            <a:ext cx="9332976" cy="1325563"/>
          </a:xfrm>
        </p:spPr>
        <p:txBody>
          <a:bodyPr>
            <a:normAutofit/>
          </a:bodyPr>
          <a:lstStyle/>
          <a:p>
            <a:pPr algn="ctr"/>
            <a:r>
              <a:rPr lang="ru-RU" sz="2800" dirty="0" smtClean="0">
                <a:latin typeface="Times New Roman" panose="02020603050405020304" pitchFamily="18" charset="0"/>
                <a:cs typeface="Times New Roman" panose="02020603050405020304" pitchFamily="18" charset="0"/>
              </a:rPr>
              <a:t>ПЛАНИРУЕМЫЕ ОБРАЗОВАТЕЛЬНЫЕ РЕЗУЛЬТАТЫ. ЛИЧНОСТНЫЕ РЕЗУЛЬТАТЫ</a:t>
            </a:r>
            <a:endParaRPr lang="ru-RU" sz="2800"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1"/>
          </p:nvPr>
        </p:nvSpPr>
        <p:spPr/>
        <p:txBody>
          <a:bodyPr>
            <a:normAutofit fontScale="47500" lnSpcReduction="20000"/>
          </a:bodyPr>
          <a:lstStyle/>
          <a:p>
            <a:r>
              <a:rPr lang="ru-RU" sz="2900" dirty="0">
                <a:latin typeface="Times New Roman" panose="02020603050405020304" pitchFamily="18" charset="0"/>
                <a:cs typeface="Times New Roman" panose="02020603050405020304" pitchFamily="18" charset="0"/>
              </a:rPr>
              <a:t>1) </a:t>
            </a:r>
            <a:r>
              <a:rPr lang="ru-RU" sz="2900" b="1" dirty="0">
                <a:latin typeface="Times New Roman" panose="02020603050405020304" pitchFamily="18" charset="0"/>
                <a:cs typeface="Times New Roman" panose="02020603050405020304" pitchFamily="18" charset="0"/>
              </a:rPr>
              <a:t>гражданского воспитания</a:t>
            </a:r>
            <a:r>
              <a:rPr lang="ru-RU" sz="2900" dirty="0">
                <a:latin typeface="Times New Roman" panose="02020603050405020304" pitchFamily="18" charset="0"/>
                <a:cs typeface="Times New Roman" panose="02020603050405020304" pitchFamily="18" charset="0"/>
              </a:rPr>
              <a:t>:</a:t>
            </a:r>
          </a:p>
          <a:p>
            <a:r>
              <a:rPr lang="ru-RU" sz="2900" dirty="0">
                <a:latin typeface="Times New Roman" panose="02020603050405020304" pitchFamily="18" charset="0"/>
                <a:cs typeface="Times New Roman" panose="02020603050405020304" pitchFamily="18" charset="0"/>
              </a:rPr>
              <a:t>готовность к выполнению обязанностей гражданина и реализации его прав, уважение прав, свобод и законных интересов других людей, активное участие в жизни семьи, образовательной организации, местного сообщества, родного края, страны, в том числе в сопоставлении с ситуациями, отражёнными в литературных произведениях, написанных на русском языке;</a:t>
            </a:r>
          </a:p>
          <a:p>
            <a:r>
              <a:rPr lang="ru-RU" sz="2900" dirty="0">
                <a:latin typeface="Times New Roman" panose="02020603050405020304" pitchFamily="18" charset="0"/>
                <a:cs typeface="Times New Roman" panose="02020603050405020304" pitchFamily="18" charset="0"/>
              </a:rPr>
              <a:t>неприятие любых форм экстремизма, дискриминации; понимание роли различных социальных институтов в жизни человека;</a:t>
            </a:r>
          </a:p>
          <a:p>
            <a:r>
              <a:rPr lang="ru-RU" sz="2900" dirty="0">
                <a:latin typeface="Times New Roman" panose="02020603050405020304" pitchFamily="18" charset="0"/>
                <a:cs typeface="Times New Roman" panose="02020603050405020304" pitchFamily="18" charset="0"/>
              </a:rPr>
              <a:t>представление об основных правах, свободах и обязанностях гражданина, социальных нормах и правилах межличностных отношений в поликультурном и многоконфессиональном обществе, формируемое в том числе на основе примеров из литературных произведений, написанных на русском языке;</a:t>
            </a:r>
          </a:p>
          <a:p>
            <a:r>
              <a:rPr lang="ru-RU" sz="2900" dirty="0">
                <a:latin typeface="Times New Roman" panose="02020603050405020304" pitchFamily="18" charset="0"/>
                <a:cs typeface="Times New Roman" panose="02020603050405020304" pitchFamily="18" charset="0"/>
              </a:rPr>
              <a:t>готовность к разнообразной совместной деятельности, стремление к взаимопониманию и взаимопомощи, активное участие в школьном самоуправлении;</a:t>
            </a:r>
          </a:p>
          <a:p>
            <a:r>
              <a:rPr lang="ru-RU" sz="2900" dirty="0">
                <a:latin typeface="Times New Roman" panose="02020603050405020304" pitchFamily="18" charset="0"/>
                <a:cs typeface="Times New Roman" panose="02020603050405020304" pitchFamily="18" charset="0"/>
              </a:rPr>
              <a:t>готовность  к участию в гуманитарной деятельности (помощь людям, нуждающимся в ней; </a:t>
            </a:r>
            <a:r>
              <a:rPr lang="ru-RU" sz="2900" dirty="0" err="1">
                <a:latin typeface="Times New Roman" panose="02020603050405020304" pitchFamily="18" charset="0"/>
                <a:cs typeface="Times New Roman" panose="02020603050405020304" pitchFamily="18" charset="0"/>
              </a:rPr>
              <a:t>волонтёрство</a:t>
            </a:r>
            <a:r>
              <a:rPr lang="ru-RU" sz="2900" dirty="0">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sz="half" idx="2"/>
          </p:nvPr>
        </p:nvSpPr>
        <p:spPr/>
        <p:txBody>
          <a:bodyPr>
            <a:normAutofit fontScale="47500" lnSpcReduction="20000"/>
          </a:bodyPr>
          <a:lstStyle/>
          <a:p>
            <a:r>
              <a:rPr lang="ru-RU" sz="3800" dirty="0" smtClean="0">
                <a:latin typeface="Times New Roman" panose="02020603050405020304" pitchFamily="18" charset="0"/>
                <a:cs typeface="Times New Roman" panose="02020603050405020304" pitchFamily="18" charset="0"/>
              </a:rPr>
              <a:t>2) </a:t>
            </a:r>
            <a:r>
              <a:rPr lang="ru-RU" sz="3800" b="1" dirty="0" smtClean="0">
                <a:latin typeface="Times New Roman" panose="02020603050405020304" pitchFamily="18" charset="0"/>
                <a:cs typeface="Times New Roman" panose="02020603050405020304" pitchFamily="18" charset="0"/>
              </a:rPr>
              <a:t>патриотического воспитания</a:t>
            </a:r>
            <a:r>
              <a:rPr lang="ru-RU" sz="3800" dirty="0" smtClean="0">
                <a:latin typeface="Times New Roman" panose="02020603050405020304" pitchFamily="18" charset="0"/>
                <a:cs typeface="Times New Roman" panose="02020603050405020304" pitchFamily="18" charset="0"/>
              </a:rPr>
              <a:t>:</a:t>
            </a:r>
          </a:p>
          <a:p>
            <a:r>
              <a:rPr lang="ru-RU" sz="3800" dirty="0" smtClean="0">
                <a:latin typeface="Times New Roman" panose="02020603050405020304" pitchFamily="18" charset="0"/>
                <a:cs typeface="Times New Roman" panose="02020603050405020304" pitchFamily="18" charset="0"/>
              </a:rPr>
              <a:t>осознание российской гражданской идентичности в поликультурном и многоконфессиональном обществе, понимание роли русского языка как государственного языка Российской Федерации и языка межнационального общения народов России, проявление интереса к познанию русского языка, к истории и культуре Российской Федерации, культуре своего края, народов России, ценностное отношение к русскому языку, к достижениям своей Родины – России, к науке, искусству, боевым подвигам и трудовым достижениям народа, в том числе отражённым в художественных произведениях, уважение к символам России, государственным праздникам, историческому и природному наследию и памятникам, традициям разных народов, проживающих в родной стране;</a:t>
            </a:r>
          </a:p>
          <a:p>
            <a:endParaRPr lang="ru-RU" dirty="0"/>
          </a:p>
        </p:txBody>
      </p:sp>
      <p:pic>
        <p:nvPicPr>
          <p:cNvPr id="3" name="Рисунок 2"/>
          <p:cNvPicPr>
            <a:picLocks noChangeAspect="1"/>
          </p:cNvPicPr>
          <p:nvPr/>
        </p:nvPicPr>
        <p:blipFill>
          <a:blip r:embed="rId2"/>
          <a:stretch>
            <a:fillRect/>
          </a:stretch>
        </p:blipFill>
        <p:spPr>
          <a:xfrm>
            <a:off x="380940" y="188323"/>
            <a:ext cx="1390008" cy="1304657"/>
          </a:xfrm>
          <a:prstGeom prst="rect">
            <a:avLst/>
          </a:prstGeom>
        </p:spPr>
      </p:pic>
    </p:spTree>
    <p:extLst>
      <p:ext uri="{BB962C8B-B14F-4D97-AF65-F5344CB8AC3E}">
        <p14:creationId xmlns:p14="http://schemas.microsoft.com/office/powerpoint/2010/main" val="1993906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365126"/>
            <a:ext cx="10383253" cy="517190"/>
          </a:xfrm>
        </p:spPr>
        <p:txBody>
          <a:bodyPr>
            <a:normAutofit fontScale="90000"/>
          </a:bodyPr>
          <a:lstStyle/>
          <a:p>
            <a:r>
              <a:rPr lang="ru-RU" sz="3100" b="1" dirty="0" smtClean="0"/>
              <a:t>Тема урока</a:t>
            </a:r>
            <a:r>
              <a:rPr lang="ru-RU" sz="3100" dirty="0" smtClean="0"/>
              <a:t>: Правописание НЕ с именами существительными.</a:t>
            </a:r>
            <a:r>
              <a:rPr lang="ru-RU" dirty="0" smtClean="0"/>
              <a:t/>
            </a:r>
            <a:br>
              <a:rPr lang="ru-RU" dirty="0" smtClean="0"/>
            </a:br>
            <a:endParaRPr lang="ru-RU" dirty="0"/>
          </a:p>
        </p:txBody>
      </p:sp>
      <p:sp>
        <p:nvSpPr>
          <p:cNvPr id="3" name="Объект 2"/>
          <p:cNvSpPr>
            <a:spLocks noGrp="1"/>
          </p:cNvSpPr>
          <p:nvPr>
            <p:ph sz="half" idx="1"/>
          </p:nvPr>
        </p:nvSpPr>
        <p:spPr>
          <a:xfrm>
            <a:off x="216569" y="882315"/>
            <a:ext cx="3240505" cy="5662863"/>
          </a:xfrm>
        </p:spPr>
        <p:txBody>
          <a:bodyPr>
            <a:normAutofit fontScale="62500" lnSpcReduction="20000"/>
          </a:bodyPr>
          <a:lstStyle/>
          <a:p>
            <a:pPr marL="0" indent="0">
              <a:buNone/>
            </a:pPr>
            <a:r>
              <a:rPr lang="ru-RU" b="1" u="sng" dirty="0" smtClean="0"/>
              <a:t>Планируемые </a:t>
            </a:r>
            <a:r>
              <a:rPr lang="ru-RU" b="1" u="sng" dirty="0"/>
              <a:t>результаты </a:t>
            </a:r>
            <a:r>
              <a:rPr lang="ru-RU" b="1" u="sng" dirty="0" smtClean="0"/>
              <a:t>урока</a:t>
            </a:r>
            <a:endParaRPr lang="ru-RU" dirty="0"/>
          </a:p>
          <a:p>
            <a:r>
              <a:rPr lang="ru-RU" b="1" dirty="0"/>
              <a:t>  Личностные:</a:t>
            </a:r>
            <a:endParaRPr lang="ru-RU" dirty="0"/>
          </a:p>
          <a:p>
            <a:pPr marL="0" indent="0">
              <a:buNone/>
            </a:pPr>
            <a:r>
              <a:rPr lang="ru-RU" dirty="0"/>
              <a:t>- ценностное отношение к родному слову;</a:t>
            </a:r>
          </a:p>
          <a:p>
            <a:pPr marL="0" indent="0">
              <a:buNone/>
            </a:pPr>
            <a:r>
              <a:rPr lang="ru-RU" dirty="0"/>
              <a:t>- ценностное отношение к русскому языку, к достижениям своей Родины — России, к науке, искусству, боевым подвигам и трудовым достижениям народа;</a:t>
            </a:r>
          </a:p>
          <a:p>
            <a:pPr marL="0" indent="0">
              <a:buNone/>
            </a:pPr>
            <a:r>
              <a:rPr lang="ru-RU" dirty="0"/>
              <a:t>- ориентация на моральные ценности и нормы в ситуациях нравственного выбора; готовность оценивать своё поведение и поступки, а также поведение и поступки других людей с позиции нравственных и правовых норм;</a:t>
            </a:r>
          </a:p>
          <a:p>
            <a:pPr marL="0" indent="0">
              <a:buNone/>
            </a:pPr>
            <a:r>
              <a:rPr lang="ru-RU" dirty="0"/>
              <a:t>- </a:t>
            </a:r>
            <a:r>
              <a:rPr lang="ru-RU" dirty="0" err="1"/>
              <a:t>сформированность</a:t>
            </a:r>
            <a:r>
              <a:rPr lang="ru-RU" dirty="0"/>
              <a:t> навыков рефлексии, признание своего права на ошибку и такого же права другого человека.</a:t>
            </a:r>
          </a:p>
        </p:txBody>
      </p:sp>
      <p:sp>
        <p:nvSpPr>
          <p:cNvPr id="4" name="Объект 3"/>
          <p:cNvSpPr>
            <a:spLocks noGrp="1"/>
          </p:cNvSpPr>
          <p:nvPr>
            <p:ph sz="half" idx="2"/>
          </p:nvPr>
        </p:nvSpPr>
        <p:spPr>
          <a:xfrm>
            <a:off x="4844717" y="4653905"/>
            <a:ext cx="6176208" cy="1891273"/>
          </a:xfrm>
        </p:spPr>
        <p:txBody>
          <a:bodyPr>
            <a:normAutofit fontScale="62500" lnSpcReduction="20000"/>
          </a:bodyPr>
          <a:lstStyle/>
          <a:p>
            <a:pPr marL="0" indent="0">
              <a:buNone/>
            </a:pPr>
            <a:r>
              <a:rPr lang="ru-RU" dirty="0" smtClean="0"/>
              <a:t>- Кто был в Смоленске? Какой он? Что вам запомнилось?</a:t>
            </a:r>
          </a:p>
          <a:p>
            <a:pPr marL="0" indent="0">
              <a:buNone/>
            </a:pPr>
            <a:r>
              <a:rPr lang="ru-RU" dirty="0" smtClean="0"/>
              <a:t>- Чем город знаменит? </a:t>
            </a:r>
          </a:p>
          <a:p>
            <a:pPr marL="0" indent="0">
              <a:buNone/>
            </a:pPr>
            <a:r>
              <a:rPr lang="ru-RU" dirty="0" smtClean="0"/>
              <a:t>- Какие города-герои вы знаете? </a:t>
            </a:r>
            <a:endParaRPr lang="ru-RU" dirty="0"/>
          </a:p>
        </p:txBody>
      </p:sp>
      <p:pic>
        <p:nvPicPr>
          <p:cNvPr id="5" name="Рисунок 4"/>
          <p:cNvPicPr>
            <a:picLocks noChangeAspect="1"/>
          </p:cNvPicPr>
          <p:nvPr/>
        </p:nvPicPr>
        <p:blipFill>
          <a:blip r:embed="rId2"/>
          <a:stretch>
            <a:fillRect/>
          </a:stretch>
        </p:blipFill>
        <p:spPr>
          <a:xfrm>
            <a:off x="3922294" y="568822"/>
            <a:ext cx="7098631" cy="3513171"/>
          </a:xfrm>
          <a:prstGeom prst="rect">
            <a:avLst/>
          </a:prstGeom>
        </p:spPr>
      </p:pic>
    </p:spTree>
    <p:extLst>
      <p:ext uri="{BB962C8B-B14F-4D97-AF65-F5344CB8AC3E}">
        <p14:creationId xmlns:p14="http://schemas.microsoft.com/office/powerpoint/2010/main" val="20630237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321160" y="1883664"/>
            <a:ext cx="5457848" cy="4640771"/>
          </a:xfrm>
        </p:spPr>
        <p:txBody>
          <a:bodyPr>
            <a:normAutofit fontScale="62500" lnSpcReduction="20000"/>
          </a:bodyPr>
          <a:lstStyle/>
          <a:p>
            <a:pPr marL="0" indent="0">
              <a:buNone/>
            </a:pPr>
            <a:r>
              <a:rPr lang="ru-RU" b="1" dirty="0" smtClean="0">
                <a:latin typeface="Times New Roman" panose="02020603050405020304" pitchFamily="18" charset="0"/>
                <a:cs typeface="Times New Roman" panose="02020603050405020304" pitchFamily="18" charset="0"/>
              </a:rPr>
              <a:t>Использование пословиц и поговорок.</a:t>
            </a:r>
          </a:p>
          <a:p>
            <a:pPr marL="0" indent="0">
              <a:buNone/>
            </a:pPr>
            <a:endParaRPr lang="ru-RU" b="1"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«Тире между подлежащим и сказуемым»:</a:t>
            </a:r>
            <a:endParaRPr lang="ru-RU" i="1" dirty="0" smtClean="0">
              <a:latin typeface="Times New Roman" panose="02020603050405020304" pitchFamily="18" charset="0"/>
              <a:cs typeface="Times New Roman" panose="02020603050405020304" pitchFamily="18" charset="0"/>
            </a:endParaRPr>
          </a:p>
          <a:p>
            <a:pPr marL="0" indent="0">
              <a:buNone/>
            </a:pPr>
            <a:r>
              <a:rPr lang="ru-RU" i="1" dirty="0" smtClean="0">
                <a:latin typeface="Times New Roman" panose="02020603050405020304" pitchFamily="18" charset="0"/>
                <a:cs typeface="Times New Roman" panose="02020603050405020304" pitchFamily="18" charset="0"/>
              </a:rPr>
              <a:t>Родная сторона – мать, чужая – мачеха.</a:t>
            </a:r>
          </a:p>
          <a:p>
            <a:pPr marL="0" indent="0">
              <a:buNone/>
            </a:pPr>
            <a:r>
              <a:rPr lang="ru-RU" i="1" dirty="0" smtClean="0">
                <a:latin typeface="Times New Roman" panose="02020603050405020304" pitchFamily="18" charset="0"/>
                <a:cs typeface="Times New Roman" panose="02020603050405020304" pitchFamily="18" charset="0"/>
              </a:rPr>
              <a:t>Родина – мать, умей за неё постоять</a:t>
            </a:r>
            <a:r>
              <a:rPr lang="ru-RU" dirty="0" smtClean="0">
                <a:latin typeface="Times New Roman" panose="02020603050405020304" pitchFamily="18" charset="0"/>
                <a:cs typeface="Times New Roman" panose="02020603050405020304" pitchFamily="18" charset="0"/>
              </a:rPr>
              <a:t>.</a:t>
            </a:r>
          </a:p>
          <a:p>
            <a:pPr marL="0" indent="0">
              <a:buNone/>
            </a:pP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«Прилагательные полные и краткие»: </a:t>
            </a:r>
          </a:p>
          <a:p>
            <a:pPr marL="0" indent="0">
              <a:buNone/>
            </a:pPr>
            <a:r>
              <a:rPr lang="ru-RU" i="1" dirty="0" smtClean="0">
                <a:latin typeface="Times New Roman" panose="02020603050405020304" pitchFamily="18" charset="0"/>
                <a:cs typeface="Times New Roman" panose="02020603050405020304" pitchFamily="18" charset="0"/>
              </a:rPr>
              <a:t>Своя земля и в горести мила.</a:t>
            </a:r>
          </a:p>
          <a:p>
            <a:pPr marL="0" indent="0">
              <a:buNone/>
            </a:pPr>
            <a:r>
              <a:rPr lang="ru-RU" i="1" dirty="0" smtClean="0">
                <a:latin typeface="Times New Roman" panose="02020603050405020304" pitchFamily="18" charset="0"/>
                <a:cs typeface="Times New Roman" panose="02020603050405020304" pitchFamily="18" charset="0"/>
              </a:rPr>
              <a:t>Глупа та птица, которой своё гнездо не мило</a:t>
            </a:r>
            <a:r>
              <a:rPr lang="ru-RU" dirty="0" smtClean="0">
                <a:latin typeface="Times New Roman" panose="02020603050405020304" pitchFamily="18" charset="0"/>
                <a:cs typeface="Times New Roman" panose="02020603050405020304" pitchFamily="18" charset="0"/>
              </a:rPr>
              <a:t>.</a:t>
            </a:r>
          </a:p>
          <a:p>
            <a:pPr marL="0" indent="0">
              <a:buNone/>
            </a:pP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«Тире между</a:t>
            </a:r>
          </a:p>
          <a:p>
            <a:pPr marL="0" indent="0">
              <a:buNone/>
            </a:pPr>
            <a:r>
              <a:rPr lang="ru-RU" dirty="0" smtClean="0">
                <a:latin typeface="Times New Roman" panose="02020603050405020304" pitchFamily="18" charset="0"/>
                <a:cs typeface="Times New Roman" panose="02020603050405020304" pitchFamily="18" charset="0"/>
              </a:rPr>
              <a:t>«Степени сравнения имен прилагательных»:</a:t>
            </a:r>
          </a:p>
          <a:p>
            <a:pPr marL="0" indent="0">
              <a:buNone/>
            </a:pPr>
            <a:r>
              <a:rPr lang="ru-RU" i="1" dirty="0" smtClean="0">
                <a:latin typeface="Times New Roman" panose="02020603050405020304" pitchFamily="18" charset="0"/>
                <a:cs typeface="Times New Roman" panose="02020603050405020304" pitchFamily="18" charset="0"/>
              </a:rPr>
              <a:t>Родина краше солнца, дороже золота. </a:t>
            </a:r>
          </a:p>
          <a:p>
            <a:pPr marL="0" indent="0">
              <a:buNone/>
            </a:pPr>
            <a:r>
              <a:rPr lang="ru-RU" i="1" dirty="0" smtClean="0">
                <a:latin typeface="Times New Roman" panose="02020603050405020304" pitchFamily="18" charset="0"/>
                <a:cs typeface="Times New Roman" panose="02020603050405020304" pitchFamily="18" charset="0"/>
              </a:rPr>
              <a:t>Любовь к Родине сильнее смерти</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7010400" y="4706291"/>
            <a:ext cx="4648200" cy="1356114"/>
          </a:xfrm>
        </p:spPr>
        <p:txBody>
          <a:bodyPr>
            <a:normAutofit fontScale="62500" lnSpcReduction="20000"/>
          </a:bodyPr>
          <a:lstStyle/>
          <a:p>
            <a:pPr marL="0" indent="0">
              <a:buNone/>
            </a:pPr>
            <a:r>
              <a:rPr lang="ru-RU" b="1" dirty="0" smtClean="0">
                <a:latin typeface="Times New Roman" panose="02020603050405020304" pitchFamily="18" charset="0"/>
                <a:cs typeface="Times New Roman" panose="02020603050405020304" pitchFamily="18" charset="0"/>
              </a:rPr>
              <a:t>Написание сочинений:</a:t>
            </a:r>
          </a:p>
          <a:p>
            <a:pPr marL="0" indent="0">
              <a:buNone/>
            </a:pPr>
            <a:r>
              <a:rPr lang="ru-RU" dirty="0" smtClean="0">
                <a:latin typeface="Times New Roman" panose="02020603050405020304" pitchFamily="18" charset="0"/>
                <a:cs typeface="Times New Roman" panose="02020603050405020304" pitchFamily="18" charset="0"/>
              </a:rPr>
              <a:t>«Любимый уголок природы»</a:t>
            </a:r>
          </a:p>
          <a:p>
            <a:pPr marL="0" indent="0">
              <a:buNone/>
            </a:pPr>
            <a:r>
              <a:rPr lang="ru-RU"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«Осенью в лесу»</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 «Улица моего детства» </a:t>
            </a:r>
            <a:endParaRPr lang="ru-RU"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583680" y="301752"/>
            <a:ext cx="4956048" cy="3693319"/>
          </a:xfrm>
          <a:prstGeom prst="rect">
            <a:avLst/>
          </a:prstGeom>
          <a:noFill/>
        </p:spPr>
        <p:txBody>
          <a:bodyPr wrap="square" rtlCol="0">
            <a:spAutoFit/>
          </a:bodyPr>
          <a:lstStyle/>
          <a:p>
            <a:r>
              <a:rPr lang="ru-RU" b="1" dirty="0">
                <a:latin typeface="Times New Roman" panose="02020603050405020304" pitchFamily="18" charset="0"/>
                <a:cs typeface="Times New Roman" panose="02020603050405020304" pitchFamily="18" charset="0"/>
              </a:rPr>
              <a:t>Р</a:t>
            </a:r>
            <a:r>
              <a:rPr lang="ru-RU" b="1" dirty="0" smtClean="0">
                <a:latin typeface="Times New Roman" panose="02020603050405020304" pitchFamily="18" charset="0"/>
                <a:cs typeface="Times New Roman" panose="02020603050405020304" pitchFamily="18" charset="0"/>
              </a:rPr>
              <a:t>абота со словарями. </a:t>
            </a:r>
          </a:p>
          <a:p>
            <a:r>
              <a:rPr lang="ru-RU" dirty="0" smtClean="0">
                <a:latin typeface="Times New Roman" panose="02020603050405020304" pitchFamily="18" charset="0"/>
                <a:cs typeface="Times New Roman" panose="02020603050405020304" pitchFamily="18" charset="0"/>
              </a:rPr>
              <a:t>Задания: </a:t>
            </a:r>
          </a:p>
          <a:p>
            <a:pPr marL="285750" indent="-285750">
              <a:buFontTx/>
              <a:buChar char="-"/>
            </a:pPr>
            <a:r>
              <a:rPr lang="ru-RU" dirty="0" smtClean="0">
                <a:latin typeface="Times New Roman" panose="02020603050405020304" pitchFamily="18" charset="0"/>
                <a:cs typeface="Times New Roman" panose="02020603050405020304" pitchFamily="18" charset="0"/>
              </a:rPr>
              <a:t>Прочитайте в «Школьном толковом словаре» и «Словаре иностранных слов» словарные статьи, посвященные слову «патриот, патриотизм». </a:t>
            </a:r>
          </a:p>
          <a:p>
            <a:pPr marL="285750" indent="-285750">
              <a:buFontTx/>
              <a:buChar char="-"/>
            </a:pPr>
            <a:r>
              <a:rPr lang="ru-RU" dirty="0" smtClean="0">
                <a:latin typeface="Times New Roman" panose="02020603050405020304" pitchFamily="18" charset="0"/>
                <a:cs typeface="Times New Roman" panose="02020603050405020304" pitchFamily="18" charset="0"/>
              </a:rPr>
              <a:t>Чем различается материал словарных статей? </a:t>
            </a:r>
          </a:p>
          <a:p>
            <a:pPr marL="285750" indent="-285750">
              <a:buFontTx/>
              <a:buChar char="-"/>
            </a:pPr>
            <a:r>
              <a:rPr lang="ru-RU" dirty="0" smtClean="0">
                <a:latin typeface="Times New Roman" panose="02020603050405020304" pitchFamily="18" charset="0"/>
                <a:cs typeface="Times New Roman" panose="02020603050405020304" pitchFamily="18" charset="0"/>
              </a:rPr>
              <a:t>Напишите рассуждение на тему «Что значит – быть патриотом». </a:t>
            </a:r>
          </a:p>
          <a:p>
            <a:pPr marL="285750" indent="-285750">
              <a:buFontTx/>
              <a:buChar char="-"/>
            </a:pPr>
            <a:r>
              <a:rPr lang="ru-RU" dirty="0" smtClean="0">
                <a:latin typeface="Times New Roman" panose="02020603050405020304" pitchFamily="18" charset="0"/>
                <a:cs typeface="Times New Roman" panose="02020603050405020304" pitchFamily="18" charset="0"/>
              </a:rPr>
              <a:t>Прочитайте в словаре словарные статьи, посвященные словам родина, герой, героизм, отвага, доблесть, мужество. Что объединяет эти слова?</a:t>
            </a:r>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321160" y="301752"/>
            <a:ext cx="1383860" cy="1308767"/>
          </a:xfrm>
          <a:prstGeom prst="rect">
            <a:avLst/>
          </a:prstGeom>
        </p:spPr>
      </p:pic>
    </p:spTree>
    <p:extLst>
      <p:ext uri="{BB962C8B-B14F-4D97-AF65-F5344CB8AC3E}">
        <p14:creationId xmlns:p14="http://schemas.microsoft.com/office/powerpoint/2010/main" val="1002314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38528" y="365125"/>
            <a:ext cx="9415272" cy="1325563"/>
          </a:xfrm>
        </p:spPr>
        <p:txBody>
          <a:bodyPr>
            <a:normAutofit/>
          </a:bodyPr>
          <a:lstStyle/>
          <a:p>
            <a:pPr algn="ctr"/>
            <a:r>
              <a:rPr lang="ru-RU" sz="3600" dirty="0" smtClean="0">
                <a:latin typeface="Times New Roman" panose="02020603050405020304" pitchFamily="18" charset="0"/>
                <a:cs typeface="Times New Roman" panose="02020603050405020304" pitchFamily="18" charset="0"/>
              </a:rPr>
              <a:t>ЦЕЛИ ИЗУЧЕНИЯ УЧЕБНОГО ПРЕДМЕТА «ЛИТЕРАТУРА»</a:t>
            </a:r>
            <a:endParaRPr lang="ru-RU" sz="3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lnSpcReduction="20000"/>
          </a:bodyPr>
          <a:lstStyle/>
          <a:p>
            <a:pPr marL="0" indent="0" algn="just">
              <a:buNone/>
            </a:pPr>
            <a:r>
              <a:rPr lang="ru-RU" dirty="0" smtClean="0">
                <a:latin typeface="Times New Roman" panose="02020603050405020304" pitchFamily="18" charset="0"/>
                <a:cs typeface="Times New Roman" panose="02020603050405020304" pitchFamily="18" charset="0"/>
              </a:rPr>
              <a:t>Задачи, связанные с пониманием литературы как одной из основных национально-культурных ценностей народа, как особого способа познания жизни, с обеспечением культурной самоидентификации, осознанием коммуникативно-эстетических возможностей родного языка на основе изучения выдающихся произведений отечественной культуры, культуры своего народа, мировой культуры, состоят в приобщении школьников к наследию отечественной и зарубежной классической литературы и лучшим образцам современной литературы; воспитании уважения к отечественной классике как высочайшему достижению национальной культуры</a:t>
            </a:r>
            <a:r>
              <a:rPr lang="ru-RU" b="1" dirty="0" smtClean="0">
                <a:latin typeface="Times New Roman" panose="02020603050405020304" pitchFamily="18" charset="0"/>
                <a:cs typeface="Times New Roman" panose="02020603050405020304" pitchFamily="18" charset="0"/>
              </a:rPr>
              <a:t>, способствующей воспитанию патриотизма</a:t>
            </a:r>
            <a:r>
              <a:rPr lang="ru-RU" dirty="0" smtClean="0">
                <a:latin typeface="Times New Roman" panose="02020603050405020304" pitchFamily="18" charset="0"/>
                <a:cs typeface="Times New Roman" panose="02020603050405020304" pitchFamily="18" charset="0"/>
              </a:rPr>
              <a:t>, формированию национально-культурной идентичности и способности к диалогу культур; освоению духовного опыта человечества, национальных и общечеловеческих культурных традиций и ценностей; формированию гуманистического мировоззрения.</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140147" y="230188"/>
            <a:ext cx="1396105" cy="1304657"/>
          </a:xfrm>
          <a:prstGeom prst="rect">
            <a:avLst/>
          </a:prstGeom>
        </p:spPr>
      </p:pic>
    </p:spTree>
    <p:extLst>
      <p:ext uri="{BB962C8B-B14F-4D97-AF65-F5344CB8AC3E}">
        <p14:creationId xmlns:p14="http://schemas.microsoft.com/office/powerpoint/2010/main" val="418432007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1078</TotalTime>
  <Words>1848</Words>
  <Application>Microsoft Office PowerPoint</Application>
  <PresentationFormat>Широкоэкранный</PresentationFormat>
  <Paragraphs>139</Paragraphs>
  <Slides>18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Calibri Light</vt:lpstr>
      <vt:lpstr>Times New Roman</vt:lpstr>
      <vt:lpstr>Тема Office</vt:lpstr>
      <vt:lpstr>Военно-патриотическое воспитание учащихся на уроках русского языка, литературы и во внеурочное время как средство формирования нравственных качеств личности</vt:lpstr>
      <vt:lpstr>Презентация PowerPoint</vt:lpstr>
      <vt:lpstr>Федеральный календарный план воспитательной работы</vt:lpstr>
      <vt:lpstr>Русский язык</vt:lpstr>
      <vt:lpstr>ЦЕЛИ ИЗУЧЕНИЯ УЧЕБНОГО ПРЕДМЕТА «РУССКИЙ ЯЗЫК» </vt:lpstr>
      <vt:lpstr>ПЛАНИРУЕМЫЕ ОБРАЗОВАТЕЛЬНЫЕ РЕЗУЛЬТАТЫ. ЛИЧНОСТНЫЕ РЕЗУЛЬТАТЫ</vt:lpstr>
      <vt:lpstr>Тема урока: Правописание НЕ с именами существительными. </vt:lpstr>
      <vt:lpstr>Презентация PowerPoint</vt:lpstr>
      <vt:lpstr>ЦЕЛИ ИЗУЧЕНИЯ УЧЕБНОГО ПРЕДМЕТА «ЛИТЕРАТУРА»</vt:lpstr>
      <vt:lpstr>ПЛАНИРУЕМЫЕ ОБРАЗОВАТЕЛЬНЫЕ РЕЗУЛЬТАТЫ. ЛИЧНОСТНЫЕ РЕЗУЛЬТАТЫ</vt:lpstr>
      <vt:lpstr>Литература. 5 класс </vt:lpstr>
      <vt:lpstr>Литература. 6 класс</vt:lpstr>
      <vt:lpstr>Литература. 7 класс</vt:lpstr>
      <vt:lpstr>Литература. 8 класс</vt:lpstr>
      <vt:lpstr>Произведения литературы советского периода. Военная тематика</vt:lpstr>
      <vt:lpstr>Внеурочная деятельность «Разговоры о важном»</vt:lpstr>
      <vt:lpstr>«Разговоры о важном» Личностные результаты</vt:lpstr>
      <vt:lpstr>Военно-патриотическое воспитание учащихся на уроках русского языка, литературы и во внеурочное время как средство формирования нравственных качеств личности</vt:lpstr>
    </vt:vector>
  </TitlesOfParts>
  <Company>diakov.net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Литература. 5 класс </dc:title>
  <dc:creator>RePack by Diakov</dc:creator>
  <cp:lastModifiedBy>RePack by Diakov</cp:lastModifiedBy>
  <cp:revision>29</cp:revision>
  <dcterms:created xsi:type="dcterms:W3CDTF">2023-08-25T11:53:06Z</dcterms:created>
  <dcterms:modified xsi:type="dcterms:W3CDTF">2023-08-27T16:48:03Z</dcterms:modified>
</cp:coreProperties>
</file>