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8" r:id="rId13"/>
    <p:sldId id="268" r:id="rId14"/>
    <p:sldId id="271" r:id="rId15"/>
    <p:sldId id="272" r:id="rId16"/>
    <p:sldId id="279" r:id="rId17"/>
    <p:sldId id="269" r:id="rId18"/>
    <p:sldId id="270" r:id="rId19"/>
    <p:sldId id="275" r:id="rId20"/>
    <p:sldId id="274" r:id="rId21"/>
    <p:sldId id="276" r:id="rId22"/>
    <p:sldId id="277" r:id="rId23"/>
    <p:sldId id="25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7" d="100"/>
          <a:sy n="87" d="100"/>
        </p:scale>
        <p:origin x="18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873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98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0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92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67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59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90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8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701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50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314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microsoft.com/office/2007/relationships/hdphoto" Target="../media/hdphoto4.wdp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19" Type="http://schemas.microsoft.com/office/2007/relationships/hdphoto" Target="../media/hdphoto3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0485">
            <a:off x="190320" y="-18421"/>
            <a:ext cx="1662678" cy="157123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0AA73-A09D-41D3-BD2A-E82459DE8442}" type="datetimeFigureOut">
              <a:rPr lang="ru-RU" smtClean="0"/>
              <a:t>16.11.2023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4042" y="4585084"/>
            <a:ext cx="2247881" cy="190620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8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659" y="525710"/>
            <a:ext cx="7762691" cy="58306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62897" y="-1025981"/>
            <a:ext cx="6600149" cy="893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6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1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.mp3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3.png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21.pn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9.mp3"/><Relationship Id="rId7" Type="http://schemas.openxmlformats.org/officeDocument/2006/relationships/image" Target="../media/image18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9.jp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9.mp3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2768" y="426903"/>
            <a:ext cx="8123349" cy="292160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190 лет со дня рождения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</a:rPr>
              <a:t>А.П.Бородина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6786" y="4542196"/>
            <a:ext cx="6858000" cy="165576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«Без музыки себя не мыслю…»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58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668" y="2307219"/>
            <a:ext cx="7772400" cy="351403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4"/>
                </a:solidFill>
              </a:rPr>
              <a:t>Какие черты характера вы угадываете в человеке, сочетавшем в себе и любовь к музыке, и интерес к науке?</a:t>
            </a:r>
          </a:p>
        </p:txBody>
      </p:sp>
    </p:spTree>
    <p:extLst>
      <p:ext uri="{BB962C8B-B14F-4D97-AF65-F5344CB8AC3E}">
        <p14:creationId xmlns:p14="http://schemas.microsoft.com/office/powerpoint/2010/main" val="234672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4892" y="579549"/>
            <a:ext cx="7772400" cy="165540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4"/>
                </a:solidFill>
              </a:rPr>
              <a:t>Встреча с </a:t>
            </a:r>
            <a:r>
              <a:rPr lang="ru-RU" b="1" dirty="0" err="1">
                <a:solidFill>
                  <a:schemeClr val="accent4"/>
                </a:solidFill>
              </a:rPr>
              <a:t>Протопоповой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731" y="2962141"/>
            <a:ext cx="3786388" cy="2604752"/>
          </a:xfrm>
        </p:spPr>
        <p:txBody>
          <a:bodyPr/>
          <a:lstStyle/>
          <a:p>
            <a:pPr algn="l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 письма жене: «Как бы я дорого дал в эту минуту, чтобы ты была со мной!»</a:t>
            </a:r>
          </a:p>
          <a:p>
            <a:endParaRPr lang="ru-RU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880" y="2257515"/>
            <a:ext cx="4175125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4-vals-do-diez-minor-sopen_Wyj9znu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5357" y="5493912"/>
            <a:ext cx="609600" cy="609600"/>
          </a:xfrm>
          <a:prstGeom prst="rect">
            <a:avLst/>
          </a:prstGeom>
        </p:spPr>
      </p:pic>
      <p:pic>
        <p:nvPicPr>
          <p:cNvPr id="8" name="svadebnyjj-marsh-vals-mendelsona-65231724_hCf5jC1j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02039" y="54939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93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4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97284" y="1175657"/>
            <a:ext cx="3200401" cy="332014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Квартет- музыкальный спектакль из 4х музыкантов, вокалистов или(и) инструментов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275" y="664933"/>
            <a:ext cx="4153009" cy="568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3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9585" y="476518"/>
            <a:ext cx="9063507" cy="1565254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FF3300"/>
                </a:solidFill>
              </a:rPr>
              <a:t>Музыкальная страничка</a:t>
            </a:r>
            <a:br>
              <a:rPr lang="ru-RU" sz="4800" dirty="0">
                <a:solidFill>
                  <a:srgbClr val="FF3300"/>
                </a:solidFill>
              </a:rPr>
            </a:br>
            <a:r>
              <a:rPr lang="ru-RU" sz="4800" b="1" dirty="0" smtClean="0"/>
              <a:t>Ноктюрн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ноч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17" y="2152170"/>
            <a:ext cx="7778839" cy="43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48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5647" y="3350408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ru-RU" dirty="0"/>
              <a:t>: “Ноктюрн в переводе с французского – ночной. Ноктюрном называют лирические и мечтательные пьесы, навеянные образами ночи”.</a:t>
            </a:r>
          </a:p>
        </p:txBody>
      </p:sp>
      <p:pic>
        <p:nvPicPr>
          <p:cNvPr id="3" name="borodin-noktiurn-iz-kvarteta-2_d8Ljhov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2782" y="5283558"/>
            <a:ext cx="1026017" cy="102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2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87" y="360609"/>
            <a:ext cx="8345510" cy="62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4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9971" y="197077"/>
            <a:ext cx="7772400" cy="2387600"/>
          </a:xfrm>
        </p:spPr>
        <p:txBody>
          <a:bodyPr/>
          <a:lstStyle/>
          <a:p>
            <a:r>
              <a:rPr lang="ru-RU" dirty="0" smtClean="0"/>
              <a:t>Что такое Симфония?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6313" y="2884714"/>
            <a:ext cx="8066315" cy="2373086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крупное музыкальное произведение для оркестра, состоящее из нескольких частей разного характера, объединенных общей темой.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73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pic>
        <p:nvPicPr>
          <p:cNvPr id="6" name="2_LloS5un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5814" y="5233081"/>
            <a:ext cx="859971" cy="85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057" y="4752302"/>
            <a:ext cx="2823692" cy="1655762"/>
          </a:xfrm>
        </p:spPr>
        <p:txBody>
          <a:bodyPr/>
          <a:lstStyle/>
          <a:p>
            <a:r>
              <a:rPr lang="ru-RU" dirty="0" smtClean="0"/>
              <a:t>Владимир Стасов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589" y="3462148"/>
            <a:ext cx="2443059" cy="33958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44" y="1226195"/>
            <a:ext cx="2772945" cy="34939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648" y="452906"/>
            <a:ext cx="2749296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60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5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8983" y="298115"/>
            <a:ext cx="7772400" cy="86665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Александр Порфирьевич Бородин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6997" y="1515659"/>
            <a:ext cx="4572000" cy="4691957"/>
          </a:xfrm>
        </p:spPr>
        <p:txBody>
          <a:bodyPr>
            <a:normAutofit/>
          </a:bodyPr>
          <a:lstStyle/>
          <a:p>
            <a:r>
              <a:rPr lang="ru-RU" i="1" dirty="0" smtClean="0"/>
              <a:t>Равно могуч и талантлив как в симфонии, так и в опере, и в романсе…</a:t>
            </a:r>
          </a:p>
          <a:p>
            <a:pPr algn="r"/>
            <a:r>
              <a:rPr lang="ru-RU" i="1" dirty="0" err="1" smtClean="0"/>
              <a:t>В.Стасов</a:t>
            </a:r>
            <a:endParaRPr lang="ru-RU" i="1" dirty="0" smtClean="0"/>
          </a:p>
          <a:p>
            <a:pPr algn="r"/>
            <a:endParaRPr lang="ru-RU" i="1" dirty="0" smtClean="0"/>
          </a:p>
          <a:p>
            <a:r>
              <a:rPr lang="ru-RU" i="1" dirty="0" smtClean="0"/>
              <a:t>Первоклассный химик, которому многим обязана химия.</a:t>
            </a:r>
          </a:p>
          <a:p>
            <a:pPr algn="r"/>
            <a:r>
              <a:rPr lang="ru-RU" i="1" dirty="0" err="1" smtClean="0"/>
              <a:t>Д.И.Менделеев</a:t>
            </a: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7" y="1164768"/>
            <a:ext cx="3697400" cy="528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8983" y="-448859"/>
            <a:ext cx="77724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617756" y="1109589"/>
            <a:ext cx="4038600" cy="6127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endParaRPr lang="ru-RU" altLang="ru-RU" sz="1000" dirty="0" smtClean="0"/>
          </a:p>
          <a:p>
            <a:pPr>
              <a:lnSpc>
                <a:spcPct val="80000"/>
              </a:lnSpc>
            </a:pPr>
            <a:r>
              <a:rPr lang="ru-RU" altLang="ru-RU" sz="2100" b="1" dirty="0" smtClean="0"/>
              <a:t>Ария князя Игоря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b="1" dirty="0" smtClean="0">
                <a:solidFill>
                  <a:schemeClr val="accent2"/>
                </a:solidFill>
              </a:rPr>
              <a:t>Ни сна, ни отдыха измученной душе,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Мне ночь не шлёт надежды на спасенье,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Всё прошлое я вновь переживаю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Один в тиши ночей.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И божья знаменья, угрозу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И бранной славы пир весёлый.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Мою победу над врагом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И бранной славы горестный конец,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Погром и рану, и мой плен,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И гибель всех моих полков,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Честно за Родину головы сложивших.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/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Погибло всё и честь моя, и слава,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Позором стал я земли родной.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Плен, постыдный плен -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Вот удел отныне мой,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>
                <a:solidFill>
                  <a:schemeClr val="accent2"/>
                </a:solidFill>
              </a:rPr>
              <a:t>Да мысль, что все винят меня.</a:t>
            </a:r>
            <a:br>
              <a:rPr lang="ru-RU" altLang="ru-RU" sz="1600" b="1" dirty="0" smtClean="0">
                <a:solidFill>
                  <a:schemeClr val="accent2"/>
                </a:solidFill>
              </a:rPr>
            </a:br>
            <a:r>
              <a:rPr lang="ru-RU" altLang="ru-RU" sz="1600" b="1" dirty="0" smtClean="0"/>
              <a:t/>
            </a:r>
            <a:br>
              <a:rPr lang="ru-RU" altLang="ru-RU" sz="1600" b="1" dirty="0" smtClean="0"/>
            </a:br>
            <a:r>
              <a:rPr lang="ru-RU" altLang="ru-RU" sz="1600" b="1" dirty="0" smtClean="0">
                <a:solidFill>
                  <a:srgbClr val="000099"/>
                </a:solidFill>
              </a:rPr>
              <a:t>О, дайте, дайте мне свободу,</a:t>
            </a:r>
            <a:br>
              <a:rPr lang="ru-RU" altLang="ru-RU" sz="1600" b="1" dirty="0" smtClean="0">
                <a:solidFill>
                  <a:srgbClr val="000099"/>
                </a:solidFill>
              </a:rPr>
            </a:br>
            <a:r>
              <a:rPr lang="ru-RU" altLang="ru-RU" sz="1600" b="1" dirty="0" smtClean="0">
                <a:solidFill>
                  <a:srgbClr val="000099"/>
                </a:solidFill>
              </a:rPr>
              <a:t>Я мой позор сумею искупить.</a:t>
            </a:r>
            <a:br>
              <a:rPr lang="ru-RU" altLang="ru-RU" sz="1600" b="1" dirty="0" smtClean="0">
                <a:solidFill>
                  <a:srgbClr val="000099"/>
                </a:solidFill>
              </a:rPr>
            </a:br>
            <a:r>
              <a:rPr lang="ru-RU" altLang="ru-RU" sz="1600" b="1" dirty="0" smtClean="0">
                <a:solidFill>
                  <a:srgbClr val="000099"/>
                </a:solidFill>
              </a:rPr>
              <a:t>Спасу я честь свою и славу,</a:t>
            </a:r>
            <a:br>
              <a:rPr lang="ru-RU" altLang="ru-RU" sz="1600" b="1" dirty="0" smtClean="0">
                <a:solidFill>
                  <a:srgbClr val="000099"/>
                </a:solidFill>
              </a:rPr>
            </a:br>
            <a:r>
              <a:rPr lang="ru-RU" altLang="ru-RU" sz="1600" b="1" dirty="0" smtClean="0">
                <a:solidFill>
                  <a:srgbClr val="000099"/>
                </a:solidFill>
              </a:rPr>
              <a:t>Я Русь от недругов спасу.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b="1" dirty="0" smtClean="0"/>
              <a:t/>
            </a:r>
            <a:br>
              <a:rPr lang="ru-RU" altLang="ru-RU" sz="1600" b="1" dirty="0" smtClean="0"/>
            </a:br>
            <a:endParaRPr lang="ru-RU" altLang="ru-RU" sz="1600" b="1" dirty="0"/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4572000" y="333375"/>
            <a:ext cx="4038600" cy="6696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1000" smtClean="0"/>
              <a:t/>
            </a:r>
            <a:br>
              <a:rPr lang="ru-RU" altLang="ru-RU" sz="1000" smtClean="0"/>
            </a:br>
            <a:r>
              <a:rPr lang="ru-RU" altLang="ru-RU" sz="1600" b="1" smtClean="0">
                <a:solidFill>
                  <a:srgbClr val="006600"/>
                </a:solidFill>
              </a:rPr>
              <a:t>Ты одна голубка-лада,</a:t>
            </a:r>
            <a:br>
              <a:rPr lang="ru-RU" altLang="ru-RU" sz="1600" b="1" smtClean="0">
                <a:solidFill>
                  <a:srgbClr val="006600"/>
                </a:solidFill>
              </a:rPr>
            </a:br>
            <a:r>
              <a:rPr lang="ru-RU" altLang="ru-RU" sz="1600" b="1" smtClean="0">
                <a:solidFill>
                  <a:srgbClr val="006600"/>
                </a:solidFill>
              </a:rPr>
              <a:t>Ты одна винить не станешь,</a:t>
            </a:r>
            <a:br>
              <a:rPr lang="ru-RU" altLang="ru-RU" sz="1600" b="1" smtClean="0">
                <a:solidFill>
                  <a:srgbClr val="006600"/>
                </a:solidFill>
              </a:rPr>
            </a:br>
            <a:r>
              <a:rPr lang="ru-RU" altLang="ru-RU" sz="1600" b="1" smtClean="0">
                <a:solidFill>
                  <a:srgbClr val="006600"/>
                </a:solidFill>
              </a:rPr>
              <a:t>Сердцем чутким всё поймешь ты,</a:t>
            </a:r>
            <a:br>
              <a:rPr lang="ru-RU" altLang="ru-RU" sz="1600" b="1" smtClean="0">
                <a:solidFill>
                  <a:srgbClr val="006600"/>
                </a:solidFill>
              </a:rPr>
            </a:br>
            <a:r>
              <a:rPr lang="ru-RU" altLang="ru-RU" sz="1600" b="1" smtClean="0">
                <a:solidFill>
                  <a:srgbClr val="006600"/>
                </a:solidFill>
              </a:rPr>
              <a:t>Всё ты мне простишь.</a:t>
            </a:r>
            <a:br>
              <a:rPr lang="ru-RU" altLang="ru-RU" sz="1600" b="1" smtClean="0">
                <a:solidFill>
                  <a:srgbClr val="006600"/>
                </a:solidFill>
              </a:rPr>
            </a:br>
            <a:r>
              <a:rPr lang="ru-RU" altLang="ru-RU" sz="1600" b="1" smtClean="0">
                <a:solidFill>
                  <a:srgbClr val="006600"/>
                </a:solidFill>
              </a:rPr>
              <a:t>В терему своём высоком</a:t>
            </a:r>
            <a:br>
              <a:rPr lang="ru-RU" altLang="ru-RU" sz="1600" b="1" smtClean="0">
                <a:solidFill>
                  <a:srgbClr val="006600"/>
                </a:solidFill>
              </a:rPr>
            </a:br>
            <a:r>
              <a:rPr lang="ru-RU" altLang="ru-RU" sz="1600" b="1" smtClean="0">
                <a:solidFill>
                  <a:srgbClr val="006600"/>
                </a:solidFill>
              </a:rPr>
              <a:t>Вдаль глаза ты проглядела,</a:t>
            </a:r>
            <a:br>
              <a:rPr lang="ru-RU" altLang="ru-RU" sz="1600" b="1" smtClean="0">
                <a:solidFill>
                  <a:srgbClr val="006600"/>
                </a:solidFill>
              </a:rPr>
            </a:br>
            <a:r>
              <a:rPr lang="ru-RU" altLang="ru-RU" sz="1600" b="1" smtClean="0">
                <a:solidFill>
                  <a:srgbClr val="006600"/>
                </a:solidFill>
              </a:rPr>
              <a:t>Друга ждёшь ты дни и ночи,</a:t>
            </a:r>
            <a:br>
              <a:rPr lang="ru-RU" altLang="ru-RU" sz="1600" b="1" smtClean="0">
                <a:solidFill>
                  <a:srgbClr val="006600"/>
                </a:solidFill>
              </a:rPr>
            </a:br>
            <a:r>
              <a:rPr lang="ru-RU" altLang="ru-RU" sz="1600" b="1" smtClean="0">
                <a:solidFill>
                  <a:srgbClr val="006600"/>
                </a:solidFill>
              </a:rPr>
              <a:t>Горько слёзы льёшь.</a:t>
            </a:r>
            <a:br>
              <a:rPr lang="ru-RU" altLang="ru-RU" sz="1600" b="1" smtClean="0">
                <a:solidFill>
                  <a:srgbClr val="006600"/>
                </a:solidFill>
              </a:rPr>
            </a:br>
            <a:endParaRPr lang="ru-RU" altLang="ru-RU" sz="1600" b="1" smtClean="0">
              <a:solidFill>
                <a:srgbClr val="006600"/>
              </a:solidFill>
            </a:endParaRPr>
          </a:p>
          <a:p>
            <a:pPr>
              <a:lnSpc>
                <a:spcPct val="80000"/>
              </a:lnSpc>
            </a:pPr>
            <a:r>
              <a:rPr lang="ru-RU" altLang="ru-RU" sz="1600" b="1" smtClean="0"/>
              <a:t>Ужели день за днём</a:t>
            </a:r>
            <a:br>
              <a:rPr lang="ru-RU" altLang="ru-RU" sz="1600" b="1" smtClean="0"/>
            </a:br>
            <a:r>
              <a:rPr lang="ru-RU" altLang="ru-RU" sz="1600" b="1" smtClean="0"/>
              <a:t>Влачить в плену бесплодно</a:t>
            </a:r>
            <a:br>
              <a:rPr lang="ru-RU" altLang="ru-RU" sz="1600" b="1" smtClean="0"/>
            </a:br>
            <a:r>
              <a:rPr lang="ru-RU" altLang="ru-RU" sz="1600" b="1" smtClean="0"/>
              <a:t>И знать, что враг терзает Русь.</a:t>
            </a:r>
            <a:br>
              <a:rPr lang="ru-RU" altLang="ru-RU" sz="1600" b="1" smtClean="0"/>
            </a:br>
            <a:r>
              <a:rPr lang="ru-RU" altLang="ru-RU" sz="1600" b="1" smtClean="0"/>
              <a:t>Враг, что лютый барс,</a:t>
            </a:r>
            <a:br>
              <a:rPr lang="ru-RU" altLang="ru-RU" sz="1600" b="1" smtClean="0"/>
            </a:br>
            <a:r>
              <a:rPr lang="ru-RU" altLang="ru-RU" sz="1600" b="1" smtClean="0"/>
              <a:t>Стонет Русь в когтях могучих</a:t>
            </a:r>
            <a:br>
              <a:rPr lang="ru-RU" altLang="ru-RU" sz="1600" b="1" smtClean="0"/>
            </a:br>
            <a:r>
              <a:rPr lang="ru-RU" altLang="ru-RU" sz="1600" b="1" smtClean="0"/>
              <a:t>И в том винит она меня.</a:t>
            </a:r>
            <a:br>
              <a:rPr lang="ru-RU" altLang="ru-RU" sz="1600" b="1" smtClean="0"/>
            </a:br>
            <a:endParaRPr lang="ru-RU" altLang="ru-RU" sz="1600" b="1" smtClean="0"/>
          </a:p>
          <a:p>
            <a:pPr>
              <a:lnSpc>
                <a:spcPct val="80000"/>
              </a:lnSpc>
            </a:pPr>
            <a:endParaRPr lang="ru-RU" altLang="ru-RU" sz="1600" b="1" smtClean="0"/>
          </a:p>
          <a:p>
            <a:pPr>
              <a:lnSpc>
                <a:spcPct val="80000"/>
              </a:lnSpc>
            </a:pPr>
            <a:r>
              <a:rPr lang="ru-RU" altLang="ru-RU" sz="1600" b="1" smtClean="0"/>
              <a:t>О, дайте, дайте мне свободу,</a:t>
            </a:r>
            <a:br>
              <a:rPr lang="ru-RU" altLang="ru-RU" sz="1600" b="1" smtClean="0"/>
            </a:br>
            <a:r>
              <a:rPr lang="ru-RU" altLang="ru-RU" sz="1600" b="1" smtClean="0"/>
              <a:t>Я мой позор сумею искупить.</a:t>
            </a:r>
            <a:br>
              <a:rPr lang="ru-RU" altLang="ru-RU" sz="1600" b="1" smtClean="0"/>
            </a:br>
            <a:r>
              <a:rPr lang="ru-RU" altLang="ru-RU" sz="1600" b="1" smtClean="0"/>
              <a:t>Я Русь от недругов спасу.</a:t>
            </a:r>
            <a:br>
              <a:rPr lang="ru-RU" altLang="ru-RU" sz="1600" b="1" smtClean="0"/>
            </a:br>
            <a:r>
              <a:rPr lang="ru-RU" altLang="ru-RU" sz="1600" b="1" smtClean="0"/>
              <a:t/>
            </a:r>
            <a:br>
              <a:rPr lang="ru-RU" altLang="ru-RU" sz="1600" b="1" smtClean="0"/>
            </a:br>
            <a:r>
              <a:rPr lang="ru-RU" altLang="ru-RU" sz="1600" b="1" smtClean="0"/>
              <a:t>Ни сна ни отдыха измученной душе,</a:t>
            </a:r>
            <a:br>
              <a:rPr lang="ru-RU" altLang="ru-RU" sz="1600" b="1" smtClean="0"/>
            </a:br>
            <a:r>
              <a:rPr lang="ru-RU" altLang="ru-RU" sz="1600" b="1" smtClean="0"/>
              <a:t>Мне ночь не шлёт надежды на спасенье.</a:t>
            </a:r>
            <a:br>
              <a:rPr lang="ru-RU" altLang="ru-RU" sz="1600" b="1" smtClean="0"/>
            </a:br>
            <a:r>
              <a:rPr lang="ru-RU" altLang="ru-RU" sz="1600" b="1" smtClean="0"/>
              <a:t>Всё прошлое я вновь переживаю,</a:t>
            </a:r>
            <a:br>
              <a:rPr lang="ru-RU" altLang="ru-RU" sz="1600" b="1" smtClean="0"/>
            </a:br>
            <a:r>
              <a:rPr lang="ru-RU" altLang="ru-RU" sz="1600" b="1" smtClean="0"/>
              <a:t>Один в тиши ночей и нет исхода мне.</a:t>
            </a:r>
            <a:br>
              <a:rPr lang="ru-RU" altLang="ru-RU" sz="1600" b="1" smtClean="0"/>
            </a:br>
            <a:r>
              <a:rPr lang="ru-RU" altLang="ru-RU" sz="1600" b="1" smtClean="0"/>
              <a:t/>
            </a:r>
            <a:br>
              <a:rPr lang="ru-RU" altLang="ru-RU" sz="1600" b="1" smtClean="0"/>
            </a:br>
            <a:r>
              <a:rPr lang="ru-RU" altLang="ru-RU" sz="1600" b="1" smtClean="0"/>
              <a:t>Ох, тяжко, тяжко мне, тяжко</a:t>
            </a:r>
            <a:br>
              <a:rPr lang="ru-RU" altLang="ru-RU" sz="1600" b="1" smtClean="0"/>
            </a:br>
            <a:r>
              <a:rPr lang="ru-RU" altLang="ru-RU" sz="1600" b="1" smtClean="0"/>
              <a:t>Сознанье бессилья моего.</a:t>
            </a:r>
            <a:br>
              <a:rPr lang="ru-RU" altLang="ru-RU" sz="1600" b="1" smtClean="0"/>
            </a:br>
            <a:endParaRPr lang="ru-RU" altLang="ru-RU" sz="1600" b="1" dirty="0"/>
          </a:p>
        </p:txBody>
      </p:sp>
      <p:pic>
        <p:nvPicPr>
          <p:cNvPr id="3" name="Муслим Магомаев — Ария Игоря ('Князь Игорь', Бородин) (2002) (www.lightaudio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82121" y="5645516"/>
            <a:ext cx="776995" cy="77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9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6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906"/>
            <a:ext cx="9144000" cy="6072188"/>
          </a:xfrm>
          <a:prstGeom prst="rect">
            <a:avLst/>
          </a:prstGeom>
        </p:spPr>
      </p:pic>
      <p:pic>
        <p:nvPicPr>
          <p:cNvPr id="5" name="Морозова - Улетай на крыльях ветра (Половецкие пляски (А.Бородин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2174" y="5519570"/>
            <a:ext cx="768439" cy="7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8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8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55" y="732754"/>
            <a:ext cx="7667625" cy="5753100"/>
          </a:xfrm>
          <a:prstGeom prst="rect">
            <a:avLst/>
          </a:prstGeom>
        </p:spPr>
      </p:pic>
      <p:pic>
        <p:nvPicPr>
          <p:cNvPr id="5" name="Песня-из-кф-Офицеры-минусовка-От-героев-былых-времён(muzbar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54215" y="5412348"/>
            <a:ext cx="819954" cy="819954"/>
          </a:xfrm>
          <a:prstGeom prst="rect">
            <a:avLst/>
          </a:prstGeom>
        </p:spPr>
      </p:pic>
      <p:pic>
        <p:nvPicPr>
          <p:cNvPr id="6" name="1941-1945-Из-кф-Офицеры-От-героев-былых-времён-не-осталось-порой-имёнТе-кто-приняли-смертный-бой-стали-просто-землёй-и-травой-Толь(muzofun.net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02027" y="5255654"/>
            <a:ext cx="871471" cy="87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3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7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17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45508" y="2967335"/>
            <a:ext cx="7652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305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19730" y="2332976"/>
            <a:ext cx="3696236" cy="3591305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chemeClr val="accent4"/>
                </a:solidFill>
              </a:rPr>
              <a:t>12 ноября 1833</a:t>
            </a:r>
            <a:r>
              <a:rPr lang="en-US" sz="4800" b="1" dirty="0">
                <a:solidFill>
                  <a:schemeClr val="accent4"/>
                </a:solidFill>
              </a:rPr>
              <a:t> </a:t>
            </a:r>
            <a:r>
              <a:rPr lang="ru-RU" sz="4800" b="1" dirty="0">
                <a:solidFill>
                  <a:schemeClr val="accent4"/>
                </a:solidFill>
              </a:rPr>
              <a:t>г. в Царском Селе под Петербургом родился мальчик.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>
              <a:solidFill>
                <a:schemeClr val="accent4"/>
              </a:solidFill>
            </a:endParaRPr>
          </a:p>
        </p:txBody>
      </p:sp>
      <p:pic>
        <p:nvPicPr>
          <p:cNvPr id="4" name="Picture 8" descr="Царское село резиденция Екатери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88" y="1291131"/>
            <a:ext cx="4546242" cy="5019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798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9860" y="115910"/>
            <a:ext cx="7772400" cy="1050098"/>
          </a:xfrm>
        </p:spPr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Детство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712" y="5328076"/>
            <a:ext cx="6858000" cy="1655762"/>
          </a:xfrm>
        </p:spPr>
        <p:txBody>
          <a:bodyPr/>
          <a:lstStyle/>
          <a:p>
            <a:pPr algn="l"/>
            <a:r>
              <a:rPr lang="ru-RU" b="1" dirty="0" smtClean="0"/>
              <a:t> Мать-Авдотья </a:t>
            </a:r>
            <a:r>
              <a:rPr lang="ru-RU" b="1" dirty="0"/>
              <a:t>Константиновна Антонова</a:t>
            </a:r>
            <a:r>
              <a:rPr lang="ru-RU" b="1" dirty="0" smtClean="0"/>
              <a:t>                                                 </a:t>
            </a:r>
          </a:p>
          <a:p>
            <a:pPr algn="l"/>
            <a:r>
              <a:rPr lang="ru-RU" b="1" dirty="0" smtClean="0"/>
              <a:t>Отец-князь </a:t>
            </a:r>
            <a:r>
              <a:rPr lang="ru-RU" b="1" dirty="0"/>
              <a:t>Лука Степанович </a:t>
            </a:r>
            <a:r>
              <a:rPr lang="ru-RU" b="1" dirty="0" err="1"/>
              <a:t>Гедианов</a:t>
            </a:r>
            <a:endParaRPr lang="ru-RU" dirty="0"/>
          </a:p>
        </p:txBody>
      </p:sp>
      <p:pic>
        <p:nvPicPr>
          <p:cNvPr id="4" name="Picture 7" descr="отец гедианов лука степанви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016" y="1287888"/>
            <a:ext cx="3561244" cy="404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12" y="1287888"/>
            <a:ext cx="3270162" cy="392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9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9701" y="605306"/>
            <a:ext cx="8306873" cy="1384325"/>
          </a:xfrm>
        </p:spPr>
        <p:txBody>
          <a:bodyPr>
            <a:noAutofit/>
          </a:bodyPr>
          <a:lstStyle/>
          <a:p>
            <a:pPr algn="l"/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400" b="1" dirty="0"/>
              <a:t>В виду болезненной хилости мальчика воспитывали дома, под руководством опытных преподавателей.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ф-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017" y="2105541"/>
            <a:ext cx="4958814" cy="4197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2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6104" y="502277"/>
            <a:ext cx="7772400" cy="94706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4"/>
                </a:solidFill>
              </a:rPr>
              <a:t>Юность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6997" y="2288393"/>
            <a:ext cx="2369713" cy="3777556"/>
          </a:xfrm>
        </p:spPr>
        <p:txBody>
          <a:bodyPr/>
          <a:lstStyle/>
          <a:p>
            <a:r>
              <a:rPr lang="ru-RU" dirty="0" smtClean="0"/>
              <a:t>В 9 лет сочинил небольшую фортепианную пьесу «Полька Элен»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768" y="1474918"/>
            <a:ext cx="322164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716" y="1009613"/>
            <a:ext cx="2365677" cy="3092307"/>
          </a:xfrm>
          <a:prstGeom prst="rect">
            <a:avLst/>
          </a:prstGeom>
        </p:spPr>
      </p:pic>
      <p:pic>
        <p:nvPicPr>
          <p:cNvPr id="7" name="ap-borodin-polka-elena_s5EcqC8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95966" y="53659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4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8901" y="429419"/>
            <a:ext cx="7144375" cy="165576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4"/>
                </a:solidFill>
              </a:rPr>
              <a:t>Медико-Хирургическая Академия, открытая в Петербурге в конце Х</a:t>
            </a:r>
            <a:r>
              <a:rPr lang="en-US" sz="2800" b="1" dirty="0">
                <a:solidFill>
                  <a:schemeClr val="accent4"/>
                </a:solidFill>
              </a:rPr>
              <a:t>VIII</a:t>
            </a:r>
            <a:r>
              <a:rPr lang="ru-RU" sz="2800" b="1" dirty="0">
                <a:solidFill>
                  <a:schemeClr val="accent4"/>
                </a:solidFill>
              </a:rPr>
              <a:t> века представляла самое крупное высшее учебное заведение России.</a:t>
            </a:r>
          </a:p>
        </p:txBody>
      </p:sp>
      <p:pic>
        <p:nvPicPr>
          <p:cNvPr id="4" name="Picture 7" descr="студент бород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684" y="2146502"/>
            <a:ext cx="5634328" cy="452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87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3530" y="483918"/>
            <a:ext cx="7772400" cy="170692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Бородин — талантливый химик</a:t>
            </a:r>
            <a:r>
              <a:rPr lang="ru-RU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28849_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190839"/>
            <a:ext cx="4572693" cy="455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650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9439" y="-551891"/>
            <a:ext cx="7772400" cy="23876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В 1859 году Бородина командировали для усовершенствования знаний по химии в немецкий город </a:t>
            </a:r>
            <a:r>
              <a:rPr lang="ru-RU" sz="3200" b="1" dirty="0" err="1">
                <a:solidFill>
                  <a:srgbClr val="FF0000"/>
                </a:solidFill>
              </a:rPr>
              <a:t>Гельдейберг</a:t>
            </a:r>
            <a:r>
              <a:rPr lang="ru-RU" sz="3200" b="1" dirty="0">
                <a:solidFill>
                  <a:srgbClr val="FF0000"/>
                </a:solidFill>
              </a:rPr>
              <a:t>.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Гейдельбер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587" y="1890667"/>
            <a:ext cx="5966159" cy="447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78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351D8B"/>
      </a:hlink>
      <a:folHlink>
        <a:srgbClr val="AD2751"/>
      </a:folHlink>
    </a:clrScheme>
    <a:fontScheme name="Cambria/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ерхняя тень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840</TotalTime>
  <Words>231</Words>
  <Application>Microsoft Office PowerPoint</Application>
  <PresentationFormat>Экран (4:3)</PresentationFormat>
  <Paragraphs>36</Paragraphs>
  <Slides>23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Cambria</vt:lpstr>
      <vt:lpstr>Times New Roman</vt:lpstr>
      <vt:lpstr>Wingdings</vt:lpstr>
      <vt:lpstr>Тема Office</vt:lpstr>
      <vt:lpstr>190 лет со дня рождения А.П.Бородина</vt:lpstr>
      <vt:lpstr>Александр Порфирьевич Бородин</vt:lpstr>
      <vt:lpstr>12 ноября 1833 г. в Царском Селе под Петербургом родился мальчик. </vt:lpstr>
      <vt:lpstr>Детство</vt:lpstr>
      <vt:lpstr> В виду болезненной хилости мальчика воспитывали дома, под руководством опытных преподавателей.</vt:lpstr>
      <vt:lpstr>Юность</vt:lpstr>
      <vt:lpstr>Презентация PowerPoint</vt:lpstr>
      <vt:lpstr>Бородин — талантливый химик </vt:lpstr>
      <vt:lpstr>В 1859 году Бородина командировали для усовершенствования знаний по химии в немецкий город Гельдейберг. </vt:lpstr>
      <vt:lpstr>Какие черты характера вы угадываете в человеке, сочетавшем в себе и любовь к музыке, и интерес к науке?</vt:lpstr>
      <vt:lpstr>Встреча с Протопоповой</vt:lpstr>
      <vt:lpstr>Презентация PowerPoint</vt:lpstr>
      <vt:lpstr>Музыкальная страничка Ноктюрн</vt:lpstr>
      <vt:lpstr>: “Ноктюрн в переводе с французского – ночной. Ноктюрном называют лирические и мечтательные пьесы, навеянные образами ночи”.</vt:lpstr>
      <vt:lpstr>Презентация PowerPoint</vt:lpstr>
      <vt:lpstr>Что такое Симфония?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Кулаков</dc:creator>
  <cp:lastModifiedBy>Учитель</cp:lastModifiedBy>
  <cp:revision>28</cp:revision>
  <dcterms:created xsi:type="dcterms:W3CDTF">2014-07-11T15:44:47Z</dcterms:created>
  <dcterms:modified xsi:type="dcterms:W3CDTF">2023-11-16T11:56:35Z</dcterms:modified>
</cp:coreProperties>
</file>