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24"/>
    <a:srgbClr val="004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9"/>
  </p:normalViewPr>
  <p:slideViewPr>
    <p:cSldViewPr>
      <p:cViewPr varScale="1">
        <p:scale>
          <a:sx n="49" d="100"/>
          <a:sy n="49" d="100"/>
        </p:scale>
        <p:origin x="25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AF86015-2883-FA88-852A-09189DC44F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04664"/>
            <a:ext cx="8712968" cy="59046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02624" cy="3384376"/>
          </a:xfrm>
          <a:noFill/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005024"/>
                </a:solidFill>
              </a:rPr>
            </a:br>
            <a:br>
              <a:rPr lang="ru-RU" b="1" dirty="0">
                <a:solidFill>
                  <a:srgbClr val="005024"/>
                </a:solidFill>
              </a:rPr>
            </a:br>
            <a:br>
              <a:rPr lang="ru-RU" b="1" dirty="0">
                <a:solidFill>
                  <a:srgbClr val="005024"/>
                </a:solidFill>
              </a:rPr>
            </a:br>
            <a:br>
              <a:rPr lang="ru-RU" b="1" dirty="0">
                <a:solidFill>
                  <a:srgbClr val="005024"/>
                </a:solidFill>
              </a:rPr>
            </a:br>
            <a:r>
              <a:rPr lang="ru-RU" b="1" dirty="0">
                <a:solidFill>
                  <a:srgbClr val="005024"/>
                </a:solidFill>
              </a:rPr>
              <a:t>Модуль</a:t>
            </a:r>
            <a:br>
              <a:rPr lang="ru-RU" b="1" dirty="0">
                <a:solidFill>
                  <a:srgbClr val="005024"/>
                </a:solidFill>
              </a:rPr>
            </a:br>
            <a:r>
              <a:rPr lang="ru-RU" b="1" dirty="0">
                <a:solidFill>
                  <a:srgbClr val="005024"/>
                </a:solidFill>
              </a:rPr>
              <a:t>ТРИЗ </a:t>
            </a:r>
            <a:r>
              <a:rPr lang="ru-RU" b="1" i="1" dirty="0">
                <a:solidFill>
                  <a:srgbClr val="005024"/>
                </a:solidFill>
              </a:rPr>
              <a:t>и </a:t>
            </a:r>
            <a:br>
              <a:rPr lang="ru-RU" b="1" i="1" dirty="0">
                <a:solidFill>
                  <a:srgbClr val="005024"/>
                </a:solidFill>
              </a:rPr>
            </a:br>
            <a:r>
              <a:rPr lang="ru-RU" b="1" i="1" dirty="0">
                <a:solidFill>
                  <a:srgbClr val="005024"/>
                </a:solidFill>
              </a:rPr>
              <a:t>проектная деятельность</a:t>
            </a:r>
            <a:br>
              <a:rPr lang="ru-RU" dirty="0">
                <a:solidFill>
                  <a:srgbClr val="005024"/>
                </a:solidFill>
              </a:rPr>
            </a:br>
            <a:r>
              <a:rPr lang="ru-RU" sz="3100" dirty="0">
                <a:solidFill>
                  <a:srgbClr val="005024"/>
                </a:solidFill>
              </a:rPr>
              <a:t>(1,5 – 7 лет)</a:t>
            </a:r>
            <a:br>
              <a:rPr lang="ru-RU" sz="3100" dirty="0">
                <a:solidFill>
                  <a:srgbClr val="005024"/>
                </a:solidFill>
              </a:rPr>
            </a:br>
            <a:r>
              <a:rPr lang="ru-RU" sz="1800" dirty="0">
                <a:solidFill>
                  <a:srgbClr val="005024"/>
                </a:solidFill>
              </a:rPr>
              <a:t>Подготовила:</a:t>
            </a:r>
            <a:br>
              <a:rPr lang="ru-RU" sz="1800" dirty="0">
                <a:solidFill>
                  <a:srgbClr val="005024"/>
                </a:solidFill>
              </a:rPr>
            </a:br>
            <a:r>
              <a:rPr lang="ru-RU" sz="1800" dirty="0">
                <a:solidFill>
                  <a:srgbClr val="005024"/>
                </a:solidFill>
              </a:rPr>
              <a:t>учитель-логопед</a:t>
            </a:r>
            <a:br>
              <a:rPr lang="ru-RU" sz="1800" dirty="0">
                <a:solidFill>
                  <a:srgbClr val="005024"/>
                </a:solidFill>
              </a:rPr>
            </a:br>
            <a:r>
              <a:rPr lang="ru-RU" sz="1800" dirty="0" err="1">
                <a:solidFill>
                  <a:srgbClr val="005024"/>
                </a:solidFill>
              </a:rPr>
              <a:t>Аббакумова</a:t>
            </a:r>
            <a:r>
              <a:rPr lang="ru-RU" sz="1800" dirty="0">
                <a:solidFill>
                  <a:srgbClr val="005024"/>
                </a:solidFill>
              </a:rPr>
              <a:t> С.И.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93666" y="1687572"/>
            <a:ext cx="2768352" cy="1021348"/>
          </a:xfrm>
        </p:spPr>
        <p:txBody>
          <a:bodyPr>
            <a:normAutofit fontScale="77500" lnSpcReduction="20000"/>
          </a:bodyPr>
          <a:lstStyle/>
          <a:p>
            <a:r>
              <a:rPr lang="ru-RU" sz="1800" b="1" dirty="0">
                <a:solidFill>
                  <a:srgbClr val="0050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r>
              <a:rPr lang="ru-RU" sz="1800" b="1" dirty="0">
                <a:solidFill>
                  <a:srgbClr val="0050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«Детский сад № 477 г. Челябинска»</a:t>
            </a:r>
          </a:p>
          <a:p>
            <a:endParaRPr lang="ru-RU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6C626DB9-383C-1492-7270-0ECA2BD00B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7BAC5FCD-5FA7-C5F0-0A46-7BBD363720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220620C-5C0C-C4E9-3252-3870729A87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000" y="1421160"/>
            <a:ext cx="1440000" cy="1440000"/>
          </a:xfrm>
          <a:prstGeom prst="ellipse">
            <a:avLst/>
          </a:prstGeom>
        </p:spPr>
      </p:pic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48468C41-8A2B-325A-FD52-C5761DB519EF}"/>
              </a:ext>
            </a:extLst>
          </p:cNvPr>
          <p:cNvSpPr txBox="1">
            <a:spLocks/>
          </p:cNvSpPr>
          <p:nvPr/>
        </p:nvSpPr>
        <p:spPr>
          <a:xfrm>
            <a:off x="5364088" y="1687572"/>
            <a:ext cx="2376264" cy="11735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rgbClr val="00502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 программа дошкольного образования «МАДОУ  </a:t>
            </a:r>
          </a:p>
          <a:p>
            <a:r>
              <a:rPr lang="ru-RU" sz="1800" b="1" dirty="0">
                <a:solidFill>
                  <a:srgbClr val="00502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ДС № 477 г. Челябинска»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638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90474"/>
            <a:ext cx="8604448" cy="5817755"/>
          </a:xfrm>
          <a:prstGeom prst="rect">
            <a:avLst/>
          </a:prstGeom>
          <a:solidFill>
            <a:schemeClr val="accent6">
              <a:lumMod val="40000"/>
              <a:lumOff val="60000"/>
              <a:alpha val="363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0566" y="2224615"/>
            <a:ext cx="6624736" cy="3788330"/>
          </a:xfrm>
        </p:spPr>
        <p:txBody>
          <a:bodyPr>
            <a:normAutofit/>
          </a:bodyPr>
          <a:lstStyle/>
          <a:p>
            <a:pPr algn="just"/>
            <a:br>
              <a:rPr lang="ru-RU" b="1" i="1" dirty="0"/>
            </a:br>
            <a:endParaRPr lang="ru-RU" dirty="0"/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2DE81B61-BC10-E4EE-011B-8A49ADB4D376}"/>
              </a:ext>
            </a:extLst>
          </p:cNvPr>
          <p:cNvSpPr/>
          <p:nvPr/>
        </p:nvSpPr>
        <p:spPr>
          <a:xfrm>
            <a:off x="-3388" y="326493"/>
            <a:ext cx="5868144" cy="1251139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A05814-5CC5-D3CC-8381-3250ED017B7D}"/>
              </a:ext>
            </a:extLst>
          </p:cNvPr>
          <p:cNvSpPr txBox="1"/>
          <p:nvPr/>
        </p:nvSpPr>
        <p:spPr>
          <a:xfrm>
            <a:off x="0" y="549771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К чему мы стремимся</a:t>
            </a:r>
          </a:p>
          <a:p>
            <a:endParaRPr lang="ru-RU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316A16F-A061-BE92-2758-FBE09DF74C16}"/>
              </a:ext>
            </a:extLst>
          </p:cNvPr>
          <p:cNvSpPr/>
          <p:nvPr/>
        </p:nvSpPr>
        <p:spPr>
          <a:xfrm>
            <a:off x="1115615" y="1988840"/>
            <a:ext cx="7564357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Ребенок самостоятельно выбирает объекты с определенными признаками и устанавливает их на морфологической таблице, производит морфологический анализ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15615" y="3212976"/>
            <a:ext cx="7572391" cy="7920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самостоятельно составляет текст сказки или истории после вопросов, заданных педагогом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C8AF92-572C-746C-30F2-3FA24B1DC801}"/>
              </a:ext>
            </a:extLst>
          </p:cNvPr>
          <p:cNvSpPr txBox="1"/>
          <p:nvPr/>
        </p:nvSpPr>
        <p:spPr>
          <a:xfrm rot="1029551">
            <a:off x="6165008" y="766044"/>
            <a:ext cx="2914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к 6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годам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DE3642-4A06-E91E-F6EF-D0005B1C1870}"/>
              </a:ext>
            </a:extLst>
          </p:cNvPr>
          <p:cNvSpPr/>
          <p:nvPr/>
        </p:nvSpPr>
        <p:spPr>
          <a:xfrm flipH="1" flipV="1">
            <a:off x="72005" y="2224614"/>
            <a:ext cx="392021" cy="46333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15615" y="4221088"/>
            <a:ext cx="7564357" cy="64807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знает способы составления загадок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15615" y="5101276"/>
            <a:ext cx="7572391" cy="55997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научился сужать поле поиска в играх «Да-нет» разного варианта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15616" y="5949280"/>
            <a:ext cx="7560840" cy="7200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работает с системным оператором (чудесный экран)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8946BB5-9D95-89CE-BDD3-B2F3103455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302" y="172628"/>
            <a:ext cx="720000" cy="72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673659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0566" y="2224615"/>
            <a:ext cx="6624736" cy="3788330"/>
          </a:xfrm>
        </p:spPr>
        <p:txBody>
          <a:bodyPr>
            <a:normAutofit/>
          </a:bodyPr>
          <a:lstStyle/>
          <a:p>
            <a:pPr algn="just"/>
            <a:br>
              <a:rPr lang="ru-RU" b="1" i="1" dirty="0"/>
            </a:br>
            <a:endParaRPr lang="ru-RU" dirty="0"/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2DE81B61-BC10-E4EE-011B-8A49ADB4D376}"/>
              </a:ext>
            </a:extLst>
          </p:cNvPr>
          <p:cNvSpPr/>
          <p:nvPr/>
        </p:nvSpPr>
        <p:spPr>
          <a:xfrm>
            <a:off x="-7948" y="271988"/>
            <a:ext cx="5868144" cy="1251139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A05814-5CC5-D3CC-8381-3250ED017B7D}"/>
              </a:ext>
            </a:extLst>
          </p:cNvPr>
          <p:cNvSpPr txBox="1"/>
          <p:nvPr/>
        </p:nvSpPr>
        <p:spPr>
          <a:xfrm>
            <a:off x="0" y="549771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 чему мы стремимся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316A16F-A061-BE92-2758-FBE09DF74C16}"/>
              </a:ext>
            </a:extLst>
          </p:cNvPr>
          <p:cNvSpPr/>
          <p:nvPr/>
        </p:nvSpPr>
        <p:spPr>
          <a:xfrm>
            <a:off x="1115615" y="1988840"/>
            <a:ext cx="7564357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У ребенка сформированы навыки запоминания и анализа произведения, используя моделирование и символику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15615" y="3212976"/>
            <a:ext cx="7572391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Ребенок устанавливает причинно-следственные связи, выделять главное, производить аналитические действия при работе с морфологической таблицей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C8AF92-572C-746C-30F2-3FA24B1DC801}"/>
              </a:ext>
            </a:extLst>
          </p:cNvPr>
          <p:cNvSpPr txBox="1"/>
          <p:nvPr/>
        </p:nvSpPr>
        <p:spPr>
          <a:xfrm rot="1029551">
            <a:off x="6165008" y="766044"/>
            <a:ext cx="2914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к 7 годам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DE3642-4A06-E91E-F6EF-D0005B1C1870}"/>
              </a:ext>
            </a:extLst>
          </p:cNvPr>
          <p:cNvSpPr/>
          <p:nvPr/>
        </p:nvSpPr>
        <p:spPr>
          <a:xfrm flipH="1" flipV="1">
            <a:off x="72005" y="2224614"/>
            <a:ext cx="392021" cy="46333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15615" y="4541306"/>
            <a:ext cx="7564357" cy="9039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самостоятельно составляет сказку, используя цепочку вопросов и ответов, рассказывает сказки по системному оператору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04065" y="5733257"/>
            <a:ext cx="7572391" cy="6091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знаком с миром поведения «маленьких человечков»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F745B7F-3269-3E8D-34C4-9585483B18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302" y="160055"/>
            <a:ext cx="720000" cy="72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495561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0566" y="2224615"/>
            <a:ext cx="6624736" cy="3788330"/>
          </a:xfrm>
        </p:spPr>
        <p:txBody>
          <a:bodyPr>
            <a:normAutofit/>
          </a:bodyPr>
          <a:lstStyle/>
          <a:p>
            <a:pPr algn="just"/>
            <a:br>
              <a:rPr lang="ru-RU" b="1" i="1" dirty="0"/>
            </a:br>
            <a:endParaRPr lang="ru-RU" dirty="0"/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2DE81B61-BC10-E4EE-011B-8A49ADB4D376}"/>
              </a:ext>
            </a:extLst>
          </p:cNvPr>
          <p:cNvSpPr/>
          <p:nvPr/>
        </p:nvSpPr>
        <p:spPr>
          <a:xfrm>
            <a:off x="-8718" y="291660"/>
            <a:ext cx="5868144" cy="1251139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A05814-5CC5-D3CC-8381-3250ED017B7D}"/>
              </a:ext>
            </a:extLst>
          </p:cNvPr>
          <p:cNvSpPr txBox="1"/>
          <p:nvPr/>
        </p:nvSpPr>
        <p:spPr>
          <a:xfrm>
            <a:off x="0" y="549771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К чему мы стремимся</a:t>
            </a:r>
            <a:endParaRPr lang="ru-RU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316A16F-A061-BE92-2758-FBE09DF74C16}"/>
              </a:ext>
            </a:extLst>
          </p:cNvPr>
          <p:cNvSpPr/>
          <p:nvPr/>
        </p:nvSpPr>
        <p:spPr>
          <a:xfrm>
            <a:off x="1115615" y="1827942"/>
            <a:ext cx="7564357" cy="8089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Ребенок, исследуя материалы, природные явления и свойства, проводит исследовательскую (проектную) работу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15615" y="2852936"/>
            <a:ext cx="7572391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научился наблюдать, анализировать, моделировать процессы взаимодействия между веществами, происходящими в природном и рукотворном мире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C8AF92-572C-746C-30F2-3FA24B1DC801}"/>
              </a:ext>
            </a:extLst>
          </p:cNvPr>
          <p:cNvSpPr txBox="1"/>
          <p:nvPr/>
        </p:nvSpPr>
        <p:spPr>
          <a:xfrm rot="1029551">
            <a:off x="6165008" y="766044"/>
            <a:ext cx="2914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к 7 годам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DE3642-4A06-E91E-F6EF-D0005B1C1870}"/>
              </a:ext>
            </a:extLst>
          </p:cNvPr>
          <p:cNvSpPr/>
          <p:nvPr/>
        </p:nvSpPr>
        <p:spPr>
          <a:xfrm flipH="1" flipV="1">
            <a:off x="72005" y="2224614"/>
            <a:ext cx="392021" cy="46333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15615" y="4149080"/>
            <a:ext cx="7564357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познакомился с понятием: взаимодействие (положительное и отрицательное), рукотворный мир, природный мир, живая и неживая природа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04065" y="5373216"/>
            <a:ext cx="7572391" cy="1296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научился выделять обобщенные признаки и свойства предметов, окружающих ребенка, обнаруживать связи и зависимость между ними: цвет, форма, величина, количество, расположение в пространстве и во времени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5CAC0B0-9607-64CE-D75E-A09273D723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386" y="199141"/>
            <a:ext cx="720000" cy="72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696051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8536FD-B4A4-DF9B-D785-18C1F0F34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9672" y="2209685"/>
            <a:ext cx="6984776" cy="4099635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Развитие творческих способностей дошкольников на основе использования инструментов ТРИЗ-РТВ (Теории решения изобретательских задач -  Развития творческого воображения)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CFA611C-DDCC-99D7-E2FC-353614E073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63" y="404824"/>
            <a:ext cx="6552728" cy="12600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Цель реализации модуля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2C22947-B05F-2FAB-DAEB-34F41ADAF3AC}"/>
              </a:ext>
            </a:extLst>
          </p:cNvPr>
          <p:cNvSpPr/>
          <p:nvPr/>
        </p:nvSpPr>
        <p:spPr>
          <a:xfrm flipH="1">
            <a:off x="37863" y="2209686"/>
            <a:ext cx="438376" cy="46085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800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2BA7A1B-6B3C-D0AE-26A8-264B7C0DA2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400" y="224824"/>
            <a:ext cx="1440000" cy="144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15179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4873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  <a:alpha val="363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0566" y="2224615"/>
            <a:ext cx="6624736" cy="3788330"/>
          </a:xfrm>
        </p:spPr>
        <p:txBody>
          <a:bodyPr>
            <a:normAutofit/>
          </a:bodyPr>
          <a:lstStyle/>
          <a:p>
            <a:pPr algn="just"/>
            <a:br>
              <a:rPr lang="ru-RU" b="1" i="1" dirty="0"/>
            </a:br>
            <a:endParaRPr lang="ru-RU" dirty="0"/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2DE81B61-BC10-E4EE-011B-8A49ADB4D376}"/>
              </a:ext>
            </a:extLst>
          </p:cNvPr>
          <p:cNvSpPr/>
          <p:nvPr/>
        </p:nvSpPr>
        <p:spPr>
          <a:xfrm>
            <a:off x="0" y="296873"/>
            <a:ext cx="5868144" cy="1152128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A05814-5CC5-D3CC-8381-3250ED017B7D}"/>
              </a:ext>
            </a:extLst>
          </p:cNvPr>
          <p:cNvSpPr txBox="1"/>
          <p:nvPr/>
        </p:nvSpPr>
        <p:spPr>
          <a:xfrm>
            <a:off x="0" y="549771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Задачи реализации модуля</a:t>
            </a:r>
            <a:endParaRPr lang="ru-RU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316A16F-A061-BE92-2758-FBE09DF74C16}"/>
              </a:ext>
            </a:extLst>
          </p:cNvPr>
          <p:cNvSpPr/>
          <p:nvPr/>
        </p:nvSpPr>
        <p:spPr>
          <a:xfrm>
            <a:off x="937002" y="2213294"/>
            <a:ext cx="7708372" cy="11521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формировать навык познавательной, творческой и практической деятельности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957623" y="3765292"/>
            <a:ext cx="7708372" cy="11250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развивать творческие способности, интерес к поисковой деятельности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DD2ECC2-676F-7319-E47C-479AAF5EAC39}"/>
              </a:ext>
            </a:extLst>
          </p:cNvPr>
          <p:cNvSpPr/>
          <p:nvPr/>
        </p:nvSpPr>
        <p:spPr>
          <a:xfrm>
            <a:off x="937002" y="5306263"/>
            <a:ext cx="7708372" cy="12548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знакомить с основными понятиями ТРИЗ - РТВ (Теории решения изобретательских задач - Развития творческого воображения</a:t>
            </a: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E3E8AE1-2D15-8254-357F-B7603C25A5A9}"/>
              </a:ext>
            </a:extLst>
          </p:cNvPr>
          <p:cNvSpPr/>
          <p:nvPr/>
        </p:nvSpPr>
        <p:spPr>
          <a:xfrm flipH="1">
            <a:off x="60250" y="2073616"/>
            <a:ext cx="438376" cy="46085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800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  <a:br>
              <a:rPr lang="ru-RU" dirty="0"/>
            </a:br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4A0ABA3-1008-D883-2D44-D7F7A1BB29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302" y="249859"/>
            <a:ext cx="1260000" cy="126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875719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90474"/>
            <a:ext cx="8604448" cy="5817755"/>
          </a:xfrm>
          <a:prstGeom prst="rect">
            <a:avLst/>
          </a:prstGeom>
          <a:solidFill>
            <a:schemeClr val="accent6">
              <a:lumMod val="20000"/>
              <a:lumOff val="80000"/>
              <a:alpha val="363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0566" y="2224615"/>
            <a:ext cx="6624736" cy="3788330"/>
          </a:xfrm>
        </p:spPr>
        <p:txBody>
          <a:bodyPr>
            <a:normAutofit/>
          </a:bodyPr>
          <a:lstStyle/>
          <a:p>
            <a:pPr algn="just"/>
            <a:br>
              <a:rPr lang="ru-RU" b="1" i="1" dirty="0"/>
            </a:br>
            <a:endParaRPr lang="ru-RU" dirty="0"/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2DE81B61-BC10-E4EE-011B-8A49ADB4D376}"/>
              </a:ext>
            </a:extLst>
          </p:cNvPr>
          <p:cNvSpPr/>
          <p:nvPr/>
        </p:nvSpPr>
        <p:spPr>
          <a:xfrm>
            <a:off x="0" y="271940"/>
            <a:ext cx="5868144" cy="1251139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A05814-5CC5-D3CC-8381-3250ED017B7D}"/>
              </a:ext>
            </a:extLst>
          </p:cNvPr>
          <p:cNvSpPr txBox="1"/>
          <p:nvPr/>
        </p:nvSpPr>
        <p:spPr>
          <a:xfrm>
            <a:off x="0" y="549771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К чему мы стремимся</a:t>
            </a:r>
            <a:endParaRPr lang="ru-RU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316A16F-A061-BE92-2758-FBE09DF74C16}"/>
              </a:ext>
            </a:extLst>
          </p:cNvPr>
          <p:cNvSpPr/>
          <p:nvPr/>
        </p:nvSpPr>
        <p:spPr>
          <a:xfrm>
            <a:off x="1359787" y="1916832"/>
            <a:ext cx="7478601" cy="8078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Детские ответы становятся нестандартными, раскрепощенными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359785" y="4828115"/>
            <a:ext cx="7478602" cy="15394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Ребенок осознанно использует инструментарий ТРИЗ в дошкольной практике и жизненных ситуациях (опыт самостоятельной творческой деятельности), для решения проблемных задач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DE3642-4A06-E91E-F6EF-D0005B1C1870}"/>
              </a:ext>
            </a:extLst>
          </p:cNvPr>
          <p:cNvSpPr/>
          <p:nvPr/>
        </p:nvSpPr>
        <p:spPr>
          <a:xfrm flipH="1" flipV="1">
            <a:off x="72005" y="2224614"/>
            <a:ext cx="392021" cy="46333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5B7A3E5-29FD-19B3-95DD-2CAF78C0E984}"/>
              </a:ext>
            </a:extLst>
          </p:cNvPr>
          <p:cNvSpPr/>
          <p:nvPr/>
        </p:nvSpPr>
        <p:spPr>
          <a:xfrm>
            <a:off x="1359786" y="4102101"/>
            <a:ext cx="7478602" cy="4900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Речь становится более образной и логичной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8C0EC52-C1F3-A427-2E8A-50A03D161AEC}"/>
              </a:ext>
            </a:extLst>
          </p:cNvPr>
          <p:cNvSpPr/>
          <p:nvPr/>
        </p:nvSpPr>
        <p:spPr>
          <a:xfrm>
            <a:off x="1359786" y="2960684"/>
            <a:ext cx="7478601" cy="9054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У детей расширяется кругозор, появляется стремление к новизне, к фантазированию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8D37846-5D5D-B9AB-D33C-72E1AD224B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387" y="238602"/>
            <a:ext cx="1260000" cy="126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916538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3812" y="490474"/>
            <a:ext cx="8604448" cy="5817755"/>
          </a:xfrm>
          <a:prstGeom prst="rect">
            <a:avLst/>
          </a:prstGeom>
          <a:solidFill>
            <a:schemeClr val="accent6">
              <a:lumMod val="40000"/>
              <a:lumOff val="60000"/>
              <a:alpha val="363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0566" y="2224615"/>
            <a:ext cx="6624736" cy="3788330"/>
          </a:xfrm>
        </p:spPr>
        <p:txBody>
          <a:bodyPr>
            <a:normAutofit/>
          </a:bodyPr>
          <a:lstStyle/>
          <a:p>
            <a:pPr algn="just"/>
            <a:br>
              <a:rPr lang="ru-RU" b="1" i="1" dirty="0"/>
            </a:br>
            <a:endParaRPr lang="ru-RU" dirty="0"/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2DE81B61-BC10-E4EE-011B-8A49ADB4D376}"/>
              </a:ext>
            </a:extLst>
          </p:cNvPr>
          <p:cNvSpPr/>
          <p:nvPr/>
        </p:nvSpPr>
        <p:spPr>
          <a:xfrm>
            <a:off x="0" y="284201"/>
            <a:ext cx="5868144" cy="1251139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A05814-5CC5-D3CC-8381-3250ED017B7D}"/>
              </a:ext>
            </a:extLst>
          </p:cNvPr>
          <p:cNvSpPr txBox="1"/>
          <p:nvPr/>
        </p:nvSpPr>
        <p:spPr>
          <a:xfrm>
            <a:off x="0" y="549771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 чему мы стремимся</a:t>
            </a:r>
            <a:endParaRPr lang="ru-RU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316A16F-A061-BE92-2758-FBE09DF74C16}"/>
              </a:ext>
            </a:extLst>
          </p:cNvPr>
          <p:cNvSpPr/>
          <p:nvPr/>
        </p:nvSpPr>
        <p:spPr>
          <a:xfrm>
            <a:off x="1115616" y="2224614"/>
            <a:ext cx="7560840" cy="14935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Ребенок познакомится с именами признаков (звук, вкус, запах, цвет, форма, размер), анализаторами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15615" y="4437112"/>
            <a:ext cx="7564357" cy="17730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Ребенок познакомится со способом составления текстов, рассматривания сюжетной картины, со способом наблюдения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C8AF92-572C-746C-30F2-3FA24B1DC801}"/>
              </a:ext>
            </a:extLst>
          </p:cNvPr>
          <p:cNvSpPr txBox="1"/>
          <p:nvPr/>
        </p:nvSpPr>
        <p:spPr>
          <a:xfrm rot="1029551">
            <a:off x="6161881" y="761363"/>
            <a:ext cx="2886757" cy="671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к 3 годам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DE3642-4A06-E91E-F6EF-D0005B1C1870}"/>
              </a:ext>
            </a:extLst>
          </p:cNvPr>
          <p:cNvSpPr/>
          <p:nvPr/>
        </p:nvSpPr>
        <p:spPr>
          <a:xfrm flipH="1" flipV="1">
            <a:off x="72005" y="2224614"/>
            <a:ext cx="392021" cy="46333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ED6DE65-BEB7-871E-F3BB-158A6B4B46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188" y="189771"/>
            <a:ext cx="720000" cy="72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195277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5570" y="490474"/>
            <a:ext cx="8604448" cy="5817755"/>
          </a:xfrm>
          <a:prstGeom prst="rect">
            <a:avLst/>
          </a:prstGeom>
          <a:solidFill>
            <a:schemeClr val="accent6">
              <a:lumMod val="40000"/>
              <a:lumOff val="60000"/>
              <a:alpha val="363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0566" y="2224615"/>
            <a:ext cx="6624736" cy="3788330"/>
          </a:xfrm>
        </p:spPr>
        <p:txBody>
          <a:bodyPr>
            <a:normAutofit/>
          </a:bodyPr>
          <a:lstStyle/>
          <a:p>
            <a:pPr algn="just"/>
            <a:br>
              <a:rPr lang="ru-RU" b="1" i="1" dirty="0"/>
            </a:br>
            <a:endParaRPr lang="ru-RU" dirty="0"/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2DE81B61-BC10-E4EE-011B-8A49ADB4D376}"/>
              </a:ext>
            </a:extLst>
          </p:cNvPr>
          <p:cNvSpPr/>
          <p:nvPr/>
        </p:nvSpPr>
        <p:spPr>
          <a:xfrm>
            <a:off x="-26721" y="311875"/>
            <a:ext cx="5868144" cy="1251139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A05814-5CC5-D3CC-8381-3250ED017B7D}"/>
              </a:ext>
            </a:extLst>
          </p:cNvPr>
          <p:cNvSpPr txBox="1"/>
          <p:nvPr/>
        </p:nvSpPr>
        <p:spPr>
          <a:xfrm>
            <a:off x="0" y="549771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К чему мы стремимся</a:t>
            </a:r>
            <a:endParaRPr lang="ru-RU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316A16F-A061-BE92-2758-FBE09DF74C16}"/>
              </a:ext>
            </a:extLst>
          </p:cNvPr>
          <p:cNvSpPr/>
          <p:nvPr/>
        </p:nvSpPr>
        <p:spPr>
          <a:xfrm>
            <a:off x="899592" y="1827942"/>
            <a:ext cx="7776864" cy="1241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Ребенок познакомился с именами признаков (вес, действие, место, часть, размер, форма, цвет, запах, вкус, звук, рельеф, температура, влажность), анализаторами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899593" y="3399351"/>
            <a:ext cx="7780380" cy="7497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Ребенок научился играть в игру «Да-нет» (линейная, плоскостная), круги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</a:rPr>
              <a:t>Луллия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C8AF92-572C-746C-30F2-3FA24B1DC801}"/>
              </a:ext>
            </a:extLst>
          </p:cNvPr>
          <p:cNvSpPr txBox="1"/>
          <p:nvPr/>
        </p:nvSpPr>
        <p:spPr>
          <a:xfrm rot="1029551">
            <a:off x="6165008" y="766044"/>
            <a:ext cx="2914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к 4 годам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DE3642-4A06-E91E-F6EF-D0005B1C1870}"/>
              </a:ext>
            </a:extLst>
          </p:cNvPr>
          <p:cNvSpPr/>
          <p:nvPr/>
        </p:nvSpPr>
        <p:spPr>
          <a:xfrm flipH="1" flipV="1">
            <a:off x="72005" y="2224614"/>
            <a:ext cx="392021" cy="46333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899593" y="4541306"/>
            <a:ext cx="7780379" cy="19840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Ребенок познакомился со способом постановки вопросов описательного типа (восполняющий вопрос</a:t>
            </a:r>
            <a:r>
              <a:rPr lang="ru-RU" sz="2000" b="1">
                <a:solidFill>
                  <a:schemeClr val="accent6">
                    <a:lumMod val="50000"/>
                  </a:schemeClr>
                </a:solidFill>
              </a:rPr>
              <a:t>); освоил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способ составления текстов, составление рассказов по серии картинок («Паровозик из картинок», «Назови место, где происходят события», «Определи время событий</a:t>
            </a:r>
            <a:r>
              <a:rPr lang="ru-RU" sz="2000" b="1">
                <a:solidFill>
                  <a:schemeClr val="accent6">
                    <a:lumMod val="50000"/>
                  </a:schemeClr>
                </a:solidFill>
              </a:rPr>
              <a:t>»); научился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способу наблюдения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D4D3CDF-07C7-330C-F8E7-79418422A5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302" y="99771"/>
            <a:ext cx="900000" cy="90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624317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90474"/>
            <a:ext cx="8604448" cy="5817755"/>
          </a:xfrm>
          <a:prstGeom prst="rect">
            <a:avLst/>
          </a:prstGeom>
          <a:solidFill>
            <a:schemeClr val="accent6">
              <a:lumMod val="40000"/>
              <a:lumOff val="60000"/>
              <a:alpha val="363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0566" y="2224615"/>
            <a:ext cx="6624736" cy="3788330"/>
          </a:xfrm>
        </p:spPr>
        <p:txBody>
          <a:bodyPr>
            <a:normAutofit/>
          </a:bodyPr>
          <a:lstStyle/>
          <a:p>
            <a:pPr algn="just"/>
            <a:br>
              <a:rPr lang="ru-RU" b="1" i="1" dirty="0"/>
            </a:br>
            <a:endParaRPr lang="ru-RU" dirty="0"/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2DE81B61-BC10-E4EE-011B-8A49ADB4D376}"/>
              </a:ext>
            </a:extLst>
          </p:cNvPr>
          <p:cNvSpPr/>
          <p:nvPr/>
        </p:nvSpPr>
        <p:spPr>
          <a:xfrm>
            <a:off x="-3388" y="277907"/>
            <a:ext cx="5868144" cy="1251139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A05814-5CC5-D3CC-8381-3250ED017B7D}"/>
              </a:ext>
            </a:extLst>
          </p:cNvPr>
          <p:cNvSpPr txBox="1"/>
          <p:nvPr/>
        </p:nvSpPr>
        <p:spPr>
          <a:xfrm>
            <a:off x="0" y="549771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К чему мы стремимся</a:t>
            </a:r>
            <a:endParaRPr lang="ru-RU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316A16F-A061-BE92-2758-FBE09DF74C16}"/>
              </a:ext>
            </a:extLst>
          </p:cNvPr>
          <p:cNvSpPr/>
          <p:nvPr/>
        </p:nvSpPr>
        <p:spPr>
          <a:xfrm>
            <a:off x="1061356" y="1928896"/>
            <a:ext cx="7618616" cy="69820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Ребенок замещает объекты различными знаково-символическими вариантами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061357" y="2996952"/>
            <a:ext cx="7618616" cy="36003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познакомился с твердыми (железо, дерево, бумага, ткань, камень и т. д.), жидкими (вода, нефть, сок и т.д.), газообразными (пар, воздух, запах и т.д.) веществами и маленькими человечками, из которых состоят эти вещества, их действиями, характеристиками; научился схематическому изображению человечков: твердых, жидких и газообразных веществ; познакомился с понятием: «маленькие человечки», «человечки газа», «человечки твердого тела», «модель», «схема»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C8AF92-572C-746C-30F2-3FA24B1DC801}"/>
              </a:ext>
            </a:extLst>
          </p:cNvPr>
          <p:cNvSpPr txBox="1"/>
          <p:nvPr/>
        </p:nvSpPr>
        <p:spPr>
          <a:xfrm rot="1029551">
            <a:off x="6165008" y="766044"/>
            <a:ext cx="2914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к 5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годам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DE3642-4A06-E91E-F6EF-D0005B1C1870}"/>
              </a:ext>
            </a:extLst>
          </p:cNvPr>
          <p:cNvSpPr/>
          <p:nvPr/>
        </p:nvSpPr>
        <p:spPr>
          <a:xfrm flipH="1" flipV="1">
            <a:off x="72005" y="2224614"/>
            <a:ext cx="392021" cy="46333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9E027D1-D8B9-64DA-9335-B3D4A8A518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302" y="183714"/>
            <a:ext cx="720000" cy="72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654101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90474"/>
            <a:ext cx="8604448" cy="5817755"/>
          </a:xfrm>
          <a:prstGeom prst="rect">
            <a:avLst/>
          </a:prstGeom>
          <a:solidFill>
            <a:schemeClr val="accent6">
              <a:lumMod val="40000"/>
              <a:lumOff val="60000"/>
              <a:alpha val="363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0566" y="2224615"/>
            <a:ext cx="6624736" cy="3788330"/>
          </a:xfrm>
        </p:spPr>
        <p:txBody>
          <a:bodyPr>
            <a:normAutofit/>
          </a:bodyPr>
          <a:lstStyle/>
          <a:p>
            <a:pPr algn="just"/>
            <a:br>
              <a:rPr lang="ru-RU" b="1" i="1" dirty="0"/>
            </a:br>
            <a:endParaRPr lang="ru-RU" dirty="0"/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2DE81B61-BC10-E4EE-011B-8A49ADB4D376}"/>
              </a:ext>
            </a:extLst>
          </p:cNvPr>
          <p:cNvSpPr/>
          <p:nvPr/>
        </p:nvSpPr>
        <p:spPr>
          <a:xfrm>
            <a:off x="-3388" y="277907"/>
            <a:ext cx="5868144" cy="1251139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A05814-5CC5-D3CC-8381-3250ED017B7D}"/>
              </a:ext>
            </a:extLst>
          </p:cNvPr>
          <p:cNvSpPr txBox="1"/>
          <p:nvPr/>
        </p:nvSpPr>
        <p:spPr>
          <a:xfrm>
            <a:off x="0" y="549771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К чему мы стремимся</a:t>
            </a:r>
            <a:endParaRPr lang="ru-RU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316A16F-A061-BE92-2758-FBE09DF74C16}"/>
              </a:ext>
            </a:extLst>
          </p:cNvPr>
          <p:cNvSpPr/>
          <p:nvPr/>
        </p:nvSpPr>
        <p:spPr>
          <a:xfrm>
            <a:off x="1061356" y="1928896"/>
            <a:ext cx="7618616" cy="14704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Ребенок имеет представление о создании текста сказки с помощью вопросов, может рассказать варианты составленной истории, самостоятельно придумать окончания сказки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061357" y="3933056"/>
            <a:ext cx="7618616" cy="23751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>
                <a:solidFill>
                  <a:schemeClr val="accent6">
                    <a:lumMod val="50000"/>
                  </a:schemeClr>
                </a:solidFill>
              </a:rPr>
              <a:t>познакомился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 новыми типовыми приемами фантазирования, представленные в образе Волшебников (Увеличение-Уменьшение, Оживление-Окаменение, Дробление-Объединение, Специалист-Универсал, Наоборот, Зеркало Времени, Машина Времени)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C8AF92-572C-746C-30F2-3FA24B1DC801}"/>
              </a:ext>
            </a:extLst>
          </p:cNvPr>
          <p:cNvSpPr txBox="1"/>
          <p:nvPr/>
        </p:nvSpPr>
        <p:spPr>
          <a:xfrm rot="1029551">
            <a:off x="6165008" y="766044"/>
            <a:ext cx="2914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к 5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годам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DE3642-4A06-E91E-F6EF-D0005B1C1870}"/>
              </a:ext>
            </a:extLst>
          </p:cNvPr>
          <p:cNvSpPr/>
          <p:nvPr/>
        </p:nvSpPr>
        <p:spPr>
          <a:xfrm flipH="1" flipV="1">
            <a:off x="72005" y="2224614"/>
            <a:ext cx="392021" cy="46333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60FC7C2-7E72-22E3-A2B8-F18EA49CE8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302" y="207260"/>
            <a:ext cx="720000" cy="72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3318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90474"/>
            <a:ext cx="8604448" cy="5817755"/>
          </a:xfrm>
          <a:prstGeom prst="rect">
            <a:avLst/>
          </a:prstGeom>
          <a:solidFill>
            <a:schemeClr val="accent6">
              <a:lumMod val="40000"/>
              <a:lumOff val="60000"/>
              <a:alpha val="363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60566" y="2224615"/>
            <a:ext cx="6624736" cy="3788330"/>
          </a:xfrm>
        </p:spPr>
        <p:txBody>
          <a:bodyPr>
            <a:normAutofit/>
          </a:bodyPr>
          <a:lstStyle/>
          <a:p>
            <a:pPr algn="just"/>
            <a:br>
              <a:rPr lang="ru-RU" b="1" i="1" dirty="0"/>
            </a:br>
            <a:endParaRPr lang="ru-RU" dirty="0"/>
          </a:p>
        </p:txBody>
      </p:sp>
      <p:sp>
        <p:nvSpPr>
          <p:cNvPr id="3" name="Пятиугольник 2">
            <a:extLst>
              <a:ext uri="{FF2B5EF4-FFF2-40B4-BE49-F238E27FC236}">
                <a16:creationId xmlns:a16="http://schemas.microsoft.com/office/drawing/2014/main" id="{2DE81B61-BC10-E4EE-011B-8A49ADB4D376}"/>
              </a:ext>
            </a:extLst>
          </p:cNvPr>
          <p:cNvSpPr/>
          <p:nvPr/>
        </p:nvSpPr>
        <p:spPr>
          <a:xfrm>
            <a:off x="-3388" y="257896"/>
            <a:ext cx="5868144" cy="1251139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A05814-5CC5-D3CC-8381-3250ED017B7D}"/>
              </a:ext>
            </a:extLst>
          </p:cNvPr>
          <p:cNvSpPr txBox="1"/>
          <p:nvPr/>
        </p:nvSpPr>
        <p:spPr>
          <a:xfrm>
            <a:off x="0" y="549771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 чему мы стремимся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316A16F-A061-BE92-2758-FBE09DF74C16}"/>
              </a:ext>
            </a:extLst>
          </p:cNvPr>
          <p:cNvSpPr/>
          <p:nvPr/>
        </p:nvSpPr>
        <p:spPr>
          <a:xfrm>
            <a:off x="1119132" y="1827942"/>
            <a:ext cx="7560840" cy="10249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У ребенка значительно увеличился запас слов, совершенствуется грамматический строй речи, появляются элементарные виды суждений об окружающем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23649" y="3068961"/>
            <a:ext cx="7551807" cy="7200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В процессе диалога ребёнок старается ответить на вопросы, сам задаёт вопросы, понятные собеседнику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C8AF92-572C-746C-30F2-3FA24B1DC801}"/>
              </a:ext>
            </a:extLst>
          </p:cNvPr>
          <p:cNvSpPr txBox="1"/>
          <p:nvPr/>
        </p:nvSpPr>
        <p:spPr>
          <a:xfrm rot="1029551">
            <a:off x="6165008" y="766044"/>
            <a:ext cx="2914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к 6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Segoe Script" panose="020B0804020000000003" pitchFamily="34" charset="0"/>
              </a:rPr>
              <a:t>годам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DE3642-4A06-E91E-F6EF-D0005B1C1870}"/>
              </a:ext>
            </a:extLst>
          </p:cNvPr>
          <p:cNvSpPr/>
          <p:nvPr/>
        </p:nvSpPr>
        <p:spPr>
          <a:xfrm flipH="1" flipV="1">
            <a:off x="72005" y="2224614"/>
            <a:ext cx="392021" cy="46333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Модуль ТРИЗ и проектная деятельность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23649" y="4005064"/>
            <a:ext cx="7556323" cy="7200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Ребенок демонстрирует навыки самостоятельной творческой работы, исследовательской деятельности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19133" y="4941168"/>
            <a:ext cx="7556323" cy="8280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проявляет инициативу в общении — делится впечатлениями со сверстниками, задает вопросы, привлекает к общению других детей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9A19D5B-92A8-D466-DC7E-5138D3BEC42C}"/>
              </a:ext>
            </a:extLst>
          </p:cNvPr>
          <p:cNvSpPr/>
          <p:nvPr/>
        </p:nvSpPr>
        <p:spPr>
          <a:xfrm>
            <a:off x="1123649" y="5949280"/>
            <a:ext cx="7551807" cy="5760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самостоятельно использует некоторые операции моделирования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4CD685A-ED94-6B79-F790-0329F02673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542" y="216814"/>
            <a:ext cx="720000" cy="72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6817838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818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Segoe Script</vt:lpstr>
      <vt:lpstr>Times New Roman</vt:lpstr>
      <vt:lpstr>Тема Office</vt:lpstr>
      <vt:lpstr>    Модуль ТРИЗ и  проектная деятельность (1,5 – 7 лет) Подготовила: учитель-логопед Аббакумова С.И.</vt:lpstr>
      <vt:lpstr>Цель реализации модуля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«ТРИЗ и проектная деятельность в ДОУ» ранний возраст (1,5 – 3 г.)</dc:title>
  <dc:creator>Логопед</dc:creator>
  <cp:lastModifiedBy>Fedor</cp:lastModifiedBy>
  <cp:revision>37</cp:revision>
  <dcterms:created xsi:type="dcterms:W3CDTF">2024-01-19T06:12:05Z</dcterms:created>
  <dcterms:modified xsi:type="dcterms:W3CDTF">2024-01-30T16:17:50Z</dcterms:modified>
</cp:coreProperties>
</file>