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0" r:id="rId8"/>
    <p:sldId id="261" r:id="rId9"/>
    <p:sldId id="266" r:id="rId10"/>
    <p:sldId id="267" r:id="rId11"/>
    <p:sldId id="268" r:id="rId12"/>
    <p:sldId id="276" r:id="rId13"/>
    <p:sldId id="269" r:id="rId14"/>
    <p:sldId id="271" r:id="rId15"/>
    <p:sldId id="270" r:id="rId16"/>
    <p:sldId id="272" r:id="rId17"/>
    <p:sldId id="275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8AAA03-919B-464F-B80B-F5E56BC8B7B6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2DDAD7-110D-434F-A65D-7E3D632CCC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агрессивности в младшем школьном возрасте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Родительское </a:t>
            </a:r>
            <a:r>
              <a:rPr lang="ru-RU" dirty="0" smtClean="0"/>
              <a:t>собрание</a:t>
            </a:r>
          </a:p>
          <a:p>
            <a:r>
              <a:rPr lang="ru-RU" dirty="0" smtClean="0"/>
              <a:t>Начальная школа </a:t>
            </a:r>
          </a:p>
          <a:p>
            <a:r>
              <a:rPr lang="ru-RU" dirty="0" smtClean="0"/>
              <a:t>Школа №370</a:t>
            </a:r>
            <a:endParaRPr lang="ru-RU" dirty="0" smtClean="0"/>
          </a:p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2</a:t>
            </a:r>
            <a:r>
              <a:rPr lang="ru-RU" dirty="0" smtClean="0"/>
              <a:t>023-2024 учебный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Личностные особенности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Агрессивный ребенок не умеет отстаивать свои интересы, в споре не способен найти адекватные аргументы, поэтому кричит, спорную вещь отнимает, ругается, требует, хитрит, плачет. Он не умеет проигрывать, а если это случается, злится, обижается, отказывается от игры, при этом неудачи надолго выбивают его из колеи.</a:t>
            </a:r>
          </a:p>
          <a:p>
            <a:r>
              <a:rPr lang="ru-RU" b="1" i="1" dirty="0" smtClean="0"/>
              <a:t>Эмоциональная неудовлетворенность часто заставляет таких детей искать удовлетворения в причинении боли окружающим — они мучают животных, издеваются над другими детьми, оскорбляют их словесно и действием, ябедничают. И тем самым обретают внутреннее равновесие.</a:t>
            </a:r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Стили родительского воспитания и детская агрессивность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Авторитарный стиль воспитания.</a:t>
            </a:r>
          </a:p>
          <a:p>
            <a:r>
              <a:rPr lang="ru-RU" b="1" dirty="0" smtClean="0"/>
              <a:t>Либеральный стиль воспитания.</a:t>
            </a:r>
          </a:p>
          <a:p>
            <a:r>
              <a:rPr lang="ru-RU" b="1" dirty="0" smtClean="0"/>
              <a:t>Отвергающий стиль воспитания.</a:t>
            </a:r>
          </a:p>
          <a:p>
            <a:r>
              <a:rPr lang="ru-RU" b="1" dirty="0" smtClean="0"/>
              <a:t>Индифферентный стиль воспитания.</a:t>
            </a:r>
            <a:r>
              <a:rPr lang="ru-RU" dirty="0" smtClean="0"/>
              <a:t> </a:t>
            </a:r>
          </a:p>
          <a:p>
            <a:r>
              <a:rPr lang="ru-RU" b="1" dirty="0" err="1" smtClean="0"/>
              <a:t>Гиперсоциальный</a:t>
            </a:r>
            <a:r>
              <a:rPr lang="ru-RU" b="1" dirty="0" smtClean="0"/>
              <a:t> стиль воспитания.</a:t>
            </a:r>
          </a:p>
          <a:p>
            <a:r>
              <a:rPr lang="ru-RU" b="1" dirty="0" smtClean="0"/>
              <a:t>Эгоцентрический стиль воспитания.</a:t>
            </a:r>
          </a:p>
          <a:p>
            <a:r>
              <a:rPr lang="ru-RU" b="1" dirty="0" smtClean="0"/>
              <a:t>Авторитетный стиль воспитания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8-02-parenting-the-best-bo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714644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16536_45f36ede598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14290"/>
            <a:ext cx="3124200" cy="2285992"/>
          </a:xfrm>
          <a:prstGeom prst="rect">
            <a:avLst/>
          </a:prstGeom>
        </p:spPr>
      </p:pic>
      <p:pic>
        <p:nvPicPr>
          <p:cNvPr id="8" name="Рисунок 7" descr="e1671ef644e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643182"/>
            <a:ext cx="4286280" cy="2071702"/>
          </a:xfrm>
          <a:prstGeom prst="rect">
            <a:avLst/>
          </a:prstGeom>
        </p:spPr>
      </p:pic>
      <p:pic>
        <p:nvPicPr>
          <p:cNvPr id="9" name="Рисунок 8" descr="oshibki-vospitanija-dete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929066"/>
            <a:ext cx="2857520" cy="2286016"/>
          </a:xfrm>
          <a:prstGeom prst="rect">
            <a:avLst/>
          </a:prstGeom>
        </p:spPr>
      </p:pic>
      <p:pic>
        <p:nvPicPr>
          <p:cNvPr id="10" name="Рисунок 9" descr="previe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0"/>
            <a:ext cx="2500330" cy="2500306"/>
          </a:xfrm>
          <a:prstGeom prst="rect">
            <a:avLst/>
          </a:prstGeom>
        </p:spPr>
      </p:pic>
      <p:pic>
        <p:nvPicPr>
          <p:cNvPr id="11" name="Рисунок 10" descr="x_576030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628" y="4714884"/>
            <a:ext cx="2317772" cy="2143116"/>
          </a:xfrm>
          <a:prstGeom prst="rect">
            <a:avLst/>
          </a:prstGeom>
        </p:spPr>
      </p:pic>
      <p:pic>
        <p:nvPicPr>
          <p:cNvPr id="12" name="Рисунок 11" descr="00409771_jpg_opt678x453o00s678x45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714860"/>
            <a:ext cx="3357586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" name="Рисунок 12" descr="dlya_chego_lyudyam_nuzhno_obshhenie_readmas.ru_0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29322" y="2357430"/>
            <a:ext cx="3071834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Наказание и агрессия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детей наказывают за агрессивные действия, то скорее всего в дальнейшем они не будут вести себя подобным образом, по крайней мере в присутствии того, кто может их за это наказать. Однако они могут направить свои агрессивные чувства и действия по другим каналам.</a:t>
            </a:r>
          </a:p>
          <a:p>
            <a:r>
              <a:rPr lang="ru-RU" dirty="0" smtClean="0"/>
              <a:t>Однако совсем отказываться от наказаний не стоит. Нельзя бить ребенка, кричать, обзывать его обидными словами.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агрессивного поведения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Требования, предъявляемые детям, должны быть разумны, а на их выполнении надо настаивать, ясно давая детям понять, чего от них ждут.</a:t>
            </a:r>
          </a:p>
          <a:p>
            <a:r>
              <a:rPr lang="ru-RU" dirty="0" smtClean="0"/>
              <a:t>Чем больше будет агрессии с вашей стороны, тем больше враждебности зародится в душе ребенка. Не имея возможности ответить своим непосредственным обидчикам — родителям, ребенок отыграется на кошке или побьет младшего.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помочь ребенку стать менее агрессивным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Очень активным и склонным к агрессии детям следует создать условия, позволяющие им удовлетворить потребность в движении, а также заняться интересующим их делом. Например, можно предложить им занятия в спортивных секциях, участие в соревнованиях или в постановке спектаклей, организовывать для них разные игры, длительные прогулки или походы.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0229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Пусть ребенок останется один в комнате и выскажет все, что накопилось, в адрес того, кто его разозлил.</a:t>
            </a:r>
          </a:p>
          <a:p>
            <a:r>
              <a:rPr lang="ru-RU" dirty="0" smtClean="0"/>
              <a:t>Предложите ему, когда сложно сдержаться, бить ногами и руками специальную подушку, рвать газету, комкать бумагу, пинать консервную банку или мяч, бегать вокруг дома, писать все слова, которые хочется высказать в гневе.</a:t>
            </a:r>
          </a:p>
          <a:p>
            <a:r>
              <a:rPr lang="ru-RU" dirty="0" smtClean="0"/>
              <a:t>Дайте ребенку совет: в момент раздражения, прежде чем что-то сказать или сделать, несколько раз глубоко вдохнуть или сосчитать до десяти.</a:t>
            </a:r>
          </a:p>
          <a:p>
            <a:r>
              <a:rPr lang="ru-RU" dirty="0" smtClean="0"/>
              <a:t>Это помогает успокоиться. Также можно послушать музыку, громко попеть или покричать под нее.</a:t>
            </a:r>
          </a:p>
          <a:p>
            <a:r>
              <a:rPr lang="ru-RU" dirty="0" smtClean="0"/>
              <a:t>Можно попросить ребенка нарисовать чувство гнева. Тогда агрессия найдет выход в творчестве.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Управление поведением  агрессивных детей.</a:t>
            </a:r>
            <a:endParaRPr lang="ru-RU" dirty="0"/>
          </a:p>
        </p:txBody>
      </p:sp>
      <p:pic>
        <p:nvPicPr>
          <p:cNvPr id="4" name="Содержимое 3" descr="sovety_roditelja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9411" y="1600200"/>
            <a:ext cx="6125177" cy="47085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Родители могут научиться управлять поведением своих агрессивных детей, для этого следует:</a:t>
            </a:r>
          </a:p>
          <a:p>
            <a:r>
              <a:rPr lang="ru-RU" dirty="0" smtClean="0"/>
              <a:t>обратить особое внимание на игры ребенка. В играх дети осуществляют свои мечты, фантазии и страхи;</a:t>
            </a:r>
          </a:p>
          <a:p>
            <a:r>
              <a:rPr lang="ru-RU" dirty="0" smtClean="0"/>
              <a:t>обсуждать с ребенком, на кого он хочет быть похож, какие качества характера его привлекают, а какие отталкивают;</a:t>
            </a:r>
          </a:p>
          <a:p>
            <a:r>
              <a:rPr lang="ru-RU" dirty="0" smtClean="0"/>
              <a:t>следить за тем, какой пример вы подаете ребенку. Если ребенок судит других людей, награждает их «ярлыками», возможно, он повторяет ваши слова;</a:t>
            </a:r>
          </a:p>
          <a:p>
            <a:r>
              <a:rPr lang="ru-RU" dirty="0" smtClean="0"/>
              <a:t>быть готовым внимательно выслушать ребенка, если он хочет рассказать вам свой сон. Во сне дети часто видят то, чего им не хватает в жизни. Особое внимание обращайте на повторяющиеся сюжеты сновидений;</a:t>
            </a:r>
          </a:p>
          <a:p>
            <a:r>
              <a:rPr lang="ru-RU" dirty="0" smtClean="0"/>
              <a:t>поощрять ребенка говорить о том, что его волнует, что он переживает; научить ребенка прямо говорить о своих чувствах, о том, что ему нравится, а что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r>
              <a:rPr lang="ru-RU" dirty="0" smtClean="0"/>
              <a:t>Ребенок должен уметь сказать «нет», не поддаваться на провокации окружающих, с юмором относиться к неудачам и знать, что в свои проблемы иногда правильнее посвятить взрослых, чем разбираться с ними самостоятельно.</a:t>
            </a:r>
          </a:p>
          <a:p>
            <a:r>
              <a:rPr lang="ru-RU" dirty="0" smtClean="0"/>
              <a:t>Только личным примером, развивая у ребенка сочувствие, сопереживание, стремление помогать тем, кто слабее, противостоять волне агрессии, захлестывающей детей с экранов телевизоров, мониторов компьютеров и страниц популярных газет и журналов.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1785950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Относись к людям так, как хотел бы, чтобы относились к тебе. 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semja_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3500438"/>
            <a:ext cx="4229106" cy="28527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агрессивность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Агрессивность - атакующую направленность нашей энергии против чего-либо. </a:t>
            </a:r>
          </a:p>
          <a:p>
            <a:r>
              <a:rPr lang="ru-RU" dirty="0" smtClean="0"/>
              <a:t>Агрессивное поведение — это наиболее распространенный способ реагирования на срыв какой-то деятельности, на непреодолимые трудности, ограничения или запреты. В обществе такое поведение называют неадекватным, его цель — устранение препятствия.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Качества агрессии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Агрессивность — свойство древнее. </a:t>
            </a:r>
          </a:p>
          <a:p>
            <a:r>
              <a:rPr lang="ru-RU" dirty="0" smtClean="0"/>
              <a:t>Агрессивность  -конструктивная.</a:t>
            </a:r>
          </a:p>
          <a:p>
            <a:r>
              <a:rPr lang="ru-RU" dirty="0" smtClean="0"/>
              <a:t>Агрессивность -разрушительная, деструктивная, портящая жизнь и самому ребенку, и его близким.</a:t>
            </a:r>
          </a:p>
          <a:p>
            <a:endParaRPr lang="ru-RU" dirty="0"/>
          </a:p>
        </p:txBody>
      </p:sp>
      <p:pic>
        <p:nvPicPr>
          <p:cNvPr id="4" name="Рисунок 3" descr="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357694"/>
            <a:ext cx="2524126" cy="1562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ASIZF7LXTItiAk6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929066"/>
            <a:ext cx="2227549" cy="26432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8_4212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000504"/>
            <a:ext cx="292895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r>
              <a:rPr lang="ru-RU" dirty="0" smtClean="0"/>
              <a:t>Мужчины агрессивнее женщин. Это биологическая данность.</a:t>
            </a:r>
          </a:p>
          <a:p>
            <a:r>
              <a:rPr lang="ru-RU" dirty="0" smtClean="0"/>
              <a:t>С дошкольного возраста отношение мальчиков к окружающему миру более агрессивно, их игры в школьном возрасте – боевые, состязательные, соревновательные. </a:t>
            </a:r>
          </a:p>
          <a:p>
            <a:r>
              <a:rPr lang="ru-RU" dirty="0" smtClean="0"/>
              <a:t>Все спортивные соревнования – не что иное, как цивилизованная, подчиненная определенным правилам форма агрессивного поведения.</a:t>
            </a:r>
          </a:p>
          <a:p>
            <a:endParaRPr lang="ru-RU" dirty="0"/>
          </a:p>
        </p:txBody>
      </p:sp>
      <p:pic>
        <p:nvPicPr>
          <p:cNvPr id="4" name="Рисунок 3" descr="8_421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4429132"/>
            <a:ext cx="3500462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«злое», агрессивное озорство?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именно запас энергии в детском организме, разряжающейся «нецивилизованно», «асоциально», то есть в дикой форме, для достижения каких-то сиюминутных целей. </a:t>
            </a:r>
          </a:p>
          <a:p>
            <a:r>
              <a:rPr lang="ru-RU" dirty="0" smtClean="0"/>
              <a:t>Это желание отнять, вынудить отдать, хочется похвастаться тем, что противник побежден, испытать гордость за удачно осуществленную месть. </a:t>
            </a:r>
          </a:p>
          <a:p>
            <a:r>
              <a:rPr lang="ru-RU" dirty="0" smtClean="0"/>
              <a:t>Это прямолинейное проявление незрелой личности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детской агрессии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Первый источник -агрессивное поведение появляется у детей тогда, когда им некуда деть переполняющую их энергию. </a:t>
            </a:r>
          </a:p>
          <a:p>
            <a:r>
              <a:rPr lang="ru-RU" b="1" dirty="0" smtClean="0"/>
              <a:t>Вторым источником детской агрессии являются подавленность, напряженность, стресс, неуверенность.</a:t>
            </a:r>
          </a:p>
          <a:p>
            <a:r>
              <a:rPr lang="ru-RU" b="1" dirty="0" smtClean="0"/>
              <a:t>Третий источник детской агрессивности. Это эмоциональная неудовлетворенность ребенка, эмоциональный голод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детской агрессии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Ребенок бьет окружающих</a:t>
            </a:r>
          </a:p>
          <a:p>
            <a:r>
              <a:rPr lang="ru-RU" b="1" dirty="0" smtClean="0"/>
              <a:t>Ребенок портит вещи</a:t>
            </a:r>
          </a:p>
          <a:p>
            <a:r>
              <a:rPr lang="ru-RU" b="1" dirty="0" smtClean="0"/>
              <a:t>Ребенок ругается</a:t>
            </a:r>
          </a:p>
          <a:p>
            <a:r>
              <a:rPr lang="ru-RU" b="1" dirty="0" smtClean="0"/>
              <a:t>Ребенок причиняет себе боль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Если ребенок считает, что агрессия является единственным способом добиться своего, или бьет слабых и беззащитных, чтобы самоутвердиться, то необходимо обратиться за помощью к специалисту.</a:t>
            </a:r>
          </a:p>
          <a:p>
            <a:r>
              <a:rPr lang="ru-RU" dirty="0" smtClean="0"/>
              <a:t> Если ребенок часто ломает игрушки в приступе раздражения или из озорства, родители должны как можно мягче дать ему понять, что недовольны и сердятся.</a:t>
            </a:r>
          </a:p>
          <a:p>
            <a:r>
              <a:rPr lang="ru-RU" dirty="0" smtClean="0"/>
              <a:t>Бесполезно ругать детей за использование неприличных слов или запрещать им их произносить. Это сделает ругательства еще более привлекательными в глазах ребенка, он будет их употреблять, но постарается, чтобы вы это не слышали. Тогда о достижениях своего ребенка в этой области вы будете узнавать от воспитателей или учителей.</a:t>
            </a:r>
          </a:p>
          <a:p>
            <a:r>
              <a:rPr lang="ru-RU" dirty="0" smtClean="0"/>
              <a:t>Конечно, не стоит говорить ребенку настоящее значение каждого ругательства, но, с другой стороны, ни в коем случае не следует скрывать от него, что это неприличные, бранные слова. Иначе он будет употреблять их в своей речи и однажды может поставить вас в неловкое положение.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939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Проблемы агрессивности в младшем школьном возрасте  </vt:lpstr>
      <vt:lpstr>Презентация PowerPoint</vt:lpstr>
      <vt:lpstr>Понятие агрессивность</vt:lpstr>
      <vt:lpstr>Качества агрессии</vt:lpstr>
      <vt:lpstr>Презентация PowerPoint</vt:lpstr>
      <vt:lpstr>что такое «злое», агрессивное озорство? </vt:lpstr>
      <vt:lpstr>Источники детской агрессии</vt:lpstr>
      <vt:lpstr>Виды детской агрессии</vt:lpstr>
      <vt:lpstr>Советы родителям</vt:lpstr>
      <vt:lpstr>Личностные особенности </vt:lpstr>
      <vt:lpstr>Стили родительского воспитания и детская агрессивность </vt:lpstr>
      <vt:lpstr>Презентация PowerPoint</vt:lpstr>
      <vt:lpstr>Наказание и агрессия </vt:lpstr>
      <vt:lpstr>Профилактика агрессивного поведения </vt:lpstr>
      <vt:lpstr>Как помочь ребенку стать менее агрессивным </vt:lpstr>
      <vt:lpstr>Презентация PowerPoint</vt:lpstr>
      <vt:lpstr>Управление поведением  агрессивных детей.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агрессивности в младшем школьном возрасте  </dc:title>
  <dc:creator>Admin</dc:creator>
  <cp:lastModifiedBy>ragel</cp:lastModifiedBy>
  <cp:revision>11</cp:revision>
  <dcterms:created xsi:type="dcterms:W3CDTF">2013-01-24T03:17:17Z</dcterms:created>
  <dcterms:modified xsi:type="dcterms:W3CDTF">2024-01-09T19:16:51Z</dcterms:modified>
</cp:coreProperties>
</file>