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89" r:id="rId2"/>
    <p:sldId id="282" r:id="rId3"/>
    <p:sldId id="290" r:id="rId4"/>
    <p:sldId id="291" r:id="rId5"/>
    <p:sldId id="285" r:id="rId6"/>
    <p:sldId id="294" r:id="rId7"/>
    <p:sldId id="292" r:id="rId8"/>
    <p:sldId id="295" r:id="rId9"/>
    <p:sldId id="296" r:id="rId10"/>
    <p:sldId id="297" r:id="rId11"/>
    <p:sldId id="302" r:id="rId12"/>
    <p:sldId id="301" r:id="rId13"/>
    <p:sldId id="300" r:id="rId14"/>
    <p:sldId id="299" r:id="rId15"/>
    <p:sldId id="298" r:id="rId16"/>
    <p:sldId id="303" r:id="rId17"/>
    <p:sldId id="30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6ABEC-3CF8-46AB-81B2-50967BE1B2D8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60BC65-8B9A-4D7A-9AB6-5EC7CD9904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062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70D6-F08F-4C82-B0B5-64D66C7A738F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64FE2-D2CA-4FA9-8B52-F4123A2223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928694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4" descr="http://luchik.club/wp-content/themes/luchik/img/kid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" y="0"/>
            <a:ext cx="8905875" cy="114298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70D6-F08F-4C82-B0B5-64D66C7A738F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64FE2-D2CA-4FA9-8B52-F4123A2223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70D6-F08F-4C82-B0B5-64D66C7A738F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64FE2-D2CA-4FA9-8B52-F4123A2223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0042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500306"/>
            <a:ext cx="5929354" cy="36687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70D6-F08F-4C82-B0B5-64D66C7A738F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64FE2-D2CA-4FA9-8B52-F4123A22237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C:\Users\128\Desktop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285728"/>
            <a:ext cx="4229100" cy="3152775"/>
          </a:xfrm>
          <a:prstGeom prst="rect">
            <a:avLst/>
          </a:prstGeom>
          <a:noFill/>
        </p:spPr>
      </p:pic>
      <p:pic>
        <p:nvPicPr>
          <p:cNvPr id="9" name="Picture 18" descr="School Book Scheme - canovee national school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8"/>
          <a:stretch>
            <a:fillRect/>
          </a:stretch>
        </p:blipFill>
        <p:spPr bwMode="auto">
          <a:xfrm>
            <a:off x="7358082" y="5572116"/>
            <a:ext cx="1928826" cy="1285884"/>
          </a:xfrm>
          <a:prstGeom prst="rect">
            <a:avLst/>
          </a:prstGeom>
          <a:noFill/>
        </p:spPr>
      </p:pic>
      <p:pic>
        <p:nvPicPr>
          <p:cNvPr id="10" name="Picture 2" descr="http://2kinder.ru/image/data/kids_2-1979p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643446"/>
            <a:ext cx="1428760" cy="211208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70D6-F08F-4C82-B0B5-64D66C7A738F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64FE2-D2CA-4FA9-8B52-F4123A22237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8" descr="http://img-fotki.yandex.ru/get/6508/20573769.f/0_82ae5_a174c715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0"/>
            <a:ext cx="2328684" cy="454821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70D6-F08F-4C82-B0B5-64D66C7A738F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64FE2-D2CA-4FA9-8B52-F4123A22237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290"/>
            <a:ext cx="2214578" cy="2072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C:\Users\128\Desktop\Рисунок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42852"/>
            <a:ext cx="8240713" cy="1268413"/>
          </a:xfrm>
          <a:prstGeom prst="rect">
            <a:avLst/>
          </a:prstGeom>
          <a:noFill/>
        </p:spPr>
      </p:pic>
      <p:pic>
        <p:nvPicPr>
          <p:cNvPr id="10" name="Picture 18" descr="School Book Scheme - canovee national school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8"/>
          <a:stretch>
            <a:fillRect/>
          </a:stretch>
        </p:blipFill>
        <p:spPr bwMode="auto">
          <a:xfrm>
            <a:off x="7215174" y="5429264"/>
            <a:ext cx="1928826" cy="128588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429125" y="2143116"/>
            <a:ext cx="36433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70D6-F08F-4C82-B0B5-64D66C7A738F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64FE2-D2CA-4FA9-8B52-F4123A22237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390" y="4357694"/>
            <a:ext cx="1587610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70D6-F08F-4C82-B0B5-64D66C7A738F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64FE2-D2CA-4FA9-8B52-F4123A22237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18" descr="School Book Scheme - canovee national school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8"/>
          <a:stretch>
            <a:fillRect/>
          </a:stretch>
        </p:blipFill>
        <p:spPr bwMode="auto">
          <a:xfrm>
            <a:off x="7358082" y="5429264"/>
            <a:ext cx="1928826" cy="1285884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24956" y="3214686"/>
            <a:ext cx="1419044" cy="2585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70D6-F08F-4C82-B0B5-64D66C7A738F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64FE2-D2CA-4FA9-8B52-F4123A22237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18" descr="School Book Scheme - canovee national school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05" b="78"/>
          <a:stretch>
            <a:fillRect/>
          </a:stretch>
        </p:blipFill>
        <p:spPr bwMode="auto">
          <a:xfrm>
            <a:off x="7286644" y="1071546"/>
            <a:ext cx="1857356" cy="1285884"/>
          </a:xfrm>
          <a:prstGeom prst="rect">
            <a:avLst/>
          </a:prstGeom>
          <a:noFill/>
        </p:spPr>
      </p:pic>
      <p:pic>
        <p:nvPicPr>
          <p:cNvPr id="6" name="Picture 14" descr="Cartoon Books &amp;Tcy;&amp;ycy; &amp;bcy;&amp;iecy;&amp;scy;&amp;iecy;&amp;dcy;&amp;ucy;&amp;jcy; &amp;chcy;&amp;acy;&amp;shchcy;&amp;iecy; &amp;scy; &amp;ncy;&amp;iecy;&amp;jcy;, &amp;Scy;&amp;tcy;&amp;acy;&amp;ncy;&amp;iecy;&amp;shcy;&amp;softcy; &amp;vcy;&amp;chcy;&amp;iecy;&amp;tcy;&amp;vcy;&amp;iecy;&amp;rcy;&amp;ocy; &amp;ucy;&amp;mcy;&amp;ncy;&amp;iecy;&amp;jcy;... &quot; PixelBrush - &amp;Pcy;&amp;ocy;&amp;rcy;&amp;tcy;&amp;acy;&amp;lcy; &amp;ocy; &amp;dcy;&amp;icy;&amp;zcy;&amp;acy;&amp;jcy;&amp;ncy;&amp;iecy;. &amp;Scy;&amp;kcy;&amp;acy;&amp;chcy;&amp;acy;&amp;tcy;&amp;softcy; &amp;fcy;&amp;ocy;&amp;tcy;&amp;ocy;, &amp;kcy;&amp;acy;&amp;rcy;&amp;tcy;&amp;icy;&amp;ncy;&amp;kcy;&amp;icy;, &amp;ocy;&amp;bcy;&amp;ocy;&amp;icy;, &amp;r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142852"/>
            <a:ext cx="1214446" cy="1314438"/>
          </a:xfrm>
          <a:prstGeom prst="rect">
            <a:avLst/>
          </a:prstGeom>
          <a:noFill/>
        </p:spPr>
      </p:pic>
      <p:sp>
        <p:nvSpPr>
          <p:cNvPr id="9" name="Горизонтальный свиток 8"/>
          <p:cNvSpPr/>
          <p:nvPr/>
        </p:nvSpPr>
        <p:spPr>
          <a:xfrm>
            <a:off x="642910" y="714356"/>
            <a:ext cx="6643734" cy="1214446"/>
          </a:xfrm>
          <a:prstGeom prst="horizontalScroll">
            <a:avLst/>
          </a:prstGeom>
          <a:solidFill>
            <a:srgbClr val="00B0F0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Users\128\Desktop\Рисунок4.png"/>
          <p:cNvPicPr>
            <a:picLocks noChangeAspect="1" noChangeArrowheads="1"/>
          </p:cNvPicPr>
          <p:nvPr/>
        </p:nvPicPr>
        <p:blipFill>
          <a:blip r:embed="rId4" cstate="print"/>
          <a:srcRect l="3030" t="31670" r="26263"/>
          <a:stretch>
            <a:fillRect/>
          </a:stretch>
        </p:blipFill>
        <p:spPr bwMode="auto">
          <a:xfrm>
            <a:off x="1571604" y="785794"/>
            <a:ext cx="5000660" cy="1078909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357430"/>
            <a:ext cx="8329642" cy="1162050"/>
          </a:xfrm>
        </p:spPr>
        <p:txBody>
          <a:bodyPr anchor="b">
            <a:noAutofit/>
          </a:bodyPr>
          <a:lstStyle>
            <a:lvl1pPr algn="l">
              <a:defRPr sz="6000" b="1">
                <a:solidFill>
                  <a:srgbClr val="3333FF"/>
                </a:solidFill>
                <a:latin typeface="Propisi" pitchFamily="2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42860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70D6-F08F-4C82-B0B5-64D66C7A738F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64FE2-D2CA-4FA9-8B52-F4123A22237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18" descr="School Book Scheme - canovee national school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8"/>
          <a:stretch>
            <a:fillRect/>
          </a:stretch>
        </p:blipFill>
        <p:spPr bwMode="auto">
          <a:xfrm>
            <a:off x="7215174" y="5429264"/>
            <a:ext cx="1928826" cy="1285884"/>
          </a:xfrm>
          <a:prstGeom prst="rect">
            <a:avLst/>
          </a:prstGeom>
          <a:noFill/>
        </p:spPr>
      </p:pic>
      <p:pic>
        <p:nvPicPr>
          <p:cNvPr id="8" name="Picture 4" descr="http://0.static.wix.com/media/70804c_0c9a9218f8e4e9377a6b7153961a2bf6.png_5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47201" y="3714752"/>
            <a:ext cx="1696799" cy="2018263"/>
          </a:xfrm>
          <a:prstGeom prst="rect">
            <a:avLst/>
          </a:prstGeom>
          <a:noFill/>
        </p:spPr>
      </p:pic>
      <p:pic>
        <p:nvPicPr>
          <p:cNvPr id="6147" name="Picture 3" descr="C:\Users\128\Desktop\Рисунок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42852"/>
            <a:ext cx="8710613" cy="11953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70D6-F08F-4C82-B0B5-64D66C7A738F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64FE2-D2CA-4FA9-8B52-F4123A2223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9000" r="-5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71000">
                <a:srgbClr val="00B0F0">
                  <a:alpha val="72000"/>
                </a:srgb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A70D6-F08F-4C82-B0B5-64D66C7A738F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64FE2-D2CA-4FA9-8B52-F4123A2223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282" y="214290"/>
            <a:ext cx="8786874" cy="6500858"/>
          </a:xfrm>
          <a:prstGeom prst="roundRect">
            <a:avLst/>
          </a:prstGeom>
          <a:blipFill dpi="0" rotWithShape="1">
            <a:blip r:embed="rId13" cstate="print"/>
            <a:srcRect/>
            <a:stretch>
              <a:fillRect r="-500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ижний колонтитул 4"/>
          <p:cNvSpPr txBox="1">
            <a:spLocks/>
          </p:cNvSpPr>
          <p:nvPr/>
        </p:nvSpPr>
        <p:spPr>
          <a:xfrm>
            <a:off x="5429256" y="6492875"/>
            <a:ext cx="285752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Шаблон презентации: </a:t>
            </a:r>
            <a:r>
              <a:rPr kumimoji="0" lang="ru-RU" sz="1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Лазовская</a:t>
            </a: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С.В.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Presentation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71600" y="1988840"/>
            <a:ext cx="7992888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>
                <a:latin typeface="Comic Sans MS" panose="030F0702030302020204" pitchFamily="66" charset="0"/>
                <a:cs typeface="Times New Roman" pitchFamily="18" charset="0"/>
              </a:rPr>
              <a:t>Открытый урок по </a:t>
            </a:r>
          </a:p>
          <a:p>
            <a:r>
              <a:rPr lang="ru-RU" sz="4800" dirty="0">
                <a:latin typeface="Comic Sans MS" panose="030F0702030302020204" pitchFamily="66" charset="0"/>
                <a:cs typeface="Times New Roman" pitchFamily="18" charset="0"/>
              </a:rPr>
              <a:t>русскому языку</a:t>
            </a:r>
            <a:endParaRPr lang="ru-RU" sz="4000" dirty="0">
              <a:latin typeface="Comic Sans MS" panose="030F0702030302020204" pitchFamily="66" charset="0"/>
              <a:cs typeface="Times New Roman" pitchFamily="18" charset="0"/>
            </a:endParaRPr>
          </a:p>
          <a:p>
            <a:r>
              <a:rPr lang="ru-RU" sz="4000" dirty="0">
                <a:latin typeface="Comic Sans MS" panose="030F0702030302020204" pitchFamily="66" charset="0"/>
                <a:cs typeface="Times New Roman" pitchFamily="18" charset="0"/>
              </a:rPr>
              <a:t>3 к класс</a:t>
            </a:r>
          </a:p>
          <a:p>
            <a:r>
              <a:rPr lang="ru-RU" sz="4000" dirty="0">
                <a:latin typeface="Comic Sans MS" panose="030F0702030302020204" pitchFamily="66" charset="0"/>
                <a:cs typeface="Times New Roman" pitchFamily="18" charset="0"/>
              </a:rPr>
              <a:t>УМК «Школа России»</a:t>
            </a:r>
          </a:p>
        </p:txBody>
      </p:sp>
      <p:pic>
        <p:nvPicPr>
          <p:cNvPr id="4098" name="Picture 2" descr="http://www.clipartsuggest.com/images/645/students-raising-their-hands-clip-art-book-covers-RfgVh7-clip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15916"/>
            <a:ext cx="1656184" cy="2918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43808" y="5229200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>
                <a:latin typeface="Comic Sans MS" panose="030F0702030302020204" pitchFamily="66" charset="0"/>
                <a:cs typeface="Times New Roman" pitchFamily="18" charset="0"/>
              </a:rPr>
              <a:t>Унагаева</a:t>
            </a:r>
            <a:r>
              <a:rPr lang="ru-RU" dirty="0">
                <a:latin typeface="Comic Sans MS" panose="030F0702030302020204" pitchFamily="66" charset="0"/>
                <a:cs typeface="Times New Roman" pitchFamily="18" charset="0"/>
              </a:rPr>
              <a:t> В.Ю., учитель начальных классов</a:t>
            </a:r>
          </a:p>
          <a:p>
            <a:pPr algn="ctr"/>
            <a:r>
              <a:rPr lang="ru-RU" dirty="0">
                <a:latin typeface="Comic Sans MS" panose="030F0702030302020204" pitchFamily="66" charset="0"/>
                <a:cs typeface="Times New Roman" pitchFamily="18" charset="0"/>
              </a:rPr>
              <a:t>МАОУ СОШ №8</a:t>
            </a:r>
            <a:endParaRPr lang="ru-RU" dirty="0">
              <a:latin typeface="Comic Sans MS" panose="030F0702030302020204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83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32656"/>
            <a:ext cx="340042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Проверка:</a:t>
            </a:r>
            <a:endParaRPr lang="ru-RU" sz="36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cer\Desktop\stranica25-nomer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710" y="2636912"/>
            <a:ext cx="5904656" cy="270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64712" y="1660738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М.р</a:t>
            </a:r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ru-RU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1689507"/>
            <a:ext cx="6719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Ж.р</a:t>
            </a:r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ru-RU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86163" y="1689507"/>
            <a:ext cx="742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Ср.р</a:t>
            </a:r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ru-RU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47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60648"/>
            <a:ext cx="3400420" cy="1143000"/>
          </a:xfrm>
        </p:spPr>
        <p:txBody>
          <a:bodyPr>
            <a:normAutofit/>
          </a:bodyPr>
          <a:lstStyle/>
          <a:p>
            <a:r>
              <a:rPr lang="ru-RU" sz="4000" dirty="0" err="1" smtClean="0">
                <a:latin typeface="Comic Sans MS" panose="030F0702030302020204" pitchFamily="66" charset="0"/>
              </a:rPr>
              <a:t>Физминутка</a:t>
            </a:r>
            <a:endParaRPr lang="ru-RU" sz="4000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9515523"/>
              </p:ext>
            </p:extLst>
          </p:nvPr>
        </p:nvGraphicFramePr>
        <p:xfrm>
          <a:off x="1475656" y="1487912"/>
          <a:ext cx="5472608" cy="4103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Презентация" r:id="rId3" imgW="4570541" imgH="3427323" progId="PowerPoint.Show.12">
                  <p:embed/>
                </p:oleObj>
              </mc:Choice>
              <mc:Fallback>
                <p:oleObj name="Презентация" r:id="rId3" imgW="4570541" imgH="3427323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5656" y="1487912"/>
                        <a:ext cx="5472608" cy="41039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854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7426" y="1412776"/>
            <a:ext cx="76328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 </a:t>
            </a:r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           разрисовал 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стёкла красивым узором.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           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 прячется за серые тучи.</a:t>
            </a:r>
          </a:p>
          <a:p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Осенью часто моросит мелкий </a:t>
            </a:r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          .</a:t>
            </a:r>
            <a:endParaRPr lang="ru-RU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         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 искрится под лучами солнца.</a:t>
            </a:r>
          </a:p>
          <a:p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Сегодня стоит чудесный зимний </a:t>
            </a:r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       .</a:t>
            </a:r>
            <a:endParaRPr lang="ru-RU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За домом бурлит широкая </a:t>
            </a:r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        </a:t>
            </a:r>
            <a:r>
              <a:rPr lang="ru-RU" sz="24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endParaRPr lang="ru-RU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По ёлкам скачет рыжая</a:t>
            </a:r>
            <a:r>
              <a:rPr lang="ru-RU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 </a:t>
            </a:r>
            <a:r>
              <a:rPr lang="ru-RU" sz="24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        .</a:t>
            </a:r>
            <a:endParaRPr lang="ru-RU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С яблони упало спелое </a:t>
            </a:r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            </a:t>
            </a:r>
            <a:r>
              <a:rPr lang="ru-RU" sz="24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endParaRPr lang="ru-RU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412776"/>
            <a:ext cx="1122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Мороз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09356" y="1772816"/>
            <a:ext cx="1290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Солнце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301258" y="2111231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дождь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83567" y="2504229"/>
            <a:ext cx="862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Снег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417475" y="2868994"/>
            <a:ext cx="861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день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541023" y="3212976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река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146553" y="3573016"/>
            <a:ext cx="1386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белочка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4167523" y="3987867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яблоко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7539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5976664" cy="114300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На рассвете, на закате</a:t>
            </a:r>
            <a:br>
              <a:rPr lang="ru-RU" sz="3600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Сладко спится на </a:t>
            </a:r>
            <a:r>
              <a:rPr lang="ru-RU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…</a:t>
            </a:r>
            <a:endParaRPr lang="ru-RU" sz="36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7" t="18294" r="18516"/>
          <a:stretch/>
        </p:blipFill>
        <p:spPr>
          <a:xfrm>
            <a:off x="3059198" y="4091414"/>
            <a:ext cx="2719484" cy="933783"/>
          </a:xfrm>
          <a:prstGeom prst="rect">
            <a:avLst/>
          </a:prstGeom>
        </p:spPr>
      </p:pic>
      <p:pic>
        <p:nvPicPr>
          <p:cNvPr id="4098" name="Picture 2" descr="C:\Users\Acer\Desktop\hello_html_m75e1334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88840"/>
            <a:ext cx="3260151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 flipH="1">
            <a:off x="4788024" y="4127777"/>
            <a:ext cx="72008" cy="1440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485434" y="4880249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предмет мебели, предназначенный для сна в положении лёжа. В жилых помещениях обычно располагается в спальне. Бывает прямоугольной или круглой формы.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42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908720"/>
            <a:ext cx="6912768" cy="4413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Утром кровать необходимо заправлять.  </a:t>
            </a:r>
            <a:endParaRPr lang="ru-RU" sz="2000" dirty="0"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endParaRPr lang="ru-RU" sz="2400" dirty="0"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 smtClean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1.Часть речи. (вопрос)          </a:t>
            </a:r>
            <a:endParaRPr lang="ru-RU" dirty="0" smtClean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 smtClean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2.Начальная форма (</a:t>
            </a:r>
            <a:r>
              <a:rPr lang="ru-RU" sz="2400" dirty="0" err="1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И.п</a:t>
            </a:r>
            <a:r>
              <a:rPr lang="ru-RU" sz="24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2400" dirty="0" err="1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4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  <a:endParaRPr lang="ru-RU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3.Постоянные признаки:</a:t>
            </a:r>
            <a:endParaRPr lang="ru-RU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одушевлённое или неодушевлённое; </a:t>
            </a:r>
            <a:endParaRPr lang="ru-RU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собственное или нарицательное;</a:t>
            </a:r>
            <a:endParaRPr lang="ru-RU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- род;</a:t>
            </a:r>
            <a:endParaRPr lang="ru-RU" dirty="0"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4. Непостоянные признаки:</a:t>
            </a:r>
            <a:endParaRPr lang="ru-RU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indent="-45720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24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число.</a:t>
            </a:r>
            <a:endParaRPr lang="ru-RU" dirty="0"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Роль в предложении.</a:t>
            </a:r>
            <a:endParaRPr lang="ru-RU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40152" y="1547831"/>
            <a:ext cx="2862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Существительное</a:t>
            </a:r>
          </a:p>
          <a:p>
            <a:r>
              <a:rPr lang="ru-RU" sz="20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Что? </a:t>
            </a:r>
            <a:endParaRPr lang="ru-RU" sz="2000" dirty="0" smtClean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</a:t>
            </a:r>
            <a:r>
              <a:rPr lang="ru-RU" sz="2000" dirty="0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ровать</a:t>
            </a:r>
            <a:endParaRPr lang="ru-RU" sz="20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23245" y="2872204"/>
            <a:ext cx="244810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Неодушевленное.</a:t>
            </a:r>
            <a:endParaRPr lang="ru-RU" sz="20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516216" y="3284984"/>
            <a:ext cx="228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000" dirty="0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Нарицательное</a:t>
            </a:r>
            <a:endParaRPr lang="ru-RU" sz="20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endParaRPr lang="ru-RU" sz="20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75992" y="3717032"/>
            <a:ext cx="179568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  <a:latin typeface="Comic Sans MS" panose="030F0702030302020204" pitchFamily="66" charset="0"/>
              </a:rPr>
              <a:t>Женский род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990310" y="4509120"/>
            <a:ext cx="76174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err="1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Ед.ч</a:t>
            </a:r>
            <a:r>
              <a:rPr lang="ru-RU" sz="20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077239" y="4907478"/>
            <a:ext cx="1826141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Является </a:t>
            </a:r>
          </a:p>
          <a:p>
            <a:r>
              <a:rPr lang="ru-RU" sz="20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подлежащим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103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052735"/>
            <a:ext cx="54726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Продолжите предложения: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На уроке я научился(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лась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) …..    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Я 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затруднялся (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лась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)…..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Мне было интересно….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316180"/>
            <a:ext cx="55611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Comic Sans MS" panose="030F0702030302020204" pitchFamily="66" charset="0"/>
              </a:rPr>
              <a:t>Оцените свою работу на уроке</a:t>
            </a:r>
            <a:r>
              <a:rPr lang="ru-RU" dirty="0"/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619672" y="2924944"/>
            <a:ext cx="5572359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Домашнее задание.</a:t>
            </a:r>
            <a:endParaRPr lang="ru-RU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ru-RU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1. выучите стихотворение</a:t>
            </a:r>
          </a:p>
          <a:p>
            <a:r>
              <a:rPr lang="ru-RU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2. выучите правило</a:t>
            </a:r>
          </a:p>
          <a:p>
            <a:r>
              <a:rPr lang="ru-RU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3. написать по 5 слов каждого рода.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213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409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594417" y="397848"/>
            <a:ext cx="3101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Распредели слова.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3653" y="992082"/>
            <a:ext cx="1296000" cy="720000"/>
          </a:xfrm>
          <a:prstGeom prst="wave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озеро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88602" y="1001226"/>
            <a:ext cx="1296000" cy="720000"/>
          </a:xfrm>
          <a:prstGeom prst="wave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дверь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11849" y="1037770"/>
            <a:ext cx="1296000" cy="720000"/>
          </a:xfrm>
          <a:prstGeom prst="wave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зелень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37313" y="1810536"/>
            <a:ext cx="1296000" cy="720000"/>
          </a:xfrm>
          <a:prstGeom prst="wave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молния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92883" y="1037770"/>
            <a:ext cx="1296000" cy="720000"/>
          </a:xfrm>
          <a:prstGeom prst="wave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ремень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64485" y="1882544"/>
            <a:ext cx="1296000" cy="720000"/>
          </a:xfrm>
          <a:prstGeom prst="wave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варенье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3371" y="1749561"/>
            <a:ext cx="1296000" cy="720000"/>
          </a:xfrm>
          <a:prstGeom prst="wave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42967" y="2674712"/>
            <a:ext cx="1296000" cy="720000"/>
          </a:xfrm>
          <a:prstGeom prst="wave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море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53522" y="2510136"/>
            <a:ext cx="1296000" cy="720000"/>
          </a:xfrm>
          <a:prstGeom prst="wave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окно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408" y="3821149"/>
            <a:ext cx="2645966" cy="261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2720" y="3821149"/>
            <a:ext cx="2645966" cy="261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9854" y="3821149"/>
            <a:ext cx="2645966" cy="261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018654" y="5877272"/>
            <a:ext cx="1734868" cy="360040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мужской род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818217" y="5877272"/>
            <a:ext cx="1734868" cy="360040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женский род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665403" y="5887520"/>
            <a:ext cx="1734868" cy="360040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средний род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Умножение 23">
            <a:hlinkClick r:id="" action="ppaction://hlinkshowjump?jump=endshow"/>
          </p:cNvPr>
          <p:cNvSpPr/>
          <p:nvPr/>
        </p:nvSpPr>
        <p:spPr>
          <a:xfrm>
            <a:off x="8748464" y="6453336"/>
            <a:ext cx="360000" cy="360000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30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7.40741E-7 L 0.67848 0.565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24" y="282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7037E-7 L 0.15087 0.5745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35" y="2872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-0.04844 0.5692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1" y="2844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6 L -0.52847 0.5692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24" y="2844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L -0.03125 0.433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3" y="2169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81481E-6 L 0.03629 0.4564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6" y="2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85185E-6 L 0.14358 0.4356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70" y="2178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L 0.21927 0.3201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55" y="1599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48148E-6 L 0.45087 0.3439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35" y="1719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5842992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Д</a:t>
            </a:r>
            <a:r>
              <a:rPr lang="ru-RU" sz="3600" dirty="0" smtClean="0">
                <a:solidFill>
                  <a:srgbClr val="00B05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е</a:t>
            </a:r>
            <a:r>
              <a:rPr lang="ru-RU" sz="36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в</a:t>
            </a:r>
            <a:r>
              <a:rPr lang="ru-RU" sz="3600" dirty="0" smtClean="0">
                <a:solidFill>
                  <a:srgbClr val="00B05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я</a:t>
            </a:r>
            <a:r>
              <a:rPr lang="ru-RU" sz="36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тна</a:t>
            </a:r>
            <a:r>
              <a:rPr lang="ru-RU" sz="3600" dirty="0" smtClean="0">
                <a:solidFill>
                  <a:srgbClr val="00B05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д</a:t>
            </a:r>
            <a:r>
              <a:rPr lang="ru-RU" sz="36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цат</a:t>
            </a:r>
            <a:r>
              <a:rPr lang="ru-RU" sz="3600" dirty="0" smtClean="0">
                <a:solidFill>
                  <a:srgbClr val="00B05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ое</a:t>
            </a:r>
            <a:r>
              <a:rPr lang="ru-RU" sz="36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rgbClr val="00B05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я</a:t>
            </a:r>
            <a:r>
              <a:rPr lang="ru-RU" sz="3600" dirty="0">
                <a:latin typeface="Comic Sans MS" panose="030F0702030302020204" pitchFamily="66" charset="0"/>
                <a:cs typeface="Times New Roman" panose="02020603050405020304" pitchFamily="18" charset="0"/>
              </a:rPr>
              <a:t>нв</a:t>
            </a:r>
            <a:r>
              <a:rPr lang="ru-RU" sz="3600" dirty="0">
                <a:solidFill>
                  <a:srgbClr val="00B05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а</a:t>
            </a:r>
            <a:r>
              <a:rPr lang="ru-RU" sz="3600" dirty="0">
                <a:latin typeface="Comic Sans MS" panose="030F0702030302020204" pitchFamily="66" charset="0"/>
                <a:cs typeface="Times New Roman" panose="02020603050405020304" pitchFamily="18" charset="0"/>
              </a:rPr>
              <a:t>ря </a:t>
            </a:r>
            <a:br>
              <a:rPr lang="ru-RU" sz="3600" dirty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ru-RU" sz="3600" dirty="0">
                <a:latin typeface="Comic Sans MS" panose="030F0702030302020204" pitchFamily="66" charset="0"/>
                <a:cs typeface="Times New Roman" panose="02020603050405020304" pitchFamily="18" charset="0"/>
              </a:rPr>
              <a:t>Кла</a:t>
            </a:r>
            <a:r>
              <a:rPr lang="ru-RU" sz="3600" dirty="0">
                <a:solidFill>
                  <a:srgbClr val="00B05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сс</a:t>
            </a:r>
            <a:r>
              <a:rPr lang="ru-RU" sz="3600" dirty="0">
                <a:latin typeface="Comic Sans MS" panose="030F0702030302020204" pitchFamily="66" charset="0"/>
                <a:cs typeface="Times New Roman" panose="02020603050405020304" pitchFamily="18" charset="0"/>
              </a:rPr>
              <a:t>ная р</a:t>
            </a:r>
            <a:r>
              <a:rPr lang="ru-RU" sz="3600" dirty="0">
                <a:solidFill>
                  <a:srgbClr val="00B05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а</a:t>
            </a:r>
            <a:r>
              <a:rPr lang="ru-RU" sz="3600" dirty="0">
                <a:latin typeface="Comic Sans MS" panose="030F0702030302020204" pitchFamily="66" charset="0"/>
                <a:cs typeface="Times New Roman" panose="02020603050405020304" pitchFamily="18" charset="0"/>
              </a:rPr>
              <a:t>бота</a:t>
            </a:r>
            <a:endParaRPr lang="ru-RU" sz="36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73381"/>
            <a:ext cx="6995120" cy="8640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С…бака, п…тух, п...</a:t>
            </a:r>
            <a:r>
              <a:rPr lang="ru-RU" dirty="0" err="1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льто</a:t>
            </a:r>
            <a:r>
              <a:rPr lang="ru-RU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, т…</a:t>
            </a:r>
            <a:r>
              <a:rPr lang="ru-RU" dirty="0" err="1" smtClean="0">
                <a:latin typeface="Comic Sans MS" panose="030F0702030302020204" pitchFamily="66" charset="0"/>
                <a:cs typeface="Times New Roman" panose="02020603050405020304" pitchFamily="18" charset="0"/>
              </a:rPr>
              <a:t>традь</a:t>
            </a:r>
            <a:r>
              <a:rPr lang="ru-RU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, п…нал, </a:t>
            </a:r>
            <a:r>
              <a:rPr lang="ru-RU" dirty="0" err="1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обл</a:t>
            </a:r>
            <a:r>
              <a:rPr lang="ru-RU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…ко, в…робей.</a:t>
            </a:r>
          </a:p>
          <a:p>
            <a:pPr marL="0" indent="0">
              <a:buNone/>
            </a:pP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://allday1.com/uploads/posts/2015-07/1437477752_vector-school-children-collection-5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393" y="3933056"/>
            <a:ext cx="2565854" cy="2432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2195736" y="2549446"/>
            <a:ext cx="2170584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255343" y="2492896"/>
            <a:ext cx="1540793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195631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о</a:t>
            </a:r>
            <a:endParaRPr lang="ru-RU" sz="32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39044" y="1937672"/>
            <a:ext cx="409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е</a:t>
            </a:r>
            <a:endParaRPr lang="ru-RU" sz="32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60683" y="1956612"/>
            <a:ext cx="3946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а</a:t>
            </a:r>
            <a:endParaRPr lang="ru-RU" sz="32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9739" y="2462631"/>
            <a:ext cx="409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е</a:t>
            </a:r>
            <a:endParaRPr lang="ru-RU" sz="32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44704" y="1956309"/>
            <a:ext cx="4090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е</a:t>
            </a:r>
            <a:endParaRPr lang="ru-RU" sz="32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60683" y="2484185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о</a:t>
            </a:r>
            <a:endParaRPr lang="ru-RU" sz="32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54906" y="2461923"/>
            <a:ext cx="3946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а</a:t>
            </a:r>
            <a:endParaRPr lang="ru-RU" sz="32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94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476672"/>
            <a:ext cx="3400420" cy="1143000"/>
          </a:xfrm>
        </p:spPr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ОРД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82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61401"/>
            <a:ext cx="7499176" cy="1143000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latin typeface="Comic Sans MS" panose="030F0702030302020204" pitchFamily="66" charset="0"/>
                <a:cs typeface="Times New Roman" panose="02020603050405020304" pitchFamily="18" charset="0"/>
              </a:rPr>
              <a:t>Собака, петух, пальто, тетрадь, </a:t>
            </a:r>
            <a:r>
              <a:rPr lang="ru-RU" sz="31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пенал</a:t>
            </a:r>
            <a:r>
              <a:rPr lang="ru-RU" sz="3100" dirty="0">
                <a:latin typeface="Comic Sans MS" panose="030F0702030302020204" pitchFamily="66" charset="0"/>
                <a:cs typeface="Times New Roman" panose="02020603050405020304" pitchFamily="18" charset="0"/>
              </a:rPr>
              <a:t>, </a:t>
            </a:r>
            <a:r>
              <a:rPr lang="ru-RU" sz="31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облако, воробей.</a:t>
            </a:r>
            <a:r>
              <a:rPr lang="ru-RU" sz="3100" dirty="0">
                <a:latin typeface="Comic Sans MS" panose="030F0702030302020204" pitchFamily="66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63688" y="3356992"/>
            <a:ext cx="130516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Собака</a:t>
            </a:r>
          </a:p>
          <a:p>
            <a:r>
              <a:rPr lang="ru-RU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Петух</a:t>
            </a:r>
          </a:p>
          <a:p>
            <a:r>
              <a:rPr lang="ru-RU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Воробей </a:t>
            </a:r>
            <a:endParaRPr lang="ru-RU" sz="20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62549" y="3356992"/>
            <a:ext cx="11689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Пальто</a:t>
            </a:r>
          </a:p>
          <a:p>
            <a:r>
              <a:rPr lang="ru-RU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Тетрадь</a:t>
            </a:r>
          </a:p>
          <a:p>
            <a:r>
              <a:rPr lang="ru-RU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Пенал</a:t>
            </a:r>
          </a:p>
          <a:p>
            <a:r>
              <a:rPr lang="ru-RU" sz="20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облако</a:t>
            </a:r>
            <a:endParaRPr lang="ru-RU" sz="20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624" y="2681236"/>
            <a:ext cx="20842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Одушевленные</a:t>
            </a:r>
            <a:endParaRPr lang="ru-RU" sz="20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5976" y="2681236"/>
            <a:ext cx="2148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Неодушевленные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523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540568" y="1628800"/>
            <a:ext cx="93097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latin typeface="Comic Sans MS" panose="030F0702030302020204" pitchFamily="66" charset="0"/>
              </a:rPr>
              <a:t>Тема урока: </a:t>
            </a:r>
            <a:br>
              <a:rPr lang="ru-RU" sz="4000" dirty="0" smtClean="0">
                <a:latin typeface="Comic Sans MS" panose="030F0702030302020204" pitchFamily="66" charset="0"/>
              </a:rPr>
            </a:br>
            <a:r>
              <a:rPr lang="ru-RU" sz="4000" dirty="0" smtClean="0">
                <a:latin typeface="Comic Sans MS" panose="030F0702030302020204" pitchFamily="66" charset="0"/>
              </a:rPr>
              <a:t>«Род имен существительных»</a:t>
            </a:r>
            <a:endParaRPr lang="ru-RU" sz="4000" dirty="0">
              <a:latin typeface="Comic Sans MS" panose="030F0702030302020204" pitchFamily="66" charset="0"/>
            </a:endParaRPr>
          </a:p>
        </p:txBody>
      </p:sp>
      <p:pic>
        <p:nvPicPr>
          <p:cNvPr id="4098" name="Picture 2" descr="http://www.clipartsuggest.com/images/645/students-raising-their-hands-clip-art-book-covers-RfgVh7-clip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97327"/>
            <a:ext cx="1656184" cy="2918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9832" y="3387450"/>
            <a:ext cx="415530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Цель урока: </a:t>
            </a:r>
            <a:r>
              <a:rPr lang="ru-RU" sz="2800" i="1" dirty="0">
                <a:solidFill>
                  <a:srgbClr val="0070C0"/>
                </a:solidFill>
                <a:latin typeface="Comic Sans MS" panose="030F0702030302020204" pitchFamily="66" charset="0"/>
              </a:rPr>
              <a:t>научиться </a:t>
            </a:r>
            <a:endParaRPr lang="ru-RU" sz="2800" i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sz="28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определять род имён </a:t>
            </a:r>
          </a:p>
          <a:p>
            <a:r>
              <a:rPr lang="ru-RU" sz="2800" i="1" dirty="0">
                <a:solidFill>
                  <a:srgbClr val="0070C0"/>
                </a:solidFill>
                <a:latin typeface="Comic Sans MS" panose="030F0702030302020204" pitchFamily="66" charset="0"/>
              </a:rPr>
              <a:t>с</a:t>
            </a:r>
            <a:r>
              <a:rPr lang="ru-RU" sz="28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уществительных.</a:t>
            </a:r>
            <a:endParaRPr lang="ru-RU" sz="2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72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50046" y="1774674"/>
            <a:ext cx="4073326" cy="510778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 имён существительных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709" y="260648"/>
            <a:ext cx="7127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itchFamily="18" charset="0"/>
              </a:rPr>
              <a:t>Как определить род имён существительных?</a:t>
            </a:r>
            <a:endParaRPr lang="ru-RU" sz="2400" b="1" dirty="0">
              <a:solidFill>
                <a:srgbClr val="0070C0"/>
              </a:solidFill>
              <a:latin typeface="Comic Sans MS" panose="030F0702030302020204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5602" y="2551216"/>
            <a:ext cx="1444444" cy="510778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мужской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7416" y="2529015"/>
            <a:ext cx="1427949" cy="510778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женский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48264" y="2529015"/>
            <a:ext cx="1352072" cy="510778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средний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3501008"/>
            <a:ext cx="2736000" cy="2844000"/>
          </a:xfrm>
          <a:prstGeom prst="round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Имена существительные, которые можно заменить местоимением он, - мужского рода: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дядя (он), тополь (он).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50694" y="3511264"/>
            <a:ext cx="2736000" cy="2801600"/>
          </a:xfrm>
          <a:prstGeom prst="round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Имена существительные, которые можно заменить местоимением она, - женского рода: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вода (она), фамилия (она).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44344" y="3501007"/>
            <a:ext cx="2736000" cy="2801600"/>
          </a:xfrm>
          <a:prstGeom prst="round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Имена существительные, которые можно заменить местоимением оно, - среднего рода: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имя (оно), варенье (оно).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1473514" y="3087953"/>
            <a:ext cx="0" cy="396044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503345" y="3087953"/>
            <a:ext cx="0" cy="396044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7668344" y="3104963"/>
            <a:ext cx="0" cy="396044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098650" y="2276987"/>
            <a:ext cx="1525650" cy="252028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1350822" y="2288630"/>
            <a:ext cx="1348833" cy="262586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4431391" y="2266429"/>
            <a:ext cx="0" cy="262586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728" y="5373216"/>
            <a:ext cx="652463" cy="1200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isnovasoberu.ru/wp-content/uploads/2021/09/Bryzgi-170x63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122" y="5973291"/>
            <a:ext cx="1619250" cy="60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pngimg.com/uploads/jam/small/jam_PNG11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7603" y="5655785"/>
            <a:ext cx="768311" cy="1089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трелка вправо 20">
            <a:hlinkClick r:id="" action="ppaction://hlinkshowjump?jump=nextslide"/>
          </p:cNvPr>
          <p:cNvSpPr/>
          <p:nvPr/>
        </p:nvSpPr>
        <p:spPr>
          <a:xfrm>
            <a:off x="8783991" y="6531161"/>
            <a:ext cx="288000" cy="288000"/>
          </a:xfrm>
          <a:prstGeom prst="rightArrow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98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412776"/>
            <a:ext cx="7848872" cy="1143000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Comic Sans MS" panose="030F0702030302020204" pitchFamily="66" charset="0"/>
                <a:cs typeface="Times New Roman" panose="02020603050405020304" pitchFamily="18" charset="0"/>
              </a:rPr>
              <a:t>Собака, петух, пальто, тетрадь, </a:t>
            </a:r>
            <a:br>
              <a:rPr lang="ru-RU" sz="3600" dirty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ru-RU" sz="3600" dirty="0">
                <a:latin typeface="Comic Sans MS" panose="030F0702030302020204" pitchFamily="66" charset="0"/>
                <a:cs typeface="Times New Roman" panose="02020603050405020304" pitchFamily="18" charset="0"/>
              </a:rPr>
              <a:t>пенал, облако, воробей.</a:t>
            </a:r>
            <a:br>
              <a:rPr lang="ru-RU" sz="3600" dirty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1098" y="2338644"/>
            <a:ext cx="25330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Мужской род (</a:t>
            </a:r>
            <a:r>
              <a:rPr lang="ru-RU" sz="2000" dirty="0" err="1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м.р</a:t>
            </a:r>
            <a:r>
              <a:rPr lang="ru-RU" sz="2000" dirty="0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.)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Он мой</a:t>
            </a:r>
            <a:endParaRPr lang="ru-RU" sz="20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9026" y="2363913"/>
            <a:ext cx="25026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Женский род (</a:t>
            </a:r>
            <a:r>
              <a:rPr lang="ru-RU" sz="2000" dirty="0" err="1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ж.р</a:t>
            </a:r>
            <a:r>
              <a:rPr lang="ru-RU" sz="2000" dirty="0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.)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Она моя</a:t>
            </a:r>
            <a:endParaRPr lang="ru-RU" sz="20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0905" y="3356969"/>
            <a:ext cx="11961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етух</a:t>
            </a:r>
          </a:p>
          <a:p>
            <a:pPr algn="ctr"/>
            <a:r>
              <a:rPr lang="ru-RU" sz="2000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енал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воробей</a:t>
            </a:r>
            <a:endParaRPr lang="ru-RU" sz="2000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3881" y="3348012"/>
            <a:ext cx="11144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</a:t>
            </a:r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обака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тетрадь</a:t>
            </a:r>
            <a:endParaRPr lang="ru-RU" sz="2000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08737" y="3342202"/>
            <a:ext cx="10486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п</a:t>
            </a:r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альто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облако</a:t>
            </a:r>
            <a:endParaRPr lang="ru-RU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52120" y="2363913"/>
            <a:ext cx="25619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Средний род (</a:t>
            </a:r>
            <a:r>
              <a:rPr lang="ru-RU" sz="2000" dirty="0" err="1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ср.р</a:t>
            </a:r>
            <a:r>
              <a:rPr lang="ru-RU" sz="2000" dirty="0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.)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Оно моё</a:t>
            </a:r>
            <a:endParaRPr lang="ru-RU" sz="20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http://allday1.com/uploads/posts/2015-07/1437477752_vector-school-children-collection-5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164" y="4293096"/>
            <a:ext cx="2565854" cy="2432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24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23012" y="68393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Женский род запомню я</a:t>
            </a:r>
            <a:b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И скажу: </a:t>
            </a:r>
            <a:r>
              <a:rPr lang="ru-RU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она, моя</a:t>
            </a:r>
            <a: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И запомню род мужской</a:t>
            </a:r>
            <a:b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И опять скажу: </a:t>
            </a:r>
            <a:r>
              <a:rPr lang="ru-RU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он, мой</a:t>
            </a:r>
            <a: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Средний род – </a:t>
            </a:r>
            <a:r>
              <a:rPr lang="ru-RU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оно моё</a:t>
            </a:r>
            <a: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Это правило твоё!</a:t>
            </a:r>
          </a:p>
        </p:txBody>
      </p:sp>
      <p:pic>
        <p:nvPicPr>
          <p:cNvPr id="5" name="Picture 2" descr="http://www.clipartsuggest.com/images/645/students-raising-their-hands-clip-art-book-covers-RfgVh7-clip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920" y="3361590"/>
            <a:ext cx="1656184" cy="2918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12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Acer\Desktop\2chast-stranica(2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0648"/>
            <a:ext cx="6840760" cy="640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31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Тема8</Template>
  <TotalTime>948</TotalTime>
  <Words>367</Words>
  <Application>Microsoft Office PowerPoint</Application>
  <PresentationFormat>Экран (4:3)</PresentationFormat>
  <Paragraphs>121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Тема8</vt:lpstr>
      <vt:lpstr>Microsoft PowerPoint Presentation</vt:lpstr>
      <vt:lpstr>Презентация PowerPoint</vt:lpstr>
      <vt:lpstr>Девятнадцатое января  Классная работа</vt:lpstr>
      <vt:lpstr>ОРД</vt:lpstr>
      <vt:lpstr>Собака, петух, пальто, тетрадь,  пенал, облако, воробей.  </vt:lpstr>
      <vt:lpstr>Презентация PowerPoint</vt:lpstr>
      <vt:lpstr>Презентация PowerPoint</vt:lpstr>
      <vt:lpstr>Собака, петух, пальто, тетрадь,  пенал, облако, воробей.  </vt:lpstr>
      <vt:lpstr>Презентация PowerPoint</vt:lpstr>
      <vt:lpstr>Презентация PowerPoint</vt:lpstr>
      <vt:lpstr>Проверка:</vt:lpstr>
      <vt:lpstr>Физминутка</vt:lpstr>
      <vt:lpstr>Презентация PowerPoint</vt:lpstr>
      <vt:lpstr>На рассвете, на закате Сладко спится на …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Димка</dc:creator>
  <cp:lastModifiedBy>Acer</cp:lastModifiedBy>
  <cp:revision>99</cp:revision>
  <dcterms:created xsi:type="dcterms:W3CDTF">2013-11-09T15:16:07Z</dcterms:created>
  <dcterms:modified xsi:type="dcterms:W3CDTF">2024-01-18T17:16:34Z</dcterms:modified>
</cp:coreProperties>
</file>