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8" r:id="rId11"/>
    <p:sldId id="267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869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397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443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3903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885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436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428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121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043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83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5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349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11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3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81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1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08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7AFE0-139E-4C28-8818-328A9C0E235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7038A-B4B4-47F0-BB1B-230CAF5C8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7451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214" y="983672"/>
            <a:ext cx="10181642" cy="274903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ЭВОЛЮЦИЯ РАЗВИТИЯ ЖИЗНИ НА ЗЕМЛЕ</a:t>
            </a:r>
            <a:b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КАТАРХЕЙ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562" y="4170218"/>
            <a:ext cx="4684158" cy="1915491"/>
          </a:xfrm>
        </p:spPr>
        <p:txBody>
          <a:bodyPr>
            <a:normAutofit lnSpcReduction="10000"/>
          </a:bodyPr>
          <a:lstStyle/>
          <a:p>
            <a:pPr algn="l"/>
            <a:endParaRPr lang="ru-RU" dirty="0" smtClean="0"/>
          </a:p>
          <a:p>
            <a:pPr algn="l"/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Арефина Светлана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Юрьевна</a:t>
            </a:r>
            <a:endParaRPr lang="ru-RU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учитель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биологии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высшей категории</a:t>
            </a:r>
            <a:endParaRPr lang="ru-RU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МБОУ «Школа № 4»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г. 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Ростов-на-Дону</a:t>
            </a:r>
            <a:endParaRPr lang="ru-RU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658" y="3732706"/>
            <a:ext cx="4860889" cy="285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СТРОМАТОЛИТЫ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40" y="2059781"/>
            <a:ext cx="3309788" cy="46596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Первые свидетельства наличия </a:t>
            </a:r>
            <a:r>
              <a:rPr lang="ru-RU" dirty="0" smtClean="0"/>
              <a:t>жизни на </a:t>
            </a:r>
            <a:r>
              <a:rPr lang="ru-RU" dirty="0"/>
              <a:t>планете запечатлены в отложениях </a:t>
            </a:r>
            <a:r>
              <a:rPr lang="ru-RU" dirty="0" err="1" smtClean="0"/>
              <a:t>катархея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и </a:t>
            </a:r>
            <a:r>
              <a:rPr lang="ru-RU" dirty="0"/>
              <a:t>представляют они собой строматолиты — известковые лепёшки, построенные сообществами бактерий.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950" y="110141"/>
            <a:ext cx="4248150" cy="3448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99" y="3173525"/>
            <a:ext cx="5875626" cy="343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9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ФОТОСИНТЕЗ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39" y="2101345"/>
            <a:ext cx="3379061" cy="46319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 результате жизнедеятельности фотосинтезирующих </a:t>
            </a:r>
            <a:r>
              <a:rPr lang="ru-RU" dirty="0" err="1"/>
              <a:t>цианобактерий</a:t>
            </a:r>
            <a:r>
              <a:rPr lang="ru-RU" dirty="0"/>
              <a:t> в океане, а затем и в атмосфере - появился кислород. 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Цианобактерии</a:t>
            </a:r>
            <a:r>
              <a:rPr lang="ru-RU" dirty="0" smtClean="0"/>
              <a:t> создали </a:t>
            </a:r>
            <a:r>
              <a:rPr lang="ru-RU" dirty="0"/>
              <a:t>из углекислого газа запас богатой энергией </a:t>
            </a:r>
            <a:r>
              <a:rPr lang="ru-RU" dirty="0" smtClean="0"/>
              <a:t>органики.</a:t>
            </a:r>
          </a:p>
          <a:p>
            <a:pPr marL="0" indent="0">
              <a:buNone/>
            </a:pPr>
            <a:r>
              <a:rPr lang="ru-RU" dirty="0"/>
              <a:t>Формируется озоновый слой.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521527"/>
            <a:ext cx="5615709" cy="42117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140" y="152401"/>
            <a:ext cx="3886470" cy="2493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808" y="3066401"/>
            <a:ext cx="4606004" cy="311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975" y="166255"/>
            <a:ext cx="9613861" cy="174567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ЖИЗНЬ ЕСТЬ!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внимание.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87" y="1631193"/>
            <a:ext cx="5097025" cy="50297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65" y="1631193"/>
            <a:ext cx="5540671" cy="499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НАЧАЛО ФОРМИРОВАНИЯ ЗЕМЛИ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849" y="2073637"/>
            <a:ext cx="3960951" cy="4645818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Катархейская</a:t>
            </a:r>
            <a:r>
              <a:rPr lang="ru-RU" dirty="0"/>
              <a:t> эра — </a:t>
            </a:r>
            <a:r>
              <a:rPr lang="ru-RU" dirty="0" smtClean="0"/>
              <a:t> </a:t>
            </a:r>
            <a:r>
              <a:rPr lang="ru-RU" dirty="0"/>
              <a:t>древнейший период в истории Земли,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который </a:t>
            </a:r>
            <a:r>
              <a:rPr lang="ru-RU" dirty="0"/>
              <a:t>длился от 4,6 до 4 миллиардов лет назад, продолжительностью 600 миллионов лет.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 </a:t>
            </a:r>
            <a:r>
              <a:rPr lang="ru-RU" dirty="0"/>
              <a:t>время этой эры произошло формирование Земли как </a:t>
            </a:r>
            <a:r>
              <a:rPr lang="ru-RU" dirty="0" smtClean="0"/>
              <a:t>планеты.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179818"/>
            <a:ext cx="2988846" cy="44334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526" y="3094218"/>
            <a:ext cx="4692074" cy="3519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21" y="193963"/>
            <a:ext cx="3580579" cy="244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80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КАТАРХЕЙСКИЙ ЭОН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994" y="1962799"/>
            <a:ext cx="3323642" cy="477051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Земля окутана ядовитой для живых существ атмосферой, лишена кислорода; гремят вулканические извержения, сверкают молнии. Вся атмосфера пронизана сильнейшим ультрафиолетовым излучением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Растительного и животного мира в </a:t>
            </a:r>
            <a:r>
              <a:rPr lang="ru-RU" dirty="0" err="1"/>
              <a:t>катархейскую</a:t>
            </a:r>
            <a:r>
              <a:rPr lang="ru-RU" dirty="0"/>
              <a:t> эру не существовало.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288" y="1631011"/>
            <a:ext cx="3446312" cy="21738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971" y="4024197"/>
            <a:ext cx="7462791" cy="27091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32533"/>
            <a:ext cx="3687363" cy="275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6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849" y="718719"/>
            <a:ext cx="9613861" cy="1080938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ПРОТОЗЕМЛЯ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849" y="2059781"/>
            <a:ext cx="4099496" cy="46596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При столкновении особо крупные астероиды могли вызывать образование океанов магмы глубиной до 400 </a:t>
            </a:r>
            <a:r>
              <a:rPr lang="ru-RU" dirty="0" smtClean="0"/>
              <a:t>км. Накопление железных расплавов наращивали </a:t>
            </a:r>
            <a:r>
              <a:rPr lang="ru-RU" b="1" dirty="0" smtClean="0">
                <a:solidFill>
                  <a:srgbClr val="FFFF00"/>
                </a:solidFill>
              </a:rPr>
              <a:t>ЯДРО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На поверхности Земли в </a:t>
            </a:r>
            <a:r>
              <a:rPr lang="ru-RU" dirty="0" err="1"/>
              <a:t>катархейское</a:t>
            </a:r>
            <a:r>
              <a:rPr lang="ru-RU" dirty="0"/>
              <a:t> время существовали крупные магматические плато.</a:t>
            </a:r>
          </a:p>
          <a:p>
            <a:pPr marL="0" indent="0">
              <a:buNone/>
            </a:pPr>
            <a:r>
              <a:rPr lang="ru-RU" dirty="0"/>
              <a:t>Излияния лавы постоянно наращивали верхний слой формирующейся </a:t>
            </a:r>
            <a:r>
              <a:rPr lang="ru-RU" b="1" dirty="0" smtClean="0">
                <a:solidFill>
                  <a:schemeClr val="bg1"/>
                </a:solidFill>
              </a:rPr>
              <a:t>КОРЫ</a:t>
            </a:r>
            <a:r>
              <a:rPr lang="ru-RU" dirty="0" smtClean="0"/>
              <a:t>. 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345" y="642392"/>
            <a:ext cx="7733296" cy="579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57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358" y="711665"/>
            <a:ext cx="2076734" cy="1080938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ЛУНА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40" y="2078182"/>
            <a:ext cx="3476042" cy="47798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ЛУНА возникла </a:t>
            </a:r>
            <a:r>
              <a:rPr lang="ru-RU" dirty="0"/>
              <a:t>в результате столкновения по касательной Земли и </a:t>
            </a:r>
            <a:r>
              <a:rPr lang="ru-RU" dirty="0" smtClean="0"/>
              <a:t>планеты </a:t>
            </a:r>
            <a:r>
              <a:rPr lang="ru-RU" dirty="0" err="1" smtClean="0"/>
              <a:t>Тейя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начале </a:t>
            </a:r>
            <a:r>
              <a:rPr lang="ru-RU" dirty="0" err="1"/>
              <a:t>катархея</a:t>
            </a:r>
            <a:r>
              <a:rPr lang="ru-RU" dirty="0"/>
              <a:t> Луна находилась на расстоянии около 17 тысяч километров от Земли. Радиус её был в 300 раз больше современной Луны.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 </a:t>
            </a:r>
            <a:r>
              <a:rPr lang="ru-RU" dirty="0"/>
              <a:t>концу </a:t>
            </a:r>
            <a:r>
              <a:rPr lang="ru-RU" dirty="0" err="1" smtClean="0"/>
              <a:t>катархея</a:t>
            </a:r>
            <a:r>
              <a:rPr lang="ru-RU" dirty="0"/>
              <a:t> </a:t>
            </a:r>
            <a:r>
              <a:rPr lang="ru-RU" dirty="0" smtClean="0"/>
              <a:t>составляло </a:t>
            </a:r>
            <a:r>
              <a:rPr lang="ru-RU" dirty="0"/>
              <a:t>около 150 тысяч километров.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617" y="262747"/>
            <a:ext cx="3314029" cy="2125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91" y="3110827"/>
            <a:ext cx="6359236" cy="3480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813" y="262747"/>
            <a:ext cx="3545477" cy="266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2741752" cy="108093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ВОДА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704" y="2045927"/>
            <a:ext cx="3545314" cy="467352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Продуктом распада нестабильных </a:t>
            </a:r>
            <a:r>
              <a:rPr lang="ru-RU" dirty="0" smtClean="0"/>
              <a:t>изотопов</a:t>
            </a:r>
            <a:r>
              <a:rPr lang="ru-RU" dirty="0"/>
              <a:t> </a:t>
            </a:r>
            <a:r>
              <a:rPr lang="ru-RU" dirty="0" smtClean="0"/>
              <a:t> является водород</a:t>
            </a:r>
            <a:r>
              <a:rPr lang="ru-RU" dirty="0"/>
              <a:t>, соединяющийся в мантии с кислородом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Вода выходит наружу при извержениях вулканов.</a:t>
            </a:r>
          </a:p>
          <a:p>
            <a:pPr marL="0" indent="0">
              <a:buNone/>
            </a:pPr>
            <a:r>
              <a:rPr lang="ru-RU" dirty="0"/>
              <a:t>Воды, наполнявшей кратеры (при этом, воды кипящей!!!) было в то время в 700 раз меньше, чем </a:t>
            </a:r>
            <a:r>
              <a:rPr lang="ru-RU" dirty="0" smtClean="0"/>
              <a:t> сейчас.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462" y="1695620"/>
            <a:ext cx="6698445" cy="50238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18" y="165002"/>
            <a:ext cx="3993177" cy="299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3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ВОЗНИКНОВЕНИЕ ЖИЗНИ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995" y="2101344"/>
            <a:ext cx="3670005" cy="475665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Под влиянием физических явлений из окутавшей Землю смеси паров сероводорода, аммиака, угарного газа начинают синтезироваться первые органические соединения, возникают свойства, характерные для жизни.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Происхождение жизни, часть 3: Протобион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37" y="1984304"/>
            <a:ext cx="6754140" cy="474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Происхождение жизни: Гипотеза извлечённая из нафтал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692" y="240525"/>
            <a:ext cx="4642639" cy="288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28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39" y="753228"/>
            <a:ext cx="9613861" cy="108093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ПРОТОБИОНТЫ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45" y="1976654"/>
            <a:ext cx="3753134" cy="47012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Возникновение </a:t>
            </a:r>
            <a:r>
              <a:rPr lang="ru-RU" dirty="0"/>
              <a:t>жизни связано и с двумя принципиально важными событиями</a:t>
            </a:r>
            <a:r>
              <a:rPr lang="ru-RU" dirty="0" smtClean="0"/>
              <a:t>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появлением </a:t>
            </a:r>
            <a:r>
              <a:rPr lang="ru-RU" dirty="0"/>
              <a:t>автокаталитической молекулы, способной к </a:t>
            </a:r>
            <a:r>
              <a:rPr lang="ru-RU" dirty="0" err="1"/>
              <a:t>самовоспроизводству</a:t>
            </a:r>
            <a:r>
              <a:rPr lang="ru-RU" dirty="0" smtClean="0"/>
              <a:t>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появлением </a:t>
            </a:r>
            <a:r>
              <a:rPr lang="ru-RU" dirty="0"/>
              <a:t>первого организма, ещё не синтезирующего, но уже представляющего данную молекулу с некими минимальными обвесами.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Происхождение жизни, часть 2: РНК-ми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289" y="494052"/>
            <a:ext cx="4092570" cy="27127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utoShape 2" descr="https://pbs.twimg.com/media/EBdNgfeXkAA8BYS.jpg"/>
          <p:cNvSpPr>
            <a:spLocks noChangeAspect="1" noChangeArrowheads="1"/>
          </p:cNvSpPr>
          <p:nvPr/>
        </p:nvSpPr>
        <p:spPr bwMode="auto">
          <a:xfrm>
            <a:off x="4197650" y="3662085"/>
            <a:ext cx="183561" cy="18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pbs.twimg.com/media/EBdNgfeXkAA8BYS.jpg"/>
          <p:cNvSpPr>
            <a:spLocks noChangeAspect="1" noChangeArrowheads="1"/>
          </p:cNvSpPr>
          <p:nvPr/>
        </p:nvSpPr>
        <p:spPr bwMode="auto">
          <a:xfrm>
            <a:off x="4350050" y="3814485"/>
            <a:ext cx="183561" cy="18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s3.ap-southeast-1.amazonaws.com/images.asianage.com/images/aa-Cover-qc28g8204gilg9pagukiil7633-20170825085242.Medi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14" y="3545332"/>
            <a:ext cx="4872553" cy="272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430" y="3545332"/>
            <a:ext cx="2660904" cy="2743200"/>
          </a:xfrm>
          <a:prstGeom prst="rect">
            <a:avLst/>
          </a:prstGeom>
        </p:spPr>
      </p:pic>
      <p:pic>
        <p:nvPicPr>
          <p:cNvPr id="1032" name="Picture 8" descr="https://avatars.mds.yandex.net/i?id=44f1963cd5214fcde6d4641240c8f36bfc83afd4-9231751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969" y="428734"/>
            <a:ext cx="2778091" cy="277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0" descr="https://alternathistory.ru/wp-content/uploads/2023/02/Y9E6HSQs-FdSaVUY-02-2048x194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61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БАКТЕРИИ. ВИРУСЫ.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 descr="Происхождение жизни, часть 4: Химическая эволюц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273" y="410178"/>
            <a:ext cx="3959961" cy="184811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80109" y="2177216"/>
            <a:ext cx="2916867" cy="448681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Бактерии уже </a:t>
            </a:r>
            <a:r>
              <a:rPr lang="ru-RU" dirty="0" smtClean="0"/>
              <a:t>существовали и осуществляли хемосинтез, </a:t>
            </a:r>
            <a:r>
              <a:rPr lang="ru-RU" dirty="0"/>
              <a:t>подкармливая друг друга отходами собственной химии, множество видов микроорганизмов.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6" name="Picture 8" descr="https://avatars.mds.yandex.net/i?id=839b497b6144a10a74e4a081d62eb9ee_l-10156478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976" y="2424545"/>
            <a:ext cx="4780549" cy="304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b78b8ba962c1c44d2e268bf5bad97dcb_l-5579322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1" y="3685307"/>
            <a:ext cx="4410652" cy="304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33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8D4585"/>
      </a:dk2>
      <a:lt2>
        <a:srgbClr val="E7E6E6"/>
      </a:lt2>
      <a:accent1>
        <a:srgbClr val="F35AE6"/>
      </a:accent1>
      <a:accent2>
        <a:srgbClr val="FC5283"/>
      </a:accent2>
      <a:accent3>
        <a:srgbClr val="F67C64"/>
      </a:accent3>
      <a:accent4>
        <a:srgbClr val="F89F65"/>
      </a:accent4>
      <a:accent5>
        <a:srgbClr val="55C6BA"/>
      </a:accent5>
      <a:accent6>
        <a:srgbClr val="84A3FD"/>
      </a:accent6>
      <a:hlink>
        <a:srgbClr val="6ED4F6"/>
      </a:hlink>
      <a:folHlink>
        <a:srgbClr val="9FECFC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106000"/>
                <a:satMod val="220000"/>
                <a:lumMod val="140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7D30EEFE-7128-4DE5-8A0D-8D4EF32CB0A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467</TotalTime>
  <Words>339</Words>
  <Application>Microsoft Office PowerPoint</Application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Georgia</vt:lpstr>
      <vt:lpstr>Trebuchet MS</vt:lpstr>
      <vt:lpstr>Wingdings</vt:lpstr>
      <vt:lpstr>Берлин</vt:lpstr>
      <vt:lpstr>ЭВОЛЮЦИЯ РАЗВИТИЯ ЖИЗНИ НА ЗЕМЛЕ  КАТАРХЕЙ</vt:lpstr>
      <vt:lpstr>НАЧАЛО ФОРМИРОВАНИЯ ЗЕМЛИ</vt:lpstr>
      <vt:lpstr>КАТАРХЕЙСКИЙ ЭОН</vt:lpstr>
      <vt:lpstr>ПРОТОЗЕМЛЯ</vt:lpstr>
      <vt:lpstr>ЛУНА</vt:lpstr>
      <vt:lpstr>ВОДА</vt:lpstr>
      <vt:lpstr>ВОЗНИКНОВЕНИЕ ЖИЗНИ</vt:lpstr>
      <vt:lpstr>ПРОТОБИОНТЫ</vt:lpstr>
      <vt:lpstr>БАКТЕРИИ. ВИРУСЫ.</vt:lpstr>
      <vt:lpstr>СТРОМАТОЛИТЫ</vt:lpstr>
      <vt:lpstr>ФОТОСИНТЕЗ</vt:lpstr>
      <vt:lpstr>ЖИЗНЬ ЕСТЬ!  Спасибо за внимание.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Исследовательсекая работа «Правильное питание подростков и детей»</dc:title>
  <dc:creator>Пользователь Windows</dc:creator>
  <cp:lastModifiedBy>Пользователь Windows</cp:lastModifiedBy>
  <cp:revision>46</cp:revision>
  <dcterms:created xsi:type="dcterms:W3CDTF">2023-11-21T11:21:18Z</dcterms:created>
  <dcterms:modified xsi:type="dcterms:W3CDTF">2024-01-30T12:31:57Z</dcterms:modified>
</cp:coreProperties>
</file>