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6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428" y="2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A470A343-E6A3-437D-A95D-77A0E47A011E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07F618B4-DB66-4198-9610-0E64BEF99064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05577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0A343-E6A3-437D-A95D-77A0E47A011E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618B4-DB66-4198-9610-0E64BEF990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55570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0A343-E6A3-437D-A95D-77A0E47A011E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618B4-DB66-4198-9610-0E64BEF99064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43797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0A343-E6A3-437D-A95D-77A0E47A011E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618B4-DB66-4198-9610-0E64BEF99064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78639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0A343-E6A3-437D-A95D-77A0E47A011E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618B4-DB66-4198-9610-0E64BEF990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26617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0A343-E6A3-437D-A95D-77A0E47A011E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618B4-DB66-4198-9610-0E64BEF99064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91084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0A343-E6A3-437D-A95D-77A0E47A011E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618B4-DB66-4198-9610-0E64BEF99064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9483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0A343-E6A3-437D-A95D-77A0E47A011E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618B4-DB66-4198-9610-0E64BEF99064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36832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0A343-E6A3-437D-A95D-77A0E47A011E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618B4-DB66-4198-9610-0E64BEF99064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80535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6" y="2354670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0A343-E6A3-437D-A95D-77A0E47A011E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618B4-DB66-4198-9610-0E64BEF990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75823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0A343-E6A3-437D-A95D-77A0E47A011E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618B4-DB66-4198-9610-0E64BEF99064}" type="slidenum">
              <a:rPr lang="ru-RU" smtClean="0"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12730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957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0A343-E6A3-437D-A95D-77A0E47A011E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618B4-DB66-4198-9610-0E64BEF990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2089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2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2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0A343-E6A3-437D-A95D-77A0E47A011E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618B4-DB66-4198-9610-0E64BEF99064}" type="slidenum">
              <a:rPr lang="ru-RU" smtClean="0"/>
              <a:t>‹#›</a:t>
            </a:fld>
            <a:endParaRPr lang="ru-RU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32784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0A343-E6A3-437D-A95D-77A0E47A011E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618B4-DB66-4198-9610-0E64BEF99064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818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0A343-E6A3-437D-A95D-77A0E47A011E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618B4-DB66-4198-9610-0E64BEF990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97271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0A343-E6A3-437D-A95D-77A0E47A011E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618B4-DB66-4198-9610-0E64BEF99064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48500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0A343-E6A3-437D-A95D-77A0E47A011E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618B4-DB66-4198-9610-0E64BEF990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08948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470A343-E6A3-437D-A95D-77A0E47A011E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7F618B4-DB66-4198-9610-0E64BEF990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719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  <p:sldLayoutId id="2147483739" r:id="rId13"/>
    <p:sldLayoutId id="2147483740" r:id="rId14"/>
    <p:sldLayoutId id="2147483741" r:id="rId15"/>
    <p:sldLayoutId id="2147483742" r:id="rId16"/>
    <p:sldLayoutId id="2147483743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Итоговый тест </a:t>
            </a:r>
            <a:br>
              <a:rPr lang="ru-RU" dirty="0"/>
            </a:br>
            <a:r>
              <a:rPr lang="ru-RU" dirty="0"/>
              <a:t>по изобразительному искусству 5 класс 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07AE764-E587-0E79-06D0-FEE351DAF51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Подготовил учитель ИЗО </a:t>
            </a:r>
          </a:p>
          <a:p>
            <a:r>
              <a:rPr lang="ru-RU" dirty="0"/>
              <a:t>Бабич А.И.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i="1" dirty="0"/>
              <a:t>17. Что значит УКРАСИТЬ предмет. Какое определение лишнее: </a:t>
            </a:r>
            <a:endParaRPr lang="ru-RU" dirty="0"/>
          </a:p>
          <a:p>
            <a:r>
              <a:rPr lang="ru-RU" dirty="0"/>
              <a:t>а) наполнить вещь смыслом</a:t>
            </a:r>
          </a:p>
          <a:p>
            <a:r>
              <a:rPr lang="ru-RU" dirty="0"/>
              <a:t>б) определить положение хозяина в обществе</a:t>
            </a:r>
          </a:p>
          <a:p>
            <a:r>
              <a:rPr lang="ru-RU" dirty="0"/>
              <a:t>в) расписать вещь для красоты </a:t>
            </a:r>
          </a:p>
          <a:p>
            <a:endParaRPr lang="ru-RU" dirty="0"/>
          </a:p>
          <a:p>
            <a:r>
              <a:rPr lang="ru-RU" i="1" dirty="0"/>
              <a:t>18. Что такое костюм? </a:t>
            </a:r>
            <a:endParaRPr lang="ru-RU" dirty="0"/>
          </a:p>
          <a:p>
            <a:r>
              <a:rPr lang="ru-RU" dirty="0"/>
              <a:t>а) одежда, которую носит человек </a:t>
            </a:r>
          </a:p>
          <a:p>
            <a:r>
              <a:rPr lang="ru-RU" dirty="0"/>
              <a:t>б) стиль и цвет, аксессуары </a:t>
            </a:r>
          </a:p>
          <a:p>
            <a:r>
              <a:rPr lang="ru-RU" dirty="0"/>
              <a:t>в) знак-символ, указывающий на принадлежность человека к определённому сословию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968552"/>
          </a:xfrm>
        </p:spPr>
        <p:txBody>
          <a:bodyPr>
            <a:normAutofit fontScale="92500" lnSpcReduction="10000"/>
          </a:bodyPr>
          <a:lstStyle/>
          <a:p>
            <a:r>
              <a:rPr lang="ru-RU" i="1" dirty="0"/>
              <a:t>19. Что такое Герб: </a:t>
            </a:r>
            <a:endParaRPr lang="ru-RU" dirty="0"/>
          </a:p>
          <a:p>
            <a:r>
              <a:rPr lang="ru-RU" dirty="0"/>
              <a:t>а) это композиция из различных символов, которая отражала степень знатности, основные занятия и заслуги представителей рода</a:t>
            </a:r>
          </a:p>
          <a:p>
            <a:r>
              <a:rPr lang="ru-RU" dirty="0"/>
              <a:t>б) отличительный знак </a:t>
            </a:r>
          </a:p>
          <a:p>
            <a:r>
              <a:rPr lang="ru-RU" dirty="0"/>
              <a:t>в) это выражение, отражающее жизненные принципы рыцаря</a:t>
            </a:r>
          </a:p>
          <a:p>
            <a:endParaRPr lang="ru-RU" dirty="0"/>
          </a:p>
          <a:p>
            <a:r>
              <a:rPr lang="ru-RU" i="1" dirty="0"/>
              <a:t>20. Выберите верное определение: </a:t>
            </a:r>
            <a:endParaRPr lang="ru-RU" dirty="0"/>
          </a:p>
          <a:p>
            <a:r>
              <a:rPr lang="ru-RU" dirty="0"/>
              <a:t>а) геральдика – наука о денежных знаках и монетах</a:t>
            </a:r>
          </a:p>
          <a:p>
            <a:r>
              <a:rPr lang="ru-RU" dirty="0"/>
              <a:t>б) геральдика – наука о гербах и их прочтении </a:t>
            </a:r>
          </a:p>
          <a:p>
            <a:r>
              <a:rPr lang="ru-RU" dirty="0"/>
              <a:t>в) геральдика – наука о марках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i="1" dirty="0"/>
              <a:t>21. Символика изображения медведя: </a:t>
            </a:r>
            <a:endParaRPr lang="ru-RU" dirty="0"/>
          </a:p>
          <a:p>
            <a:r>
              <a:rPr lang="ru-RU" dirty="0"/>
              <a:t>а) власть, господство, прозорливость (предвидеть будущее, прозрение)</a:t>
            </a:r>
          </a:p>
          <a:p>
            <a:r>
              <a:rPr lang="ru-RU" dirty="0"/>
              <a:t>б) верность, преданность, повиновение</a:t>
            </a:r>
          </a:p>
          <a:p>
            <a:r>
              <a:rPr lang="ru-RU" dirty="0"/>
              <a:t>в) сила, мужество </a:t>
            </a:r>
          </a:p>
          <a:p>
            <a:endParaRPr lang="ru-RU" dirty="0"/>
          </a:p>
          <a:p>
            <a:r>
              <a:rPr lang="ru-RU" i="1" dirty="0"/>
              <a:t>22. Какое символическое значение имел жёлтый цвет: </a:t>
            </a:r>
            <a:endParaRPr lang="ru-RU" dirty="0"/>
          </a:p>
          <a:p>
            <a:r>
              <a:rPr lang="ru-RU" dirty="0"/>
              <a:t>а) богатства и справедливости </a:t>
            </a:r>
          </a:p>
          <a:p>
            <a:r>
              <a:rPr lang="ru-RU" dirty="0"/>
              <a:t>б) любви, смелости</a:t>
            </a:r>
          </a:p>
          <a:p>
            <a:r>
              <a:rPr lang="ru-RU" dirty="0"/>
              <a:t>в) невинности и чистоты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 lnSpcReduction="10000"/>
          </a:bodyPr>
          <a:lstStyle/>
          <a:p>
            <a:r>
              <a:rPr lang="ru-RU" i="1" dirty="0"/>
              <a:t>23) Что такое Декоративно-прикладное искусство?</a:t>
            </a:r>
            <a:endParaRPr lang="ru-RU" dirty="0"/>
          </a:p>
          <a:p>
            <a:r>
              <a:rPr lang="ru-RU" dirty="0"/>
              <a:t>а) это создание художественных изделий, имеющих практическое значение в быту</a:t>
            </a:r>
          </a:p>
          <a:p>
            <a:r>
              <a:rPr lang="ru-RU" dirty="0"/>
              <a:t>б) заводские изделия</a:t>
            </a:r>
          </a:p>
          <a:p>
            <a:r>
              <a:rPr lang="ru-RU" dirty="0"/>
              <a:t>в) изделия из соломки</a:t>
            </a:r>
          </a:p>
          <a:p>
            <a:endParaRPr lang="ru-RU" dirty="0"/>
          </a:p>
          <a:p>
            <a:r>
              <a:rPr lang="ru-RU" i="1" dirty="0"/>
              <a:t>24. Дощечка, на которой художник смешивает краски:</a:t>
            </a:r>
            <a:endParaRPr lang="ru-RU" dirty="0"/>
          </a:p>
          <a:p>
            <a:r>
              <a:rPr lang="ru-RU" dirty="0"/>
              <a:t>а) пастель</a:t>
            </a:r>
          </a:p>
          <a:p>
            <a:r>
              <a:rPr lang="ru-RU" dirty="0"/>
              <a:t>б) палитра</a:t>
            </a:r>
          </a:p>
          <a:p>
            <a:r>
              <a:rPr lang="ru-RU" dirty="0"/>
              <a:t>в) мольберт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i="1" dirty="0"/>
              <a:t>25. Какие изделия называются керамикой: </a:t>
            </a:r>
            <a:endParaRPr lang="ru-RU" dirty="0"/>
          </a:p>
          <a:p>
            <a:r>
              <a:rPr lang="ru-RU" dirty="0"/>
              <a:t>а) из цветной обожжённой глины  </a:t>
            </a:r>
          </a:p>
          <a:p>
            <a:r>
              <a:rPr lang="ru-RU" dirty="0"/>
              <a:t>б) из белой  обожжённой глины</a:t>
            </a:r>
          </a:p>
          <a:p>
            <a:pPr>
              <a:buNone/>
            </a:pPr>
            <a:r>
              <a:rPr lang="ru-RU" dirty="0"/>
              <a:t>                                                                                                                                                </a:t>
            </a:r>
          </a:p>
          <a:p>
            <a:r>
              <a:rPr lang="ru-RU" i="1" dirty="0"/>
              <a:t>26. Какая композиция называется симметричной:</a:t>
            </a:r>
            <a:endParaRPr lang="ru-RU" dirty="0"/>
          </a:p>
          <a:p>
            <a:r>
              <a:rPr lang="ru-RU" dirty="0"/>
              <a:t>а) изображение слева подобно изображению справа</a:t>
            </a:r>
          </a:p>
          <a:p>
            <a:r>
              <a:rPr lang="ru-RU" dirty="0"/>
              <a:t>б) выверенное чередование</a:t>
            </a:r>
          </a:p>
          <a:p>
            <a:r>
              <a:rPr lang="ru-RU" dirty="0"/>
              <a:t>в) изучение закономерностей                                                                                                                       </a:t>
            </a:r>
            <a:r>
              <a:rPr lang="ru-RU" b="1" dirty="0"/>
              <a:t>                                                                                                                                                      </a:t>
            </a:r>
            <a:r>
              <a:rPr lang="ru-RU" dirty="0"/>
              <a:t>                                                                                                                 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i="1" dirty="0"/>
              <a:t>27.Женская фигура по представлению русского крестьянина –это божество, выражавшее представление…</a:t>
            </a:r>
            <a:endParaRPr lang="ru-RU" dirty="0"/>
          </a:p>
          <a:p>
            <a:r>
              <a:rPr lang="ru-RU" dirty="0"/>
              <a:t>а) о небе                                      в) о поле </a:t>
            </a:r>
          </a:p>
          <a:p>
            <a:r>
              <a:rPr lang="ru-RU" dirty="0"/>
              <a:t>б) о земле</a:t>
            </a:r>
            <a:r>
              <a:rPr lang="ru-RU" b="1" dirty="0"/>
              <a:t>                                    </a:t>
            </a:r>
            <a:r>
              <a:rPr lang="ru-RU" dirty="0"/>
              <a:t>г) о реке  </a:t>
            </a:r>
          </a:p>
          <a:p>
            <a:r>
              <a:rPr lang="ru-RU" dirty="0"/>
              <a:t>                                                                                                               </a:t>
            </a:r>
          </a:p>
          <a:p>
            <a:r>
              <a:rPr lang="ru-RU" i="1" dirty="0"/>
              <a:t>28.Хохломской узор из удлиненных, слегка изогнутых былинок, написанных в виде ритмически чередующихся кустиков:</a:t>
            </a:r>
            <a:endParaRPr lang="ru-RU" dirty="0"/>
          </a:p>
          <a:p>
            <a:r>
              <a:rPr lang="ru-RU" dirty="0"/>
              <a:t>а) травка                                         в) </a:t>
            </a:r>
            <a:r>
              <a:rPr lang="ru-RU" dirty="0" err="1"/>
              <a:t>криуль</a:t>
            </a:r>
            <a:endParaRPr lang="ru-RU" dirty="0"/>
          </a:p>
          <a:p>
            <a:r>
              <a:rPr lang="ru-RU" dirty="0"/>
              <a:t>б) розан                                            г) купавка                                                                                                         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20"/>
          </a:xfrm>
        </p:spPr>
        <p:txBody>
          <a:bodyPr>
            <a:normAutofit/>
          </a:bodyPr>
          <a:lstStyle/>
          <a:p>
            <a:r>
              <a:rPr lang="ru-RU" i="1" dirty="0"/>
              <a:t>29. Старинный русский  женский головной убор:</a:t>
            </a:r>
            <a:endParaRPr lang="ru-RU" dirty="0"/>
          </a:p>
          <a:p>
            <a:r>
              <a:rPr lang="ru-RU" dirty="0"/>
              <a:t>а) шляпа                                            в)  кокошник</a:t>
            </a:r>
          </a:p>
          <a:p>
            <a:r>
              <a:rPr lang="ru-RU" dirty="0"/>
              <a:t>б) кепка                                               г) платок </a:t>
            </a:r>
          </a:p>
          <a:p>
            <a:r>
              <a:rPr lang="ru-RU" dirty="0"/>
              <a:t>                                                                                                                 </a:t>
            </a:r>
          </a:p>
          <a:p>
            <a:r>
              <a:rPr lang="ru-RU" i="1" dirty="0"/>
              <a:t>30.Узор, предназначенный для украшения различных предметов:</a:t>
            </a:r>
            <a:endParaRPr lang="ru-RU" dirty="0"/>
          </a:p>
          <a:p>
            <a:r>
              <a:rPr lang="ru-RU" dirty="0"/>
              <a:t>а) украшение                             в) орнамент</a:t>
            </a:r>
          </a:p>
          <a:p>
            <a:r>
              <a:rPr lang="ru-RU" dirty="0"/>
              <a:t>б) рисунок                                  г) наклейка                                                                                                                             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i="1" dirty="0"/>
              <a:t>31. Техника росписи ткани, рисунок на которую наносится ручным способом:</a:t>
            </a:r>
            <a:endParaRPr lang="ru-RU" dirty="0"/>
          </a:p>
          <a:p>
            <a:r>
              <a:rPr lang="ru-RU" dirty="0"/>
              <a:t>а) панно                                     в) гобелен</a:t>
            </a:r>
          </a:p>
          <a:p>
            <a:r>
              <a:rPr lang="ru-RU" dirty="0"/>
              <a:t>б) батик                                      г) витраж</a:t>
            </a:r>
          </a:p>
          <a:p>
            <a:endParaRPr lang="ru-RU" dirty="0"/>
          </a:p>
          <a:p>
            <a:r>
              <a:rPr lang="ru-RU" i="1" dirty="0"/>
              <a:t>32. Тканый ковер-картина ручной работы высокого художественного качества:</a:t>
            </a:r>
            <a:endParaRPr lang="ru-RU" dirty="0"/>
          </a:p>
          <a:p>
            <a:r>
              <a:rPr lang="ru-RU" dirty="0"/>
              <a:t>а) панно                                     в) гобелен</a:t>
            </a:r>
          </a:p>
          <a:p>
            <a:r>
              <a:rPr lang="ru-RU" dirty="0"/>
              <a:t>б) батик                                      г) витраж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i="1" dirty="0"/>
              <a:t>33. Произведение декоративного искусства, выполненного из цветного стекла:</a:t>
            </a:r>
            <a:endParaRPr lang="ru-RU" dirty="0"/>
          </a:p>
          <a:p>
            <a:r>
              <a:rPr lang="ru-RU" dirty="0"/>
              <a:t>а) панно                                     в) гобелен</a:t>
            </a:r>
          </a:p>
          <a:p>
            <a:r>
              <a:rPr lang="ru-RU" dirty="0"/>
              <a:t>б) батик                                      г) витраж   </a:t>
            </a:r>
          </a:p>
          <a:p>
            <a:r>
              <a:rPr lang="ru-RU" dirty="0"/>
              <a:t>                                                                                                                          </a:t>
            </a:r>
          </a:p>
          <a:p>
            <a:r>
              <a:rPr lang="ru-RU" i="1" dirty="0"/>
              <a:t>34. Отличительный знак государства, города, сословия, рода:</a:t>
            </a:r>
            <a:endParaRPr lang="ru-RU" dirty="0"/>
          </a:p>
          <a:p>
            <a:r>
              <a:rPr lang="ru-RU" dirty="0"/>
              <a:t>а) эмблема                        в) значок</a:t>
            </a:r>
          </a:p>
          <a:p>
            <a:r>
              <a:rPr lang="ru-RU" dirty="0"/>
              <a:t>б) гимн                              г) герб  </a:t>
            </a:r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Отметка / баллы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800" dirty="0"/>
              <a:t>5 -     30 - 34 балов</a:t>
            </a:r>
          </a:p>
          <a:p>
            <a:pPr algn="ctr">
              <a:buNone/>
            </a:pPr>
            <a:r>
              <a:rPr lang="ru-RU" sz="4800" dirty="0"/>
              <a:t>4 -     23 - 29  балов</a:t>
            </a:r>
          </a:p>
          <a:p>
            <a:pPr algn="ctr">
              <a:buNone/>
            </a:pPr>
            <a:r>
              <a:rPr lang="ru-RU" sz="4800" dirty="0"/>
              <a:t>3 -     до 22  балов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15616" y="437084"/>
            <a:ext cx="6798734" cy="1303867"/>
          </a:xfrm>
        </p:spPr>
        <p:txBody>
          <a:bodyPr>
            <a:normAutofit/>
          </a:bodyPr>
          <a:lstStyle/>
          <a:p>
            <a:r>
              <a:rPr lang="ru-RU" sz="3100" dirty="0"/>
              <a:t>Из предложенных  вариантов ответа выбери правильный 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 fontScale="92500"/>
          </a:bodyPr>
          <a:lstStyle/>
          <a:p>
            <a:r>
              <a:rPr lang="ru-RU" i="1" dirty="0"/>
              <a:t>1.  Вид искусства, в котором красота служит для украшения быта человека:</a:t>
            </a:r>
            <a:endParaRPr lang="ru-RU" dirty="0"/>
          </a:p>
          <a:p>
            <a:r>
              <a:rPr lang="ru-RU" dirty="0"/>
              <a:t>а)   Пейзаж</a:t>
            </a:r>
          </a:p>
          <a:p>
            <a:r>
              <a:rPr lang="ru-RU" dirty="0"/>
              <a:t>б)  Картина</a:t>
            </a:r>
          </a:p>
          <a:p>
            <a:r>
              <a:rPr lang="ru-RU" dirty="0"/>
              <a:t>в)   ДПИ</a:t>
            </a:r>
          </a:p>
          <a:p>
            <a:r>
              <a:rPr lang="ru-RU" dirty="0"/>
              <a:t>г)   Краски </a:t>
            </a:r>
          </a:p>
          <a:p>
            <a:r>
              <a:rPr lang="ru-RU" dirty="0"/>
              <a:t>                                                                                                                                                                                            </a:t>
            </a:r>
            <a:r>
              <a:rPr lang="ru-RU" i="1" dirty="0"/>
              <a:t>2.   Назовите основные элементы декоративного убранства русской избы:</a:t>
            </a:r>
            <a:endParaRPr lang="ru-RU" dirty="0"/>
          </a:p>
          <a:p>
            <a:r>
              <a:rPr lang="ru-RU" dirty="0"/>
              <a:t>а)   </a:t>
            </a:r>
            <a:r>
              <a:rPr lang="ru-RU" dirty="0" err="1"/>
              <a:t>причелины</a:t>
            </a:r>
            <a:r>
              <a:rPr lang="ru-RU" dirty="0"/>
              <a:t>, полотенце,  наличник</a:t>
            </a:r>
          </a:p>
          <a:p>
            <a:r>
              <a:rPr lang="ru-RU" dirty="0"/>
              <a:t>б)  конь - </a:t>
            </a:r>
            <a:r>
              <a:rPr lang="ru-RU" dirty="0" err="1"/>
              <a:t>охлупень</a:t>
            </a:r>
            <a:r>
              <a:rPr lang="ru-RU" dirty="0"/>
              <a:t>, </a:t>
            </a:r>
            <a:r>
              <a:rPr lang="ru-RU" dirty="0" err="1"/>
              <a:t>причелины</a:t>
            </a:r>
            <a:r>
              <a:rPr lang="ru-RU" dirty="0"/>
              <a:t>, кросно, полотенце  </a:t>
            </a:r>
          </a:p>
          <a:p>
            <a:r>
              <a:rPr lang="ru-RU" dirty="0"/>
              <a:t>в) фронтон, коник, лобовая доска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 lnSpcReduction="10000"/>
          </a:bodyPr>
          <a:lstStyle/>
          <a:p>
            <a:r>
              <a:rPr lang="ru-RU" i="1" dirty="0"/>
              <a:t>3.    Для чего народный мастер так тщательно украшал окружающие его предметы знаками и символами, выстраивая из них причудливые узоры:</a:t>
            </a:r>
            <a:endParaRPr lang="ru-RU" dirty="0"/>
          </a:p>
          <a:p>
            <a:r>
              <a:rPr lang="ru-RU" dirty="0"/>
              <a:t>а)   для красоты</a:t>
            </a:r>
          </a:p>
          <a:p>
            <a:r>
              <a:rPr lang="ru-RU" dirty="0"/>
              <a:t>б)  для защиты</a:t>
            </a:r>
          </a:p>
          <a:p>
            <a:r>
              <a:rPr lang="ru-RU" dirty="0"/>
              <a:t>в)   для удобства </a:t>
            </a:r>
          </a:p>
          <a:p>
            <a:r>
              <a:rPr lang="ru-RU" dirty="0"/>
              <a:t>                                                                                                                                                                                               </a:t>
            </a:r>
            <a:r>
              <a:rPr lang="ru-RU" i="1" dirty="0"/>
              <a:t>4.    Где находилось почетное место в избе  «красный угол» -</a:t>
            </a:r>
            <a:endParaRPr lang="ru-RU" dirty="0"/>
          </a:p>
          <a:p>
            <a:r>
              <a:rPr lang="ru-RU" dirty="0"/>
              <a:t>а)   в центре избы</a:t>
            </a:r>
          </a:p>
          <a:p>
            <a:r>
              <a:rPr lang="ru-RU" dirty="0"/>
              <a:t>б)   у порога</a:t>
            </a:r>
          </a:p>
          <a:p>
            <a:r>
              <a:rPr lang="ru-RU" dirty="0"/>
              <a:t>в)   </a:t>
            </a:r>
            <a:r>
              <a:rPr lang="ru-RU" dirty="0" err="1"/>
              <a:t>в</a:t>
            </a:r>
            <a:r>
              <a:rPr lang="ru-RU" dirty="0"/>
              <a:t> переднем углу избы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20"/>
          </a:xfrm>
        </p:spPr>
        <p:txBody>
          <a:bodyPr>
            <a:normAutofit/>
          </a:bodyPr>
          <a:lstStyle/>
          <a:p>
            <a:r>
              <a:rPr lang="ru-RU" i="1" dirty="0"/>
              <a:t>5.   Какой предмет был неизменной спутницей женщины:</a:t>
            </a:r>
            <a:endParaRPr lang="ru-RU" dirty="0"/>
          </a:p>
          <a:p>
            <a:r>
              <a:rPr lang="ru-RU" dirty="0"/>
              <a:t>а)   веретено</a:t>
            </a:r>
          </a:p>
          <a:p>
            <a:r>
              <a:rPr lang="ru-RU" dirty="0"/>
              <a:t>б)  челнок</a:t>
            </a:r>
          </a:p>
          <a:p>
            <a:r>
              <a:rPr lang="ru-RU" dirty="0"/>
              <a:t>в)   прялка   </a:t>
            </a:r>
          </a:p>
          <a:p>
            <a:r>
              <a:rPr lang="ru-RU" b="1" dirty="0"/>
              <a:t>                                                                                                                                                                                                                </a:t>
            </a:r>
            <a:r>
              <a:rPr lang="ru-RU" i="1" dirty="0"/>
              <a:t>6.   Какой цвет преобладал в русской народной вышивке:</a:t>
            </a:r>
            <a:endParaRPr lang="ru-RU" dirty="0"/>
          </a:p>
          <a:p>
            <a:r>
              <a:rPr lang="ru-RU" dirty="0"/>
              <a:t>а)   жёлтый</a:t>
            </a:r>
          </a:p>
          <a:p>
            <a:r>
              <a:rPr lang="ru-RU" dirty="0"/>
              <a:t>б)  красный</a:t>
            </a:r>
          </a:p>
          <a:p>
            <a:r>
              <a:rPr lang="ru-RU" dirty="0"/>
              <a:t>в)   чёрный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/>
          </a:bodyPr>
          <a:lstStyle/>
          <a:p>
            <a:r>
              <a:rPr lang="ru-RU" i="1" dirty="0"/>
              <a:t>7.  Какое изображение не относится к числу  символов-оберегов:</a:t>
            </a:r>
            <a:endParaRPr lang="ru-RU" dirty="0"/>
          </a:p>
          <a:p>
            <a:r>
              <a:rPr lang="ru-RU" dirty="0"/>
              <a:t>а)   солнце</a:t>
            </a:r>
          </a:p>
          <a:p>
            <a:r>
              <a:rPr lang="ru-RU" dirty="0"/>
              <a:t>б)  вода                                                                                                                                                                                                         </a:t>
            </a:r>
          </a:p>
          <a:p>
            <a:r>
              <a:rPr lang="ru-RU" dirty="0"/>
              <a:t>в) гром    </a:t>
            </a:r>
          </a:p>
          <a:p>
            <a:pPr>
              <a:buNone/>
            </a:pPr>
            <a:r>
              <a:rPr lang="ru-RU" dirty="0"/>
              <a:t>                                                                                                                                                                                            </a:t>
            </a:r>
          </a:p>
          <a:p>
            <a:r>
              <a:rPr lang="ru-RU" i="1" dirty="0"/>
              <a:t>8.Деревянный крестьянский дом</a:t>
            </a:r>
            <a:endParaRPr lang="ru-RU" dirty="0"/>
          </a:p>
          <a:p>
            <a:r>
              <a:rPr lang="ru-RU" dirty="0"/>
              <a:t>а) изба</a:t>
            </a:r>
          </a:p>
          <a:p>
            <a:r>
              <a:rPr lang="ru-RU" dirty="0"/>
              <a:t>б) хата</a:t>
            </a:r>
          </a:p>
          <a:p>
            <a:r>
              <a:rPr lang="ru-RU" dirty="0"/>
              <a:t>в) юрта                                                       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 fontScale="77500" lnSpcReduction="20000"/>
          </a:bodyPr>
          <a:lstStyle/>
          <a:p>
            <a:r>
              <a:rPr lang="ru-RU" i="1" dirty="0"/>
              <a:t>9.Какой русский город , прославился своими глиняными игрушками?</a:t>
            </a:r>
            <a:endParaRPr lang="ru-RU" dirty="0"/>
          </a:p>
          <a:p>
            <a:r>
              <a:rPr lang="ru-RU" dirty="0"/>
              <a:t>а) Вятка</a:t>
            </a:r>
          </a:p>
          <a:p>
            <a:r>
              <a:rPr lang="ru-RU" dirty="0"/>
              <a:t>б) Мстера</a:t>
            </a:r>
          </a:p>
          <a:p>
            <a:r>
              <a:rPr lang="ru-RU" dirty="0"/>
              <a:t>в) Гжель</a:t>
            </a:r>
          </a:p>
          <a:p>
            <a:r>
              <a:rPr lang="ru-RU" dirty="0"/>
              <a:t>г) Хотьково </a:t>
            </a:r>
          </a:p>
          <a:p>
            <a:r>
              <a:rPr lang="ru-RU" dirty="0"/>
              <a:t>                                                                                                                                                                              </a:t>
            </a:r>
          </a:p>
          <a:p>
            <a:r>
              <a:rPr lang="ru-RU" i="1" dirty="0"/>
              <a:t>10. Выдели названия художественных промыслов, занимающихся изготовлением игрушек:                            </a:t>
            </a:r>
            <a:endParaRPr lang="ru-RU" dirty="0"/>
          </a:p>
          <a:p>
            <a:r>
              <a:rPr lang="ru-RU" dirty="0"/>
              <a:t>а) Хохлома</a:t>
            </a:r>
          </a:p>
          <a:p>
            <a:r>
              <a:rPr lang="ru-RU" dirty="0"/>
              <a:t>б) Дымково</a:t>
            </a:r>
          </a:p>
          <a:p>
            <a:r>
              <a:rPr lang="ru-RU" dirty="0"/>
              <a:t>в) Филимоново</a:t>
            </a:r>
          </a:p>
          <a:p>
            <a:r>
              <a:rPr lang="ru-RU" dirty="0"/>
              <a:t>г) Гжель</a:t>
            </a:r>
          </a:p>
          <a:p>
            <a:r>
              <a:rPr lang="ru-RU" dirty="0" err="1"/>
              <a:t>д</a:t>
            </a:r>
            <a:r>
              <a:rPr lang="ru-RU" dirty="0"/>
              <a:t>) Каргополь                                                                                                                                                                                  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 lnSpcReduction="10000"/>
          </a:bodyPr>
          <a:lstStyle/>
          <a:p>
            <a:r>
              <a:rPr lang="ru-RU" i="1" dirty="0"/>
              <a:t>11. Вставь пропущенное слово:</a:t>
            </a:r>
            <a:endParaRPr lang="ru-RU" dirty="0"/>
          </a:p>
          <a:p>
            <a:r>
              <a:rPr lang="ru-RU" dirty="0"/>
              <a:t>Керамика – это изделия и материалы из … и её смесей, закреплённые обжигом.   </a:t>
            </a:r>
          </a:p>
          <a:p>
            <a:r>
              <a:rPr lang="ru-RU" dirty="0"/>
              <a:t>                                                </a:t>
            </a:r>
          </a:p>
          <a:p>
            <a:r>
              <a:rPr lang="ru-RU" i="1" dirty="0"/>
              <a:t>12. Какие цвета наиболее характерны для произведений гжельских мастеров:</a:t>
            </a:r>
            <a:endParaRPr lang="ru-RU" dirty="0"/>
          </a:p>
          <a:p>
            <a:r>
              <a:rPr lang="ru-RU" dirty="0"/>
              <a:t>а) Красный и золотой </a:t>
            </a:r>
          </a:p>
          <a:p>
            <a:r>
              <a:rPr lang="ru-RU" dirty="0"/>
              <a:t>б) Желтый и черный</a:t>
            </a:r>
          </a:p>
          <a:p>
            <a:r>
              <a:rPr lang="ru-RU" dirty="0"/>
              <a:t>в) Белый и синий</a:t>
            </a:r>
          </a:p>
          <a:p>
            <a:r>
              <a:rPr lang="ru-RU" dirty="0"/>
              <a:t> г) Оттенки зеленого                                                                                                                                                            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 fontScale="85000" lnSpcReduction="20000"/>
          </a:bodyPr>
          <a:lstStyle/>
          <a:p>
            <a:r>
              <a:rPr lang="ru-RU" i="1" dirty="0"/>
              <a:t>13. Какие черты свойственны изделиям хохломских мастеров:</a:t>
            </a:r>
            <a:endParaRPr lang="ru-RU" dirty="0"/>
          </a:p>
          <a:p>
            <a:r>
              <a:rPr lang="ru-RU" dirty="0"/>
              <a:t>а) преимущественное использование холодных тонов</a:t>
            </a:r>
          </a:p>
          <a:p>
            <a:r>
              <a:rPr lang="ru-RU" dirty="0"/>
              <a:t>б) частое использование растительного орнамента</a:t>
            </a:r>
          </a:p>
          <a:p>
            <a:r>
              <a:rPr lang="ru-RU" dirty="0"/>
              <a:t>в) преимущественное использование геометрического орнамента</a:t>
            </a:r>
          </a:p>
          <a:p>
            <a:r>
              <a:rPr lang="ru-RU" dirty="0"/>
              <a:t>г) использование в качестве материала для росписи в основном глиняной посуды.     </a:t>
            </a:r>
          </a:p>
          <a:p>
            <a:r>
              <a:rPr lang="ru-RU" dirty="0"/>
              <a:t>                                                                                                                                                               </a:t>
            </a:r>
          </a:p>
          <a:p>
            <a:r>
              <a:rPr lang="ru-RU" i="1" dirty="0"/>
              <a:t>14. Завершающий приём в городецкой росписи, который выполняется белой и чёрной красками:</a:t>
            </a:r>
            <a:endParaRPr lang="ru-RU" dirty="0"/>
          </a:p>
          <a:p>
            <a:r>
              <a:rPr lang="ru-RU" dirty="0"/>
              <a:t>а) купавка</a:t>
            </a:r>
          </a:p>
          <a:p>
            <a:r>
              <a:rPr lang="ru-RU" dirty="0"/>
              <a:t>б) </a:t>
            </a:r>
            <a:r>
              <a:rPr lang="ru-RU" dirty="0" err="1"/>
              <a:t>замалёвок</a:t>
            </a:r>
            <a:endParaRPr lang="ru-RU" dirty="0"/>
          </a:p>
          <a:p>
            <a:r>
              <a:rPr lang="ru-RU" dirty="0"/>
              <a:t>в) букет</a:t>
            </a:r>
          </a:p>
          <a:p>
            <a:r>
              <a:rPr lang="ru-RU" dirty="0"/>
              <a:t>г) оживка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 fontScale="92500" lnSpcReduction="20000"/>
          </a:bodyPr>
          <a:lstStyle/>
          <a:p>
            <a:r>
              <a:rPr lang="ru-RU" i="1" dirty="0"/>
              <a:t>15.Название хохломского узора:</a:t>
            </a:r>
            <a:endParaRPr lang="ru-RU" dirty="0"/>
          </a:p>
          <a:p>
            <a:r>
              <a:rPr lang="ru-RU" dirty="0"/>
              <a:t>а) купавки</a:t>
            </a:r>
          </a:p>
          <a:p>
            <a:r>
              <a:rPr lang="ru-RU" dirty="0"/>
              <a:t>б) букеты</a:t>
            </a:r>
          </a:p>
          <a:p>
            <a:r>
              <a:rPr lang="ru-RU" dirty="0"/>
              <a:t>в) </a:t>
            </a:r>
            <a:r>
              <a:rPr lang="ru-RU" dirty="0" err="1"/>
              <a:t>кудрина</a:t>
            </a:r>
            <a:endParaRPr lang="ru-RU" dirty="0"/>
          </a:p>
          <a:p>
            <a:r>
              <a:rPr lang="ru-RU" dirty="0"/>
              <a:t>г) мальва</a:t>
            </a:r>
          </a:p>
          <a:p>
            <a:r>
              <a:rPr lang="ru-RU" dirty="0"/>
              <a:t>е)  </a:t>
            </a:r>
            <a:r>
              <a:rPr lang="ru-RU" dirty="0" err="1"/>
              <a:t>Жостово</a:t>
            </a:r>
            <a:endParaRPr lang="ru-RU" dirty="0"/>
          </a:p>
          <a:p>
            <a:endParaRPr lang="ru-RU" dirty="0"/>
          </a:p>
          <a:p>
            <a:r>
              <a:rPr lang="ru-RU" i="1" dirty="0"/>
              <a:t>16.Отметь названия народных промыслов, которые известны росписью по дереву:</a:t>
            </a:r>
            <a:endParaRPr lang="ru-RU" dirty="0"/>
          </a:p>
          <a:p>
            <a:r>
              <a:rPr lang="ru-RU" dirty="0"/>
              <a:t>а) Хохлома</a:t>
            </a:r>
          </a:p>
          <a:p>
            <a:r>
              <a:rPr lang="ru-RU" dirty="0"/>
              <a:t>б) Городец</a:t>
            </a:r>
          </a:p>
          <a:p>
            <a:r>
              <a:rPr lang="ru-RU" dirty="0"/>
              <a:t>в) Дымково                                                                                                                                                                                      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67</TotalTime>
  <Words>929</Words>
  <Application>Microsoft Office PowerPoint</Application>
  <PresentationFormat>Экран (4:3)</PresentationFormat>
  <Paragraphs>156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2" baseType="lpstr">
      <vt:lpstr>Arial</vt:lpstr>
      <vt:lpstr>Garamond</vt:lpstr>
      <vt:lpstr>Натуральные материалы</vt:lpstr>
      <vt:lpstr>Итоговый тест  по изобразительному искусству 5 класс </vt:lpstr>
      <vt:lpstr>Из предложенных  вариантов ответа выбери правильный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Отметка / баллы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Тестовая работа по ИЗО в  5 классе</dc:title>
  <dc:creator>1</dc:creator>
  <cp:lastModifiedBy>Anna Babich</cp:lastModifiedBy>
  <cp:revision>6</cp:revision>
  <dcterms:created xsi:type="dcterms:W3CDTF">2019-05-16T08:12:02Z</dcterms:created>
  <dcterms:modified xsi:type="dcterms:W3CDTF">2024-01-30T12:56:24Z</dcterms:modified>
</cp:coreProperties>
</file>