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400" r:id="rId2"/>
    <p:sldId id="402" r:id="rId3"/>
    <p:sldId id="278" r:id="rId4"/>
    <p:sldId id="388" r:id="rId5"/>
    <p:sldId id="394" r:id="rId6"/>
    <p:sldId id="389" r:id="rId7"/>
    <p:sldId id="375" r:id="rId8"/>
    <p:sldId id="376" r:id="rId9"/>
    <p:sldId id="377" r:id="rId10"/>
    <p:sldId id="397" r:id="rId11"/>
    <p:sldId id="368" r:id="rId12"/>
    <p:sldId id="398" r:id="rId13"/>
    <p:sldId id="390" r:id="rId14"/>
    <p:sldId id="391" r:id="rId15"/>
    <p:sldId id="373" r:id="rId16"/>
    <p:sldId id="399" r:id="rId17"/>
    <p:sldId id="40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  <a:srgbClr val="000099"/>
    <a:srgbClr val="33CC33"/>
    <a:srgbClr val="FCC704"/>
    <a:srgbClr val="B00000"/>
    <a:srgbClr val="8A7CC6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09" autoAdjust="0"/>
    <p:restoredTop sz="93662" autoAdjust="0"/>
  </p:normalViewPr>
  <p:slideViewPr>
    <p:cSldViewPr>
      <p:cViewPr>
        <p:scale>
          <a:sx n="76" d="100"/>
          <a:sy n="76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FC8C8-9EC1-4BCE-90A5-E2998BC22BD1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2FC0F-11A6-4B0E-8677-859640770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84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91446-7820-4FDB-BE72-7AF35430E5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51550-F17C-4986-B8BB-E8AA46ED67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F35E0-07FC-46D6-8F97-EEE546D977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8B0D4-238E-493D-9216-A149D5470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4D3EB-AFCE-4580-BC42-D4FB6D5B85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9C53C-2647-47CB-832E-A271C81C59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E5A2D-BA8B-4B8D-9F2B-44719AEFED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5D451-C31E-4E8D-B7C2-B171BBA54D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C073D-8D3B-4CB4-A733-907B4D82FE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E56E8-68BD-4AE5-BBE4-9AA695C295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2FC5F-82BE-411B-8D05-717D2CE396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2AAB3-F011-4322-87A4-FBE926DCBA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14E000-29CB-4A54-A753-D70ADD485F8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6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xfrm>
            <a:off x="2483768" y="6309320"/>
            <a:ext cx="652308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14314" y="2199023"/>
            <a:ext cx="8858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Теорема Виета</a:t>
            </a:r>
            <a:r>
              <a:rPr lang="ru-RU" sz="4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.</a:t>
            </a:r>
            <a:endParaRPr lang="ru-RU" sz="48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4341" name="Рисунок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88138" y="4464050"/>
            <a:ext cx="22050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691680" y="4941168"/>
            <a:ext cx="4464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u="sng" dirty="0">
                <a:ln w="11430"/>
                <a:solidFill>
                  <a:srgbClr val="002060"/>
                </a:solidFill>
                <a:latin typeface="Bookman Old Style" pitchFamily="18" charset="0"/>
              </a:rPr>
              <a:t>Алгебра </a:t>
            </a:r>
            <a:r>
              <a:rPr lang="ru-RU" sz="3200" b="1" i="1" u="sng" dirty="0" smtClean="0">
                <a:ln w="11430"/>
                <a:solidFill>
                  <a:srgbClr val="002060"/>
                </a:solidFill>
                <a:latin typeface="Bookman Old Style" pitchFamily="18" charset="0"/>
              </a:rPr>
              <a:t>8 </a:t>
            </a:r>
            <a:r>
              <a:rPr lang="ru-RU" sz="3200" b="1" i="1" u="sng" dirty="0">
                <a:ln w="11430"/>
                <a:solidFill>
                  <a:srgbClr val="002060"/>
                </a:solidFill>
                <a:latin typeface="Bookman Old Style" pitchFamily="18" charset="0"/>
              </a:rPr>
              <a:t>класс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196752"/>
            <a:ext cx="398057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Тема урока:</a:t>
            </a:r>
            <a:endParaRPr lang="ru-RU" sz="4400" b="1" i="1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67544" y="1124744"/>
            <a:ext cx="8064895" cy="892552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Если</a:t>
            </a:r>
            <a:r>
              <a:rPr lang="ru-RU" sz="2600" b="1" i="1" dirty="0" smtClean="0">
                <a:latin typeface="Bookman Old Style" pitchFamily="18" charset="0"/>
              </a:rPr>
              <a:t> </a:t>
            </a:r>
            <a:r>
              <a:rPr lang="ru-RU" sz="2600" b="1" i="1" dirty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600" b="1" i="1" baseline="-25000" dirty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r>
              <a:rPr lang="ru-RU" sz="2600" b="1" i="1" dirty="0">
                <a:latin typeface="Bookman Old Style" pitchFamily="18" charset="0"/>
              </a:rPr>
              <a:t>  </a:t>
            </a:r>
            <a:r>
              <a:rPr lang="ru-RU" sz="2600" b="1" i="1" dirty="0">
                <a:solidFill>
                  <a:srgbClr val="000099"/>
                </a:solidFill>
                <a:latin typeface="Bookman Old Style" pitchFamily="18" charset="0"/>
              </a:rPr>
              <a:t>и</a:t>
            </a:r>
            <a:r>
              <a:rPr lang="ru-RU" sz="2600" b="1" i="1" dirty="0">
                <a:latin typeface="Bookman Old Style" pitchFamily="18" charset="0"/>
              </a:rPr>
              <a:t>  </a:t>
            </a:r>
            <a:r>
              <a:rPr lang="ru-RU" sz="2600" b="1" i="1" dirty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600" b="1" i="1" baseline="-25000" dirty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2600" b="1" i="1" dirty="0">
                <a:latin typeface="Bookman Old Style" pitchFamily="18" charset="0"/>
              </a:rPr>
              <a:t> </a:t>
            </a:r>
            <a:r>
              <a:rPr lang="ru-RU" sz="2600" b="1" i="1" dirty="0">
                <a:solidFill>
                  <a:srgbClr val="000099"/>
                </a:solidFill>
                <a:latin typeface="Bookman Old Style" pitchFamily="18" charset="0"/>
              </a:rPr>
              <a:t>корни приведённого 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квадратного </a:t>
            </a:r>
            <a:r>
              <a:rPr lang="ru-RU" sz="2600" b="1" i="1" dirty="0">
                <a:solidFill>
                  <a:srgbClr val="000099"/>
                </a:solidFill>
                <a:latin typeface="Bookman Old Style" pitchFamily="18" charset="0"/>
              </a:rPr>
              <a:t>	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уравнения</a:t>
            </a:r>
            <a:endParaRPr lang="ru-RU" sz="2600" b="1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79475" y="3305299"/>
            <a:ext cx="7580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467544" y="476672"/>
            <a:ext cx="4176464" cy="504056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Теорема Виета</a:t>
            </a:r>
            <a:endParaRPr lang="ru-RU" sz="2800" b="1" i="1" kern="0" dirty="0">
              <a:solidFill>
                <a:srgbClr val="000099"/>
              </a:solidFill>
              <a:latin typeface="Bookman Old Style" pitchFamily="18" charset="0"/>
              <a:sym typeface="Symbol" pitchFamily="18" charset="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580112" y="1414517"/>
            <a:ext cx="30963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dirty="0" smtClean="0">
                <a:solidFill>
                  <a:srgbClr val="000099"/>
                </a:solidFill>
                <a:latin typeface="Bookman Old Style" pitchFamily="18" charset="0"/>
              </a:rPr>
              <a:t>х</a:t>
            </a:r>
            <a:r>
              <a:rPr lang="ru-RU" sz="3600" b="1" i="1" baseline="30000" dirty="0" smtClean="0">
                <a:solidFill>
                  <a:srgbClr val="000099"/>
                </a:solidFill>
                <a:latin typeface="Bookman Old Style" pitchFamily="18" charset="0"/>
              </a:rPr>
              <a:t>2</a:t>
            </a:r>
            <a:r>
              <a:rPr lang="en-US" sz="3600" b="1" i="1" dirty="0" smtClean="0">
                <a:solidFill>
                  <a:srgbClr val="000099"/>
                </a:solidFill>
                <a:latin typeface="Bookman Old Style" pitchFamily="18" charset="0"/>
              </a:rPr>
              <a:t>+</a:t>
            </a:r>
            <a:r>
              <a:rPr lang="en-US" sz="3600" b="1" i="1" dirty="0" err="1" smtClean="0">
                <a:solidFill>
                  <a:srgbClr val="990099"/>
                </a:solidFill>
                <a:latin typeface="Bookman Old Style" pitchFamily="18" charset="0"/>
              </a:rPr>
              <a:t>p</a:t>
            </a:r>
            <a:r>
              <a:rPr lang="en-US" sz="3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x+</a:t>
            </a:r>
            <a:r>
              <a:rPr lang="en-US" sz="3600" b="1" i="1" dirty="0" err="1" smtClean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en-US" sz="3600" b="1" i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r>
              <a:rPr lang="en-US" sz="3600" b="1" i="1" dirty="0" smtClean="0">
                <a:solidFill>
                  <a:srgbClr val="000099"/>
                </a:solidFill>
                <a:latin typeface="Bookman Old Style" pitchFamily="18" charset="0"/>
              </a:rPr>
              <a:t>=0</a:t>
            </a: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  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411760" y="2207766"/>
            <a:ext cx="6336704" cy="1077218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Тогда сумма корней равна </a:t>
            </a:r>
            <a:r>
              <a:rPr lang="en-US" sz="3200" b="1" i="1" dirty="0" smtClean="0">
                <a:solidFill>
                  <a:srgbClr val="990099"/>
                </a:solidFill>
                <a:latin typeface="Bookman Old Style" pitchFamily="18" charset="0"/>
              </a:rPr>
              <a:t>– p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, а произведение корней равно </a:t>
            </a:r>
            <a:r>
              <a:rPr lang="en-US" sz="3200" b="1" i="1" dirty="0" smtClean="0">
                <a:solidFill>
                  <a:srgbClr val="CC0000"/>
                </a:solidFill>
                <a:latin typeface="Bookman Old Style" pitchFamily="18" charset="0"/>
              </a:rPr>
              <a:t>q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: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4932040" y="3356992"/>
            <a:ext cx="3888432" cy="1296144"/>
            <a:chOff x="4932040" y="4509120"/>
            <a:chExt cx="3888432" cy="1296144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5220072" y="4509120"/>
              <a:ext cx="36004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</a:rPr>
                <a:t>x</a:t>
              </a:r>
              <a:r>
                <a:rPr lang="en-US" sz="3600" b="1" i="1" baseline="-25000" dirty="0" smtClean="0">
                  <a:solidFill>
                    <a:srgbClr val="000099"/>
                  </a:solidFill>
                  <a:latin typeface="Bookman Old Style" pitchFamily="18" charset="0"/>
                </a:rPr>
                <a:t>1</a:t>
              </a: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</a:rPr>
                <a:t> </a:t>
              </a:r>
              <a:r>
                <a:rPr lang="en-US" sz="3600" b="1" i="1" dirty="0">
                  <a:solidFill>
                    <a:srgbClr val="000099"/>
                  </a:solidFill>
                  <a:latin typeface="Bookman Old Style" pitchFamily="18" charset="0"/>
                </a:rPr>
                <a:t>+ x</a:t>
              </a:r>
              <a:r>
                <a:rPr lang="en-US" sz="3600" b="1" i="1" baseline="-25000" dirty="0">
                  <a:solidFill>
                    <a:srgbClr val="000099"/>
                  </a:solidFill>
                  <a:latin typeface="Bookman Old Style" pitchFamily="18" charset="0"/>
                </a:rPr>
                <a:t>2</a:t>
              </a:r>
              <a:r>
                <a:rPr lang="en-US" sz="3600" b="1" i="1" dirty="0">
                  <a:solidFill>
                    <a:srgbClr val="000099"/>
                  </a:solidFill>
                  <a:latin typeface="Bookman Old Style" pitchFamily="18" charset="0"/>
                </a:rPr>
                <a:t> = </a:t>
              </a:r>
              <a:r>
                <a:rPr lang="en-US" sz="3600" b="1" i="1" dirty="0" smtClean="0">
                  <a:solidFill>
                    <a:srgbClr val="990099"/>
                  </a:solidFill>
                  <a:latin typeface="Bookman Old Style" pitchFamily="18" charset="0"/>
                </a:rPr>
                <a:t>– </a:t>
              </a:r>
              <a:r>
                <a:rPr lang="en-US" sz="3600" b="1" i="1" dirty="0">
                  <a:solidFill>
                    <a:srgbClr val="990099"/>
                  </a:solidFill>
                  <a:latin typeface="Bookman Old Style" pitchFamily="18" charset="0"/>
                </a:rPr>
                <a:t>p</a:t>
              </a:r>
              <a:r>
                <a:rPr lang="ru-RU" sz="3600" b="1" i="1" dirty="0" smtClean="0">
                  <a:latin typeface="Bookman Old Style" pitchFamily="18" charset="0"/>
                </a:rPr>
                <a:t>,</a:t>
              </a:r>
              <a:endParaRPr lang="ru-RU" sz="3600" b="1" dirty="0">
                <a:latin typeface="Bookman Old Style" pitchFamily="18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5292080" y="5085184"/>
              <a:ext cx="297033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</a:rPr>
                <a:t>x</a:t>
              </a:r>
              <a:r>
                <a:rPr lang="en-US" sz="3600" b="1" i="1" baseline="-25000" dirty="0" smtClean="0">
                  <a:solidFill>
                    <a:srgbClr val="000099"/>
                  </a:solidFill>
                  <a:latin typeface="Bookman Old Style" pitchFamily="18" charset="0"/>
                </a:rPr>
                <a:t>1</a:t>
              </a: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</a:rPr>
                <a:t> </a:t>
              </a: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  <a:sym typeface="Symbol"/>
                </a:rPr>
                <a:t></a:t>
              </a:r>
              <a:r>
                <a:rPr lang="ru-RU" sz="3600" b="1" i="1" dirty="0" smtClean="0">
                  <a:solidFill>
                    <a:srgbClr val="000099"/>
                  </a:solidFill>
                  <a:latin typeface="Bookman Old Style" pitchFamily="18" charset="0"/>
                  <a:sym typeface="Symbol"/>
                </a:rPr>
                <a:t> </a:t>
              </a: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</a:rPr>
                <a:t>x</a:t>
              </a:r>
              <a:r>
                <a:rPr lang="en-US" sz="3600" b="1" i="1" baseline="-25000" dirty="0" smtClean="0">
                  <a:solidFill>
                    <a:srgbClr val="000099"/>
                  </a:solidFill>
                  <a:latin typeface="Bookman Old Style" pitchFamily="18" charset="0"/>
                </a:rPr>
                <a:t>2</a:t>
              </a:r>
              <a:r>
                <a:rPr lang="en-US" sz="3600" b="1" i="1" dirty="0" smtClean="0">
                  <a:solidFill>
                    <a:srgbClr val="000099"/>
                  </a:solidFill>
                  <a:latin typeface="Bookman Old Style" pitchFamily="18" charset="0"/>
                </a:rPr>
                <a:t> </a:t>
              </a:r>
              <a:r>
                <a:rPr lang="en-US" sz="3600" b="1" i="1" dirty="0">
                  <a:solidFill>
                    <a:srgbClr val="000099"/>
                  </a:solidFill>
                  <a:latin typeface="Bookman Old Style" pitchFamily="18" charset="0"/>
                </a:rPr>
                <a:t>= </a:t>
              </a:r>
              <a:r>
                <a:rPr lang="en-US" sz="3600" b="1" i="1" dirty="0">
                  <a:solidFill>
                    <a:srgbClr val="CC0000"/>
                  </a:solidFill>
                  <a:latin typeface="Bookman Old Style" pitchFamily="18" charset="0"/>
                </a:rPr>
                <a:t>q</a:t>
              </a:r>
              <a:r>
                <a:rPr lang="en-US" sz="3600" b="1" dirty="0" smtClean="0">
                  <a:latin typeface="Bookman Old Style" pitchFamily="18" charset="0"/>
                </a:rPr>
                <a:t>.</a:t>
              </a:r>
              <a:endParaRPr lang="ru-RU" sz="3600" b="1" dirty="0">
                <a:latin typeface="Bookman Old Style" pitchFamily="18" charset="0"/>
              </a:endParaRPr>
            </a:p>
          </p:txBody>
        </p:sp>
        <p:sp>
          <p:nvSpPr>
            <p:cNvPr id="11" name="Левая фигурная скобка 10"/>
            <p:cNvSpPr/>
            <p:nvPr/>
          </p:nvSpPr>
          <p:spPr>
            <a:xfrm>
              <a:off x="4932040" y="4581128"/>
              <a:ext cx="576064" cy="1224136"/>
            </a:xfrm>
            <a:prstGeom prst="leftBrace">
              <a:avLst>
                <a:gd name="adj1" fmla="val 14875"/>
                <a:gd name="adj2" fmla="val 50719"/>
              </a:avLst>
            </a:prstGeom>
            <a:ln w="57150"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600" dirty="0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</p:grp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51520" y="5273913"/>
            <a:ext cx="8424936" cy="1323439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Если числа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m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и 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n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таковы, что  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m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+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n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= –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p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,      	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m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  <a:sym typeface="Symbol"/>
              </a:rPr>
              <a:t>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n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=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q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, то эти числа являются корнями 	уравнения х</a:t>
            </a:r>
            <a:r>
              <a:rPr lang="ru-RU" sz="2600" b="1" i="1" baseline="30000" dirty="0" smtClean="0">
                <a:solidFill>
                  <a:srgbClr val="000099"/>
                </a:solidFill>
                <a:latin typeface="Bookman Old Style" pitchFamily="18" charset="0"/>
              </a:rPr>
              <a:t>2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+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px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+ </a:t>
            </a:r>
            <a:r>
              <a:rPr lang="ru-RU" sz="2600" b="1" i="1" dirty="0" err="1" smtClean="0">
                <a:solidFill>
                  <a:srgbClr val="000099"/>
                </a:solidFill>
                <a:latin typeface="Bookman Old Style" pitchFamily="18" charset="0"/>
              </a:rPr>
              <a:t>q</a:t>
            </a:r>
            <a:r>
              <a:rPr lang="ru-RU" sz="2600" b="1" i="1" dirty="0" smtClean="0">
                <a:solidFill>
                  <a:srgbClr val="000099"/>
                </a:solidFill>
                <a:latin typeface="Bookman Old Style" pitchFamily="18" charset="0"/>
              </a:rPr>
              <a:t> = 0.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51520" y="4581128"/>
            <a:ext cx="4176464" cy="504056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Обратная теорема:</a:t>
            </a:r>
            <a:endParaRPr lang="ru-RU" sz="2800" b="1" i="1" kern="0" dirty="0">
              <a:solidFill>
                <a:srgbClr val="000099"/>
              </a:solidFill>
              <a:latin typeface="Bookman Old Style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10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13334" y="1484784"/>
            <a:ext cx="24304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Решение. </a:t>
            </a: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4644008" y="2780928"/>
          <a:ext cx="2819400" cy="1447800"/>
        </p:xfrm>
        <a:graphic>
          <a:graphicData uri="http://schemas.openxmlformats.org/presentationml/2006/ole">
            <p:oleObj spid="_x0000_s348172" name="Формула" r:id="rId3" imgW="901309" imgH="482391" progId="Equation.3">
              <p:embed/>
            </p:oleObj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39552" y="2636912"/>
            <a:ext cx="40446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По теореме Виета:</a:t>
            </a:r>
            <a:endParaRPr lang="ru-RU" sz="2800" b="1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graphicFrame>
        <p:nvGraphicFramePr>
          <p:cNvPr id="19" name="Object 4"/>
          <p:cNvGraphicFramePr>
            <a:graphicFrameLocks noChangeAspect="1"/>
          </p:cNvGraphicFramePr>
          <p:nvPr/>
        </p:nvGraphicFramePr>
        <p:xfrm>
          <a:off x="2267744" y="4437112"/>
          <a:ext cx="2451100" cy="1276350"/>
        </p:xfrm>
        <a:graphic>
          <a:graphicData uri="http://schemas.openxmlformats.org/presentationml/2006/ole">
            <p:oleObj spid="_x0000_s348173" name="Формула" r:id="rId4" imgW="888614" imgH="482391" progId="Equation.3">
              <p:embed/>
            </p:oleObj>
          </a:graphicData>
        </a:graphic>
      </p:graphicFrame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575430" y="5949280"/>
            <a:ext cx="2783134" cy="584775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Ответ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:  3; 8</a:t>
            </a:r>
            <a:endParaRPr lang="ru-RU" sz="32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9992" y="1916832"/>
            <a:ext cx="2327881" cy="584775"/>
          </a:xfrm>
          <a:prstGeom prst="rect">
            <a:avLst/>
          </a:prstGeom>
          <a:solidFill>
            <a:srgbClr val="FFFF66"/>
          </a:solidFill>
          <a:ln w="28575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 </a:t>
            </a:r>
            <a:r>
              <a:rPr lang="en-US" sz="3200" b="1" i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p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 </a:t>
            </a:r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= </a:t>
            </a:r>
            <a:r>
              <a:rPr lang="en-US" sz="3200" b="1" i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−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11</a:t>
            </a:r>
            <a:r>
              <a:rPr lang="en-US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, </a:t>
            </a:r>
            <a:endParaRPr lang="ru-RU" sz="32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49215" y="1916832"/>
            <a:ext cx="1786066" cy="584775"/>
          </a:xfrm>
          <a:prstGeom prst="rect">
            <a:avLst/>
          </a:prstGeom>
          <a:solidFill>
            <a:srgbClr val="FFFF66"/>
          </a:solidFill>
          <a:ln w="28575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i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q </a:t>
            </a:r>
            <a:r>
              <a:rPr lang="en-US" sz="3200" b="1" i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=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24</a:t>
            </a:r>
            <a:r>
              <a:rPr lang="en-US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. </a:t>
            </a:r>
            <a:endParaRPr lang="ru-RU" sz="32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395535" y="405334"/>
            <a:ext cx="7704857" cy="647402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Найдите подбором корни уравнения</a:t>
            </a:r>
            <a:endParaRPr lang="en-US" sz="2800" b="1" i="1" dirty="0" smtClean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21956" y="1052736"/>
            <a:ext cx="51603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11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24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5330825" y="4437063"/>
          <a:ext cx="1504950" cy="1276350"/>
        </p:xfrm>
        <a:graphic>
          <a:graphicData uri="http://schemas.openxmlformats.org/presentationml/2006/ole">
            <p:oleObj spid="_x0000_s348174" name="Формула" r:id="rId5" imgW="545863" imgH="48239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13334" y="1484784"/>
            <a:ext cx="24304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Решение. </a:t>
            </a: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4716016" y="2564904"/>
          <a:ext cx="2448272" cy="1257221"/>
        </p:xfrm>
        <a:graphic>
          <a:graphicData uri="http://schemas.openxmlformats.org/presentationml/2006/ole">
            <p:oleObj spid="_x0000_s475144" name="Формула" r:id="rId3" imgW="901309" imgH="482391" progId="Equation.3">
              <p:embed/>
            </p:oleObj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39552" y="2420888"/>
            <a:ext cx="40446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По теореме Виета:</a:t>
            </a:r>
            <a:endParaRPr lang="ru-RU" sz="2800" b="1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graphicFrame>
        <p:nvGraphicFramePr>
          <p:cNvPr id="19" name="Object 4"/>
          <p:cNvGraphicFramePr>
            <a:graphicFrameLocks noChangeAspect="1"/>
          </p:cNvGraphicFramePr>
          <p:nvPr/>
        </p:nvGraphicFramePr>
        <p:xfrm>
          <a:off x="1619672" y="4005064"/>
          <a:ext cx="2555875" cy="1276350"/>
        </p:xfrm>
        <a:graphic>
          <a:graphicData uri="http://schemas.openxmlformats.org/presentationml/2006/ole">
            <p:oleObj spid="_x0000_s475145" name="Формула" r:id="rId4" imgW="927100" imgH="482600" progId="Equation.3">
              <p:embed/>
            </p:oleObj>
          </a:graphicData>
        </a:graphic>
      </p:graphicFrame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501692" y="5949280"/>
            <a:ext cx="2930610" cy="584775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Ответ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:  -5; 2</a:t>
            </a:r>
            <a:endParaRPr lang="ru-RU" sz="32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9177" y="1916832"/>
            <a:ext cx="1489510" cy="523220"/>
          </a:xfrm>
          <a:prstGeom prst="rect">
            <a:avLst/>
          </a:prstGeom>
          <a:solidFill>
            <a:srgbClr val="FFFF66"/>
          </a:solidFill>
          <a:ln w="28575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 </a:t>
            </a:r>
            <a:r>
              <a:rPr lang="en-US" sz="2800" b="1" i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p</a:t>
            </a: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 </a:t>
            </a:r>
            <a:r>
              <a:rPr lang="ru-RU" sz="2800" b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= </a:t>
            </a:r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3</a:t>
            </a:r>
            <a:r>
              <a:rPr lang="en-US" sz="28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, </a:t>
            </a:r>
            <a:endParaRPr lang="ru-RU" sz="28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6068" y="1916832"/>
            <a:ext cx="1920718" cy="523220"/>
          </a:xfrm>
          <a:prstGeom prst="rect">
            <a:avLst/>
          </a:prstGeom>
          <a:solidFill>
            <a:srgbClr val="FFFF66"/>
          </a:solidFill>
          <a:ln w="28575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i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q </a:t>
            </a:r>
            <a:r>
              <a:rPr lang="en-US" sz="2800" b="1" i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= </a:t>
            </a:r>
            <a:r>
              <a:rPr lang="ru-RU" sz="28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− 10</a:t>
            </a:r>
            <a:r>
              <a:rPr lang="en-US" sz="28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. </a:t>
            </a:r>
            <a:endParaRPr lang="ru-RU" sz="28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395535" y="405334"/>
            <a:ext cx="7704857" cy="647402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Найдите подбором корни уравнения</a:t>
            </a:r>
            <a:endParaRPr lang="en-US" sz="2800" b="1" i="1" dirty="0" smtClean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07905" y="1052736"/>
            <a:ext cx="4788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 3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10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2719388" y="5300663"/>
          <a:ext cx="1609725" cy="1276350"/>
        </p:xfrm>
        <a:graphic>
          <a:graphicData uri="http://schemas.openxmlformats.org/presentationml/2006/ole">
            <p:oleObj spid="_x0000_s475146" name="Формула" r:id="rId5" imgW="583947" imgH="482391" progId="Equation.3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283968" y="4881354"/>
            <a:ext cx="4536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значит корни имеют разные                         знаки</a:t>
            </a:r>
            <a:endParaRPr lang="ru-RU" sz="2000" b="1" i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55976" y="4161274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значит больший по модулю                           корень  - отрицательный</a:t>
            </a:r>
            <a:endParaRPr lang="ru-RU" sz="2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1671638" y="5060032"/>
            <a:ext cx="7015162" cy="457200"/>
          </a:xfrm>
          <a:custGeom>
            <a:avLst/>
            <a:gdLst>
              <a:gd name="connsiteX0" fmla="*/ 0 w 7015162"/>
              <a:gd name="connsiteY0" fmla="*/ 0 h 457200"/>
              <a:gd name="connsiteX1" fmla="*/ 85725 w 7015162"/>
              <a:gd name="connsiteY1" fmla="*/ 142875 h 457200"/>
              <a:gd name="connsiteX2" fmla="*/ 2343150 w 7015162"/>
              <a:gd name="connsiteY2" fmla="*/ 142875 h 457200"/>
              <a:gd name="connsiteX3" fmla="*/ 2671762 w 7015162"/>
              <a:gd name="connsiteY3" fmla="*/ 457200 h 457200"/>
              <a:gd name="connsiteX4" fmla="*/ 6843712 w 7015162"/>
              <a:gd name="connsiteY4" fmla="*/ 457200 h 457200"/>
              <a:gd name="connsiteX5" fmla="*/ 7015162 w 7015162"/>
              <a:gd name="connsiteY5" fmla="*/ 242887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5162" h="457200">
                <a:moveTo>
                  <a:pt x="0" y="0"/>
                </a:moveTo>
                <a:lnTo>
                  <a:pt x="85725" y="142875"/>
                </a:lnTo>
                <a:lnTo>
                  <a:pt x="2343150" y="142875"/>
                </a:lnTo>
                <a:lnTo>
                  <a:pt x="2671762" y="457200"/>
                </a:lnTo>
                <a:lnTo>
                  <a:pt x="6843712" y="457200"/>
                </a:lnTo>
                <a:lnTo>
                  <a:pt x="7015162" y="242887"/>
                </a:ln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691680" y="4509120"/>
            <a:ext cx="7015162" cy="288032"/>
          </a:xfrm>
          <a:custGeom>
            <a:avLst/>
            <a:gdLst>
              <a:gd name="connsiteX0" fmla="*/ 0 w 7015162"/>
              <a:gd name="connsiteY0" fmla="*/ 0 h 457200"/>
              <a:gd name="connsiteX1" fmla="*/ 85725 w 7015162"/>
              <a:gd name="connsiteY1" fmla="*/ 142875 h 457200"/>
              <a:gd name="connsiteX2" fmla="*/ 2343150 w 7015162"/>
              <a:gd name="connsiteY2" fmla="*/ 142875 h 457200"/>
              <a:gd name="connsiteX3" fmla="*/ 2671762 w 7015162"/>
              <a:gd name="connsiteY3" fmla="*/ 457200 h 457200"/>
              <a:gd name="connsiteX4" fmla="*/ 6843712 w 7015162"/>
              <a:gd name="connsiteY4" fmla="*/ 457200 h 457200"/>
              <a:gd name="connsiteX5" fmla="*/ 7015162 w 7015162"/>
              <a:gd name="connsiteY5" fmla="*/ 242887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5162" h="457200">
                <a:moveTo>
                  <a:pt x="0" y="0"/>
                </a:moveTo>
                <a:lnTo>
                  <a:pt x="85725" y="142875"/>
                </a:lnTo>
                <a:lnTo>
                  <a:pt x="2343150" y="142875"/>
                </a:lnTo>
                <a:lnTo>
                  <a:pt x="2671762" y="457200"/>
                </a:lnTo>
                <a:lnTo>
                  <a:pt x="6843712" y="457200"/>
                </a:lnTo>
                <a:lnTo>
                  <a:pt x="7015162" y="242887"/>
                </a:lnTo>
              </a:path>
            </a:pathLst>
          </a:cu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79512" y="405334"/>
            <a:ext cx="8784976" cy="575394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Найдите корни, не решая квадратное уравнение: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aphicFrame>
        <p:nvGraphicFramePr>
          <p:cNvPr id="6" name="Group 85"/>
          <p:cNvGraphicFramePr>
            <a:graphicFrameLocks noGrp="1"/>
          </p:cNvGraphicFramePr>
          <p:nvPr/>
        </p:nvGraphicFramePr>
        <p:xfrm>
          <a:off x="179512" y="1663309"/>
          <a:ext cx="8712646" cy="3853923"/>
        </p:xfrm>
        <a:graphic>
          <a:graphicData uri="http://schemas.openxmlformats.org/drawingml/2006/table">
            <a:tbl>
              <a:tblPr/>
              <a:tblGrid>
                <a:gridCol w="431800"/>
                <a:gridCol w="3096270"/>
                <a:gridCol w="1728192"/>
                <a:gridCol w="1728192"/>
                <a:gridCol w="1728192"/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Уравнение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3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+х</a:t>
                      </a:r>
                      <a:r>
                        <a:rPr kumimoji="0" lang="ru-RU" sz="3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itchFamily="18" charset="0"/>
                          <a:ea typeface="+mn-ea"/>
                          <a:cs typeface="Arial" charset="0"/>
                        </a:rPr>
                        <a:t>х</a:t>
                      </a:r>
                      <a:r>
                        <a:rPr kumimoji="0" lang="ru-RU" sz="3200" b="1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itchFamily="18" charset="0"/>
                          <a:ea typeface="+mn-ea"/>
                          <a:cs typeface="Arial" charset="0"/>
                        </a:rPr>
                        <a:t>1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itchFamily="18" charset="0"/>
                          <a:ea typeface="+mn-ea"/>
                          <a:cs typeface="Arial" charset="0"/>
                          <a:sym typeface="Symbol"/>
                        </a:rPr>
                        <a:t>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itchFamily="18" charset="0"/>
                          <a:ea typeface="+mn-ea"/>
                          <a:cs typeface="Arial" charset="0"/>
                        </a:rPr>
                        <a:t>х</a:t>
                      </a:r>
                      <a:r>
                        <a:rPr kumimoji="0" lang="ru-RU" sz="3200" b="1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Bookman Old Style" pitchFamily="18" charset="0"/>
                          <a:ea typeface="+mn-ea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корни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+ 3х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+2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 10х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11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 15х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+14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+ 9х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+20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en-US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5х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+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36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= 0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 Box 118"/>
          <p:cNvSpPr txBox="1">
            <a:spLocks noChangeArrowheads="1"/>
          </p:cNvSpPr>
          <p:nvPr/>
        </p:nvSpPr>
        <p:spPr bwMode="auto">
          <a:xfrm>
            <a:off x="4296717" y="2505120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</a:rPr>
              <a:t>– 3</a:t>
            </a:r>
            <a:endParaRPr lang="ru-RU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8" name="Text Box 121"/>
          <p:cNvSpPr txBox="1">
            <a:spLocks noChangeArrowheads="1"/>
          </p:cNvSpPr>
          <p:nvPr/>
        </p:nvSpPr>
        <p:spPr bwMode="auto">
          <a:xfrm>
            <a:off x="4339580" y="3108314"/>
            <a:ext cx="75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</a:rPr>
              <a:t>10</a:t>
            </a:r>
            <a:endParaRPr lang="ru-RU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9" name="Text Box 124"/>
          <p:cNvSpPr txBox="1">
            <a:spLocks noChangeArrowheads="1"/>
          </p:cNvSpPr>
          <p:nvPr/>
        </p:nvSpPr>
        <p:spPr bwMode="auto">
          <a:xfrm>
            <a:off x="5759674" y="3109136"/>
            <a:ext cx="10805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– 11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Text Box 125"/>
          <p:cNvSpPr txBox="1">
            <a:spLocks noChangeArrowheads="1"/>
          </p:cNvSpPr>
          <p:nvPr/>
        </p:nvSpPr>
        <p:spPr bwMode="auto">
          <a:xfrm>
            <a:off x="4283968" y="3711508"/>
            <a:ext cx="7920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</a:rPr>
              <a:t>15</a:t>
            </a:r>
            <a:endParaRPr lang="ru-RU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1" name="Text Box 127"/>
          <p:cNvSpPr txBox="1">
            <a:spLocks noChangeArrowheads="1"/>
          </p:cNvSpPr>
          <p:nvPr/>
        </p:nvSpPr>
        <p:spPr bwMode="auto">
          <a:xfrm>
            <a:off x="5957070" y="3717260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14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2" name="Text Box 129"/>
          <p:cNvSpPr txBox="1">
            <a:spLocks noChangeArrowheads="1"/>
          </p:cNvSpPr>
          <p:nvPr/>
        </p:nvSpPr>
        <p:spPr bwMode="auto">
          <a:xfrm>
            <a:off x="4283968" y="4318810"/>
            <a:ext cx="6223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</a:rPr>
              <a:t>–9</a:t>
            </a:r>
            <a:endParaRPr lang="ru-RU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3" name="Text Box 130"/>
          <p:cNvSpPr txBox="1">
            <a:spLocks noChangeArrowheads="1"/>
          </p:cNvSpPr>
          <p:nvPr/>
        </p:nvSpPr>
        <p:spPr bwMode="auto">
          <a:xfrm>
            <a:off x="5945388" y="4321276"/>
            <a:ext cx="709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20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4" name="Text Box 132"/>
          <p:cNvSpPr txBox="1">
            <a:spLocks noChangeArrowheads="1"/>
          </p:cNvSpPr>
          <p:nvPr/>
        </p:nvSpPr>
        <p:spPr bwMode="auto">
          <a:xfrm>
            <a:off x="4355976" y="4922004"/>
            <a:ext cx="7196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B050"/>
                </a:solidFill>
                <a:latin typeface="Bookman Old Style" pitchFamily="18" charset="0"/>
              </a:rPr>
              <a:t>15</a:t>
            </a:r>
            <a:endParaRPr lang="ru-RU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5" name="Text Box 133"/>
          <p:cNvSpPr txBox="1">
            <a:spLocks noChangeArrowheads="1"/>
          </p:cNvSpPr>
          <p:nvPr/>
        </p:nvSpPr>
        <p:spPr bwMode="auto">
          <a:xfrm>
            <a:off x="5957070" y="4925292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36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6" name="Text Box 137"/>
          <p:cNvSpPr txBox="1">
            <a:spLocks noChangeArrowheads="1"/>
          </p:cNvSpPr>
          <p:nvPr/>
        </p:nvSpPr>
        <p:spPr bwMode="auto">
          <a:xfrm>
            <a:off x="6047794" y="2505120"/>
            <a:ext cx="50435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2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7" name="Text Box 104"/>
          <p:cNvSpPr txBox="1">
            <a:spLocks noChangeArrowheads="1"/>
          </p:cNvSpPr>
          <p:nvPr/>
        </p:nvSpPr>
        <p:spPr bwMode="auto">
          <a:xfrm>
            <a:off x="7092851" y="2473732"/>
            <a:ext cx="1871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–1 </a:t>
            </a: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–2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18" name="Text Box 105"/>
          <p:cNvSpPr txBox="1">
            <a:spLocks noChangeArrowheads="1"/>
          </p:cNvSpPr>
          <p:nvPr/>
        </p:nvSpPr>
        <p:spPr bwMode="auto">
          <a:xfrm>
            <a:off x="7164313" y="3086827"/>
            <a:ext cx="17287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11 </a:t>
            </a: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 1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19" name="Text Box 106"/>
          <p:cNvSpPr txBox="1">
            <a:spLocks noChangeArrowheads="1"/>
          </p:cNvSpPr>
          <p:nvPr/>
        </p:nvSpPr>
        <p:spPr bwMode="auto">
          <a:xfrm>
            <a:off x="7164573" y="3699922"/>
            <a:ext cx="17281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1 </a:t>
            </a: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14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20" name="Text Box 111"/>
          <p:cNvSpPr txBox="1">
            <a:spLocks noChangeArrowheads="1"/>
          </p:cNvSpPr>
          <p:nvPr/>
        </p:nvSpPr>
        <p:spPr bwMode="auto">
          <a:xfrm>
            <a:off x="7263377" y="4926112"/>
            <a:ext cx="15305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3 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12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21" name="Text Box 114"/>
          <p:cNvSpPr txBox="1">
            <a:spLocks noChangeArrowheads="1"/>
          </p:cNvSpPr>
          <p:nvPr/>
        </p:nvSpPr>
        <p:spPr bwMode="auto">
          <a:xfrm>
            <a:off x="7272554" y="4313017"/>
            <a:ext cx="15122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–5 </a:t>
            </a: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–4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51520" y="405334"/>
            <a:ext cx="8568952" cy="647402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Bookman Old Style" pitchFamily="18" charset="0"/>
              </a:rPr>
              <a:t>Составьте приведенные кв. уравнения, если:</a:t>
            </a:r>
            <a:endParaRPr lang="ru-RU" sz="2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Picture 4" descr="5_3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199905"/>
            <a:ext cx="2500330" cy="309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23928" y="2132856"/>
            <a:ext cx="4416595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 4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5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133" y="1412776"/>
            <a:ext cx="49231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1) </a:t>
            </a:r>
            <a:r>
              <a:rPr lang="ru-RU" sz="4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= 1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и </a:t>
            </a:r>
            <a:r>
              <a:rPr lang="ru-RU" sz="4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−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5</a:t>
            </a:r>
            <a:endParaRPr lang="ru-RU" sz="4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20744" y="3739679"/>
            <a:ext cx="4224233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5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 6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2885" y="3019599"/>
            <a:ext cx="45849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2) </a:t>
            </a:r>
            <a:r>
              <a:rPr lang="ru-RU" sz="4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= 2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и </a:t>
            </a:r>
            <a:r>
              <a:rPr lang="ru-RU" sz="4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3</a:t>
            </a:r>
            <a:endParaRPr lang="ru-RU" sz="4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52667" y="5467871"/>
            <a:ext cx="5160388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 12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+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11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093" y="4747791"/>
            <a:ext cx="56444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3) </a:t>
            </a:r>
            <a:r>
              <a:rPr lang="ru-RU" sz="4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= 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−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и </a:t>
            </a:r>
            <a:r>
              <a:rPr lang="ru-RU" sz="4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</a:t>
            </a:r>
            <a:r>
              <a:rPr lang="en-US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−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11</a:t>
            </a:r>
            <a:endParaRPr lang="ru-RU" sz="4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1484784"/>
            <a:ext cx="4336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48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²</a:t>
            </a:r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16х+28=0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79712" y="2204864"/>
            <a:ext cx="6476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1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+ 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16     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·х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=28</a:t>
            </a:r>
            <a:endParaRPr lang="ru-RU" sz="4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3717032"/>
            <a:ext cx="67585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1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+ 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=12     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·х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</a:t>
            </a:r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45</a:t>
            </a:r>
            <a:endParaRPr lang="ru-RU" sz="4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5445224"/>
            <a:ext cx="66912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1 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+ 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2    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1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·х</a:t>
            </a:r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C00000"/>
                </a:solidFill>
                <a:latin typeface="Bookman Old Style" pitchFamily="18" charset="0"/>
              </a:rPr>
              <a:t>= </a:t>
            </a:r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  <a:cs typeface="Arial" charset="0"/>
              </a:rPr>
              <a:t>–7/3</a:t>
            </a:r>
            <a:endParaRPr lang="ru-RU" sz="4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51520" y="405334"/>
            <a:ext cx="8568952" cy="863426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Bookman Old Style" pitchFamily="18" charset="0"/>
              </a:rPr>
              <a:t>Найти сумму и произведение корней 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Bookman Old Style" pitchFamily="18" charset="0"/>
              </a:rPr>
              <a:t>приведенного кв. уравнения: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924944"/>
            <a:ext cx="4275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48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²</a:t>
            </a:r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12х</a:t>
            </a:r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45=0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35696" y="4470211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3х²</a:t>
            </a:r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6х</a:t>
            </a:r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800" b="1" i="1" dirty="0" smtClean="0">
                <a:solidFill>
                  <a:srgbClr val="7030A0"/>
                </a:solidFill>
                <a:latin typeface="Bookman Old Style" pitchFamily="18" charset="0"/>
              </a:rPr>
              <a:t>7=0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91880" y="2276872"/>
            <a:ext cx="4758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48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² </a:t>
            </a:r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  <a:cs typeface="Arial" charset="0"/>
              </a:rPr>
              <a:t>– 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7х + 10=0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1556792"/>
            <a:ext cx="3916457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1 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= 2;   х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= 5</a:t>
            </a:r>
            <a:endParaRPr lang="ru-RU" sz="4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51520" y="405334"/>
            <a:ext cx="8568952" cy="863426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Bookman Old Style" pitchFamily="18" charset="0"/>
              </a:rPr>
              <a:t>Запишите квадратное уравнение, 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Bookman Old Style" pitchFamily="18" charset="0"/>
              </a:rPr>
              <a:t>корни которого равны: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91880" y="3789040"/>
            <a:ext cx="4278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48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² </a:t>
            </a:r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  <a:cs typeface="Arial" charset="0"/>
              </a:rPr>
              <a:t>– 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2х </a:t>
            </a:r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  <a:cs typeface="Arial" charset="0"/>
              </a:rPr>
              <a:t>–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 3=0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5536" y="3068960"/>
            <a:ext cx="4198585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1 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= –1;   х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= 3</a:t>
            </a:r>
            <a:endParaRPr lang="ru-RU" sz="4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5550331"/>
            <a:ext cx="4968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48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х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² </a:t>
            </a:r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  <a:cs typeface="Arial" charset="0"/>
              </a:rPr>
              <a:t>– </a:t>
            </a: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2,9х + 1=0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5536" y="4830251"/>
            <a:ext cx="5067413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1 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= 0,4;   х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= 2,5</a:t>
            </a:r>
            <a:endParaRPr lang="ru-RU" sz="4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5" grpId="0"/>
      <p:bldP spid="16" grpId="0" animBg="1"/>
      <p:bldP spid="17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СПАСИБО ЗА ВНИМАНИЕ!!!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872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064896" cy="4104456"/>
          </a:xfrm>
        </p:spPr>
        <p:txBody>
          <a:bodyPr/>
          <a:lstStyle/>
          <a:p>
            <a:pPr algn="ctr"/>
            <a:r>
              <a:rPr lang="ru-RU" dirty="0" smtClean="0"/>
              <a:t>АЛГЕБРА. </a:t>
            </a:r>
            <a:br>
              <a:rPr lang="ru-RU" dirty="0" smtClean="0"/>
            </a:br>
            <a:r>
              <a:rPr lang="en-US" dirty="0" smtClean="0"/>
              <a:t>VIII</a:t>
            </a:r>
            <a:r>
              <a:rPr lang="ru-RU" dirty="0" smtClean="0"/>
              <a:t> класс.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Подготовила   </a:t>
            </a:r>
            <a:br>
              <a:rPr lang="ru-RU" sz="1800" dirty="0" smtClean="0"/>
            </a:br>
            <a:r>
              <a:rPr lang="ru-RU" sz="1800" dirty="0" smtClean="0"/>
              <a:t> учитель </a:t>
            </a:r>
            <a:r>
              <a:rPr lang="ru-RU" sz="1800" dirty="0" err="1" smtClean="0"/>
              <a:t>Кибицкая</a:t>
            </a:r>
            <a:r>
              <a:rPr lang="ru-RU" sz="1800" dirty="0" smtClean="0"/>
              <a:t> </a:t>
            </a:r>
            <a:r>
              <a:rPr lang="ru-RU" sz="1800" dirty="0" smtClean="0"/>
              <a:t>О. 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548680"/>
            <a:ext cx="7772400" cy="1500187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</a:rPr>
              <a:t>КОУ ВО «ЦЛПДО»</a:t>
            </a:r>
            <a:endParaRPr lang="ru-RU" sz="40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83787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xfrm>
            <a:off x="2483768" y="6309320"/>
            <a:ext cx="652308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82873" y="2105561"/>
            <a:ext cx="849763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Устный счет.</a:t>
            </a:r>
          </a:p>
        </p:txBody>
      </p:sp>
      <p:pic>
        <p:nvPicPr>
          <p:cNvPr id="14341" name="Рисунок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88138" y="4464050"/>
            <a:ext cx="22050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14904" y="1661899"/>
            <a:ext cx="5768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 Какое уравнение называется квадратным?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4904" y="2489991"/>
            <a:ext cx="4309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 Что значит решить уравнение?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4904" y="3318083"/>
            <a:ext cx="629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 Какие виды квадратных уравнений вы знаете?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4903" y="4146175"/>
            <a:ext cx="5924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 Перечислите способы решения квадратных уравнений.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4903" y="4974267"/>
            <a:ext cx="5976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 Какие квадратные уравнения называется приведенными?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736304" y="405334"/>
            <a:ext cx="3923928" cy="719410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Повторение: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1" name="Picture 4" descr="5_3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04664"/>
            <a:ext cx="2500330" cy="309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/>
          </p:cNvSpPr>
          <p:nvPr>
            <p:ph type="body" idx="1"/>
          </p:nvPr>
        </p:nvSpPr>
        <p:spPr>
          <a:xfrm>
            <a:off x="1619672" y="4581128"/>
            <a:ext cx="2520280" cy="576063"/>
          </a:xfrm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Подсказка: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11560" y="405334"/>
            <a:ext cx="8280920" cy="719410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Преобразуй уравнения в приведенные: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Picture 4" descr="5_3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127897"/>
            <a:ext cx="2500330" cy="309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624089" y="1268760"/>
            <a:ext cx="45961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4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87936" y="2092400"/>
            <a:ext cx="55322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18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6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2916040"/>
            <a:ext cx="51603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4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16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+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5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54683" y="3739679"/>
            <a:ext cx="40655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4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− </a:t>
            </a: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12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dirty="0" smtClean="0">
                <a:solidFill>
                  <a:srgbClr val="7030A0"/>
                </a:solidFill>
                <a:latin typeface="Bookman Old Style" pitchFamily="18" charset="0"/>
              </a:rPr>
              <a:t> = 0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1" name="Rectangle 3"/>
          <p:cNvSpPr txBox="1">
            <a:spLocks/>
          </p:cNvSpPr>
          <p:nvPr/>
        </p:nvSpPr>
        <p:spPr bwMode="auto">
          <a:xfrm>
            <a:off x="2627784" y="5301209"/>
            <a:ext cx="6048672" cy="1008111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разделить все члены уравнения на старший коэффициент.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736304" y="405334"/>
            <a:ext cx="3923928" cy="719410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Повторение: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Picture 4" descr="5_3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04664"/>
            <a:ext cx="2500330" cy="309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14904" y="1340768"/>
            <a:ext cx="5768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ru-RU" sz="2400" b="1" spc="300" dirty="0" smtClean="0">
                <a:solidFill>
                  <a:srgbClr val="7030A0"/>
                </a:solidFill>
                <a:latin typeface="Bookman Old Style" pitchFamily="18" charset="0"/>
              </a:rPr>
              <a:t>  Верна ли схема решения квадратного уравнения?</a:t>
            </a:r>
            <a:endParaRPr lang="ru-RU" sz="2400" b="1" spc="3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2276872"/>
            <a:ext cx="3196709" cy="584775"/>
          </a:xfrm>
          <a:prstGeom prst="rect">
            <a:avLst/>
          </a:prstGeom>
          <a:solidFill>
            <a:srgbClr val="FFFF66"/>
          </a:solidFill>
          <a:ln w="28575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00099"/>
                </a:solidFill>
                <a:latin typeface="Bookman Old Style" pitchFamily="18" charset="0"/>
              </a:rPr>
              <a:t>D</a:t>
            </a:r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= </a:t>
            </a:r>
            <a:r>
              <a:rPr lang="en-US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−</a:t>
            </a:r>
            <a:r>
              <a:rPr lang="en-US" sz="3200" b="1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en-US" sz="3200" b="1" i="1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b</a:t>
            </a:r>
            <a:r>
              <a:rPr lang="en-US" sz="3200" b="1" baseline="30000" dirty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2 </a:t>
            </a:r>
            <a:r>
              <a:rPr lang="ru-RU" sz="3200" b="1" baseline="30000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+ 4</a:t>
            </a:r>
            <a:r>
              <a:rPr lang="en-US" sz="3200" b="1" i="1" dirty="0" smtClean="0">
                <a:solidFill>
                  <a:srgbClr val="000099"/>
                </a:solidFill>
                <a:latin typeface="Bookman Old Style" pitchFamily="18" charset="0"/>
                <a:cs typeface="Times New Roman"/>
              </a:rPr>
              <a:t>ac</a:t>
            </a:r>
            <a:endParaRPr lang="ru-RU" sz="3200" b="1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251520" y="5085184"/>
          <a:ext cx="2792888" cy="1224135"/>
        </p:xfrm>
        <a:graphic>
          <a:graphicData uri="http://schemas.openxmlformats.org/presentationml/2006/ole">
            <p:oleObj spid="_x0000_s420869" name="Формула" r:id="rId5" imgW="1016000" imgH="431800" progId="Equation.3">
              <p:embed/>
            </p:oleObj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88321" y="3573016"/>
            <a:ext cx="1535607" cy="584775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de-DE" sz="3200" b="1" dirty="0">
                <a:solidFill>
                  <a:srgbClr val="000099"/>
                </a:solidFill>
                <a:latin typeface="Bookman Old Style" pitchFamily="18" charset="0"/>
              </a:rPr>
              <a:t>D&gt;0</a:t>
            </a:r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,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44008" y="3573016"/>
            <a:ext cx="1555122" cy="584775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solidFill>
                  <a:srgbClr val="000099"/>
                </a:solidFill>
                <a:latin typeface="Bookman Old Style" pitchFamily="18" charset="0"/>
              </a:rPr>
              <a:t>D </a:t>
            </a:r>
            <a:r>
              <a:rPr lang="de-DE" sz="3200" b="1" dirty="0">
                <a:solidFill>
                  <a:srgbClr val="000099"/>
                </a:solidFill>
                <a:latin typeface="Bookman Old Style" pitchFamily="18" charset="0"/>
              </a:rPr>
              <a:t>= 0</a:t>
            </a:r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, 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804248" y="3573016"/>
            <a:ext cx="1560410" cy="584775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solidFill>
                  <a:srgbClr val="000099"/>
                </a:solidFill>
                <a:latin typeface="Bookman Old Style" pitchFamily="18" charset="0"/>
              </a:rPr>
              <a:t>D&lt;0</a:t>
            </a:r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, </a:t>
            </a:r>
          </a:p>
        </p:txBody>
      </p:sp>
      <p:sp>
        <p:nvSpPr>
          <p:cNvPr id="13" name="Freeform 36"/>
          <p:cNvSpPr>
            <a:spLocks/>
          </p:cNvSpPr>
          <p:nvPr/>
        </p:nvSpPr>
        <p:spPr bwMode="gray">
          <a:xfrm rot="724118" flipH="1">
            <a:off x="6288655" y="2907461"/>
            <a:ext cx="1285884" cy="71438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 i="0">
              <a:solidFill>
                <a:srgbClr val="FFFFFF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4" name="Freeform 36"/>
          <p:cNvSpPr>
            <a:spLocks/>
          </p:cNvSpPr>
          <p:nvPr/>
        </p:nvSpPr>
        <p:spPr bwMode="gray">
          <a:xfrm rot="21223343">
            <a:off x="3189339" y="2879607"/>
            <a:ext cx="1285884" cy="71438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 i="0">
              <a:solidFill>
                <a:srgbClr val="FFFFFF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5" name="Freeform 36"/>
          <p:cNvSpPr>
            <a:spLocks/>
          </p:cNvSpPr>
          <p:nvPr/>
        </p:nvSpPr>
        <p:spPr bwMode="gray">
          <a:xfrm rot="5703064" flipH="1">
            <a:off x="4837436" y="2868506"/>
            <a:ext cx="829861" cy="71438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 i="0">
              <a:solidFill>
                <a:srgbClr val="FFFFFF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6" name="Freeform 36"/>
          <p:cNvSpPr>
            <a:spLocks/>
          </p:cNvSpPr>
          <p:nvPr/>
        </p:nvSpPr>
        <p:spPr bwMode="gray">
          <a:xfrm rot="6917220" flipH="1">
            <a:off x="1862360" y="4165759"/>
            <a:ext cx="1285884" cy="71438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 i="0">
              <a:solidFill>
                <a:srgbClr val="FFFFFF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7" name="Freeform 36"/>
          <p:cNvSpPr>
            <a:spLocks/>
          </p:cNvSpPr>
          <p:nvPr/>
        </p:nvSpPr>
        <p:spPr bwMode="gray">
          <a:xfrm rot="18713347">
            <a:off x="4823758" y="4240685"/>
            <a:ext cx="951909" cy="71438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 i="0">
              <a:solidFill>
                <a:srgbClr val="FFFFFF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Freeform 36"/>
          <p:cNvSpPr>
            <a:spLocks/>
          </p:cNvSpPr>
          <p:nvPr/>
        </p:nvSpPr>
        <p:spPr bwMode="gray">
          <a:xfrm rot="3946448" flipH="1">
            <a:off x="7110901" y="4452771"/>
            <a:ext cx="1285884" cy="71438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 i="0">
              <a:solidFill>
                <a:srgbClr val="FFFFFF"/>
              </a:solidFill>
              <a:latin typeface="Georgia" pitchFamily="18" charset="0"/>
              <a:cs typeface="+mn-cs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635896" y="5085184"/>
          <a:ext cx="2478087" cy="1182687"/>
        </p:xfrm>
        <a:graphic>
          <a:graphicData uri="http://schemas.openxmlformats.org/presentationml/2006/ole">
            <p:oleObj spid="_x0000_s420870" name="Формула" r:id="rId6" imgW="850531" imgH="393529" progId="Equation.3">
              <p:embed/>
            </p:oleObj>
          </a:graphicData>
        </a:graphic>
      </p:graphicFrame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372200" y="5373216"/>
            <a:ext cx="2398412" cy="523220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корней нет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644008" y="2348880"/>
            <a:ext cx="360040" cy="43204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652120" y="2348880"/>
            <a:ext cx="360040" cy="43204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115616" y="5301208"/>
            <a:ext cx="360040" cy="43204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148064" y="5805264"/>
            <a:ext cx="360040" cy="432048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25" name="Group 85"/>
          <p:cNvGraphicFramePr>
            <a:graphicFrameLocks noGrp="1"/>
          </p:cNvGraphicFramePr>
          <p:nvPr/>
        </p:nvGraphicFramePr>
        <p:xfrm>
          <a:off x="179512" y="978949"/>
          <a:ext cx="8712646" cy="4466275"/>
        </p:xfrm>
        <a:graphic>
          <a:graphicData uri="http://schemas.openxmlformats.org/drawingml/2006/table">
            <a:tbl>
              <a:tblPr/>
              <a:tblGrid>
                <a:gridCol w="431800"/>
                <a:gridCol w="3096270"/>
                <a:gridCol w="1872208"/>
                <a:gridCol w="1296144"/>
                <a:gridCol w="2016224"/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Уравнение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Корни уравнения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Сумма корней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Произведение корней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 </a:t>
                      </a:r>
                      <a:r>
                        <a:rPr kumimoji="0" lang="ru-RU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–12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х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 12х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45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у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+ 8у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+15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у</a:t>
                      </a:r>
                      <a:r>
                        <a:rPr kumimoji="0" lang="ru-RU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 5у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+6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=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z</a:t>
                      </a:r>
                      <a:r>
                        <a:rPr kumimoji="0" lang="en-US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10z +21 = 0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123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z</a:t>
                      </a:r>
                      <a:r>
                        <a:rPr kumimoji="0" lang="en-US" sz="2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– 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3z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 –</a:t>
                      </a: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Bookman Old Style" pitchFamily="18" charset="0"/>
                          <a:cs typeface="Arial" charset="0"/>
                        </a:rPr>
                        <a:t>10 = 0</a:t>
                      </a: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24" name="Text Box 104"/>
          <p:cNvSpPr txBox="1">
            <a:spLocks noChangeArrowheads="1"/>
          </p:cNvSpPr>
          <p:nvPr/>
        </p:nvSpPr>
        <p:spPr bwMode="auto">
          <a:xfrm>
            <a:off x="3744218" y="1896559"/>
            <a:ext cx="17275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3 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 4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5225" name="Text Box 105"/>
          <p:cNvSpPr txBox="1">
            <a:spLocks noChangeArrowheads="1"/>
          </p:cNvSpPr>
          <p:nvPr/>
        </p:nvSpPr>
        <p:spPr bwMode="auto">
          <a:xfrm>
            <a:off x="3743648" y="2491734"/>
            <a:ext cx="17287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15 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 3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5226" name="Text Box 106"/>
          <p:cNvSpPr txBox="1">
            <a:spLocks noChangeArrowheads="1"/>
          </p:cNvSpPr>
          <p:nvPr/>
        </p:nvSpPr>
        <p:spPr bwMode="auto">
          <a:xfrm>
            <a:off x="3743908" y="3086909"/>
            <a:ext cx="17281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 3 </a:t>
            </a: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и –5</a:t>
            </a:r>
          </a:p>
        </p:txBody>
      </p:sp>
      <p:sp>
        <p:nvSpPr>
          <p:cNvPr id="5231" name="Text Box 111"/>
          <p:cNvSpPr txBox="1">
            <a:spLocks noChangeArrowheads="1"/>
          </p:cNvSpPr>
          <p:nvPr/>
        </p:nvSpPr>
        <p:spPr bwMode="auto">
          <a:xfrm>
            <a:off x="3941254" y="4277259"/>
            <a:ext cx="1333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3 и 7</a:t>
            </a:r>
          </a:p>
        </p:txBody>
      </p:sp>
      <p:sp>
        <p:nvSpPr>
          <p:cNvPr id="5234" name="Text Box 114"/>
          <p:cNvSpPr txBox="1">
            <a:spLocks noChangeArrowheads="1"/>
          </p:cNvSpPr>
          <p:nvPr/>
        </p:nvSpPr>
        <p:spPr bwMode="auto">
          <a:xfrm>
            <a:off x="3959610" y="3682084"/>
            <a:ext cx="12967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2 и 3</a:t>
            </a:r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3851598" y="4868324"/>
            <a:ext cx="15128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3300"/>
                </a:solidFill>
                <a:latin typeface="Bookman Old Style" pitchFamily="18" charset="0"/>
              </a:rPr>
              <a:t>5 и </a:t>
            </a:r>
            <a:r>
              <a:rPr lang="ru-RU" sz="2800" b="1" dirty="0" smtClean="0">
                <a:solidFill>
                  <a:srgbClr val="FF3300"/>
                </a:solidFill>
                <a:latin typeface="Bookman Old Style" pitchFamily="18" charset="0"/>
              </a:rPr>
              <a:t>– 2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sp>
        <p:nvSpPr>
          <p:cNvPr id="5238" name="Text Box 118"/>
          <p:cNvSpPr txBox="1">
            <a:spLocks noChangeArrowheads="1"/>
          </p:cNvSpPr>
          <p:nvPr/>
        </p:nvSpPr>
        <p:spPr bwMode="auto">
          <a:xfrm>
            <a:off x="5737273" y="1844137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latin typeface="Bookman Old Style" pitchFamily="18" charset="0"/>
              </a:rPr>
              <a:t>– 1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5241" name="Text Box 121"/>
          <p:cNvSpPr txBox="1">
            <a:spLocks noChangeArrowheads="1"/>
          </p:cNvSpPr>
          <p:nvPr/>
        </p:nvSpPr>
        <p:spPr bwMode="auto">
          <a:xfrm>
            <a:off x="5780136" y="2447331"/>
            <a:ext cx="75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Bookman Old Style" pitchFamily="18" charset="0"/>
              </a:rPr>
              <a:t>12</a:t>
            </a:r>
          </a:p>
        </p:txBody>
      </p:sp>
      <p:sp>
        <p:nvSpPr>
          <p:cNvPr id="5244" name="Text Box 124"/>
          <p:cNvSpPr txBox="1">
            <a:spLocks noChangeArrowheads="1"/>
          </p:cNvSpPr>
          <p:nvPr/>
        </p:nvSpPr>
        <p:spPr bwMode="auto">
          <a:xfrm>
            <a:off x="7236073" y="2448153"/>
            <a:ext cx="10805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6600"/>
                </a:solidFill>
                <a:latin typeface="Bookman Old Style" pitchFamily="18" charset="0"/>
              </a:rPr>
              <a:t>– 45</a:t>
            </a:r>
            <a:endParaRPr lang="ru-RU" sz="28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5245" name="Text Box 125"/>
          <p:cNvSpPr txBox="1">
            <a:spLocks noChangeArrowheads="1"/>
          </p:cNvSpPr>
          <p:nvPr/>
        </p:nvSpPr>
        <p:spPr bwMode="auto">
          <a:xfrm>
            <a:off x="5724524" y="3050525"/>
            <a:ext cx="8636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latin typeface="Bookman Old Style" pitchFamily="18" charset="0"/>
              </a:rPr>
              <a:t>– 8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5247" name="Text Box 127"/>
          <p:cNvSpPr txBox="1">
            <a:spLocks noChangeArrowheads="1"/>
          </p:cNvSpPr>
          <p:nvPr/>
        </p:nvSpPr>
        <p:spPr bwMode="auto">
          <a:xfrm>
            <a:off x="7433469" y="3056277"/>
            <a:ext cx="685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6600"/>
                </a:solidFill>
                <a:latin typeface="Bookman Old Style" pitchFamily="18" charset="0"/>
              </a:rPr>
              <a:t>15</a:t>
            </a:r>
          </a:p>
        </p:txBody>
      </p:sp>
      <p:sp>
        <p:nvSpPr>
          <p:cNvPr id="5249" name="Text Box 129"/>
          <p:cNvSpPr txBox="1">
            <a:spLocks noChangeArrowheads="1"/>
          </p:cNvSpPr>
          <p:nvPr/>
        </p:nvSpPr>
        <p:spPr bwMode="auto">
          <a:xfrm>
            <a:off x="5965873" y="3657827"/>
            <a:ext cx="38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Bookman Old Style" pitchFamily="18" charset="0"/>
              </a:rPr>
              <a:t>5</a:t>
            </a:r>
          </a:p>
        </p:txBody>
      </p:sp>
      <p:sp>
        <p:nvSpPr>
          <p:cNvPr id="5250" name="Text Box 130"/>
          <p:cNvSpPr txBox="1">
            <a:spLocks noChangeArrowheads="1"/>
          </p:cNvSpPr>
          <p:nvPr/>
        </p:nvSpPr>
        <p:spPr bwMode="auto">
          <a:xfrm>
            <a:off x="7463632" y="3660293"/>
            <a:ext cx="625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6600"/>
                </a:solidFill>
                <a:latin typeface="Bookman Old Style" pitchFamily="18" charset="0"/>
              </a:rPr>
              <a:t>6</a:t>
            </a:r>
          </a:p>
        </p:txBody>
      </p:sp>
      <p:sp>
        <p:nvSpPr>
          <p:cNvPr id="5252" name="Text Box 132"/>
          <p:cNvSpPr txBox="1">
            <a:spLocks noChangeArrowheads="1"/>
          </p:cNvSpPr>
          <p:nvPr/>
        </p:nvSpPr>
        <p:spPr bwMode="auto">
          <a:xfrm>
            <a:off x="5796532" y="4261021"/>
            <a:ext cx="7196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Bookman Old Style" pitchFamily="18" charset="0"/>
              </a:rPr>
              <a:t>10</a:t>
            </a:r>
          </a:p>
        </p:txBody>
      </p:sp>
      <p:sp>
        <p:nvSpPr>
          <p:cNvPr id="5253" name="Text Box 133"/>
          <p:cNvSpPr txBox="1">
            <a:spLocks noChangeArrowheads="1"/>
          </p:cNvSpPr>
          <p:nvPr/>
        </p:nvSpPr>
        <p:spPr bwMode="auto">
          <a:xfrm>
            <a:off x="7433469" y="4264309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6600"/>
                </a:solidFill>
                <a:latin typeface="Bookman Old Style" pitchFamily="18" charset="0"/>
              </a:rPr>
              <a:t>21</a:t>
            </a:r>
          </a:p>
        </p:txBody>
      </p:sp>
      <p:sp>
        <p:nvSpPr>
          <p:cNvPr id="5254" name="Text Box 134"/>
          <p:cNvSpPr txBox="1">
            <a:spLocks noChangeArrowheads="1"/>
          </p:cNvSpPr>
          <p:nvPr/>
        </p:nvSpPr>
        <p:spPr bwMode="auto">
          <a:xfrm>
            <a:off x="6003973" y="4868324"/>
            <a:ext cx="30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Bookman Old Style" pitchFamily="18" charset="0"/>
              </a:rPr>
              <a:t>3</a:t>
            </a:r>
          </a:p>
        </p:txBody>
      </p:sp>
      <p:sp>
        <p:nvSpPr>
          <p:cNvPr id="5255" name="Text Box 135"/>
          <p:cNvSpPr txBox="1">
            <a:spLocks noChangeArrowheads="1"/>
          </p:cNvSpPr>
          <p:nvPr/>
        </p:nvSpPr>
        <p:spPr bwMode="auto">
          <a:xfrm>
            <a:off x="7272078" y="4868324"/>
            <a:ext cx="10085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6600"/>
                </a:solidFill>
                <a:latin typeface="Bookman Old Style" pitchFamily="18" charset="0"/>
              </a:rPr>
              <a:t>– 10</a:t>
            </a:r>
            <a:endParaRPr lang="ru-RU" sz="28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5257" name="Text Box 137"/>
          <p:cNvSpPr txBox="1">
            <a:spLocks noChangeArrowheads="1"/>
          </p:cNvSpPr>
          <p:nvPr/>
        </p:nvSpPr>
        <p:spPr bwMode="auto">
          <a:xfrm>
            <a:off x="7164388" y="1844137"/>
            <a:ext cx="1223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6600"/>
                </a:solidFill>
                <a:latin typeface="Bookman Old Style" pitchFamily="18" charset="0"/>
              </a:rPr>
              <a:t>– 12</a:t>
            </a:r>
            <a:endParaRPr lang="ru-RU" sz="28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323528" y="260648"/>
            <a:ext cx="5256584" cy="576064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00099"/>
                </a:solidFill>
                <a:latin typeface="Bookman Old Style" pitchFamily="18" charset="0"/>
              </a:rPr>
              <a:t>Решите уравнения</a:t>
            </a:r>
            <a:endParaRPr lang="ru-RU" sz="2400" b="1" i="1" kern="0" dirty="0">
              <a:solidFill>
                <a:srgbClr val="000099"/>
              </a:solidFill>
              <a:latin typeface="Bookman Old Style" pitchFamily="18" charset="0"/>
              <a:sym typeface="Symbol" pitchFamily="18" charset="2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51520" y="5589240"/>
            <a:ext cx="8424936" cy="1080120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ru-RU" sz="2200" b="1" dirty="0" smtClean="0">
                <a:solidFill>
                  <a:srgbClr val="000099"/>
                </a:solidFill>
                <a:latin typeface="Bookman Old Style" pitchFamily="18" charset="0"/>
              </a:rPr>
              <a:t>Найдите связь между коэффициентами а, </a:t>
            </a:r>
            <a:r>
              <a:rPr lang="ru-RU" sz="2200" b="1" dirty="0" err="1" smtClean="0">
                <a:solidFill>
                  <a:srgbClr val="000099"/>
                </a:solidFill>
                <a:latin typeface="Bookman Old Style" pitchFamily="18" charset="0"/>
              </a:rPr>
              <a:t>b</a:t>
            </a:r>
            <a:r>
              <a:rPr lang="ru-RU" sz="2200" b="1" dirty="0" smtClean="0">
                <a:solidFill>
                  <a:srgbClr val="000099"/>
                </a:solidFill>
                <a:latin typeface="Bookman Old Style" pitchFamily="18" charset="0"/>
              </a:rPr>
              <a:t>, с, </a:t>
            </a:r>
          </a:p>
          <a:p>
            <a:pPr algn="ctr">
              <a:spcBef>
                <a:spcPts val="0"/>
              </a:spcBef>
            </a:pPr>
            <a:r>
              <a:rPr lang="ru-RU" sz="2200" b="1" dirty="0" smtClean="0">
                <a:solidFill>
                  <a:srgbClr val="000099"/>
                </a:solidFill>
                <a:latin typeface="Bookman Old Style" pitchFamily="18" charset="0"/>
              </a:rPr>
              <a:t>суммой и произведением корней квадратного</a:t>
            </a:r>
          </a:p>
          <a:p>
            <a:pPr algn="ctr">
              <a:spcBef>
                <a:spcPts val="0"/>
              </a:spcBef>
            </a:pPr>
            <a:r>
              <a:rPr lang="ru-RU" sz="2200" b="1" dirty="0" smtClean="0">
                <a:solidFill>
                  <a:srgbClr val="000099"/>
                </a:solidFill>
                <a:latin typeface="Bookman Old Style" pitchFamily="18" charset="0"/>
              </a:rPr>
              <a:t> уравнения. Сделайте 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4" grpId="0" autoUpdateAnimBg="0"/>
      <p:bldP spid="5225" grpId="0" autoUpdateAnimBg="0"/>
      <p:bldP spid="5226" grpId="0" autoUpdateAnimBg="0"/>
      <p:bldP spid="5231" grpId="0" autoUpdateAnimBg="0"/>
      <p:bldP spid="5234" grpId="0" autoUpdateAnimBg="0"/>
      <p:bldP spid="5236" grpId="0" autoUpdateAnimBg="0"/>
      <p:bldP spid="5238" grpId="0" autoUpdateAnimBg="0"/>
      <p:bldP spid="5241" grpId="0" autoUpdateAnimBg="0"/>
      <p:bldP spid="5244" grpId="0" autoUpdateAnimBg="0"/>
      <p:bldP spid="5245" grpId="0" autoUpdateAnimBg="0"/>
      <p:bldP spid="5247" grpId="0" autoUpdateAnimBg="0"/>
      <p:bldP spid="5249" grpId="0" autoUpdateAnimBg="0"/>
      <p:bldP spid="5250" grpId="0" autoUpdateAnimBg="0"/>
      <p:bldP spid="5252" grpId="0" autoUpdateAnimBg="0"/>
      <p:bldP spid="5253" grpId="0" autoUpdateAnimBg="0"/>
      <p:bldP spid="5254" grpId="0" autoUpdateAnimBg="0"/>
      <p:bldP spid="5255" grpId="0" autoUpdateAnimBg="0"/>
      <p:bldP spid="5257" grpId="0" autoUpdateAnimBg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23528" y="855191"/>
            <a:ext cx="820891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0000CC"/>
                </a:solidFill>
                <a:latin typeface="Bookman Old Style" pitchFamily="18" charset="0"/>
              </a:rPr>
              <a:t>Как связаны между собой </a:t>
            </a:r>
            <a:r>
              <a:rPr lang="ru-RU" sz="2600" b="1" dirty="0">
                <a:solidFill>
                  <a:srgbClr val="C00000"/>
                </a:solidFill>
                <a:latin typeface="Bookman Old Style" pitchFamily="18" charset="0"/>
              </a:rPr>
              <a:t>корни</a:t>
            </a:r>
            <a:r>
              <a:rPr lang="ru-RU" sz="2600" b="1" dirty="0">
                <a:solidFill>
                  <a:srgbClr val="0000CC"/>
                </a:solidFill>
                <a:latin typeface="Bookman Old Style" pitchFamily="18" charset="0"/>
              </a:rPr>
              <a:t> </a:t>
            </a:r>
            <a:r>
              <a:rPr lang="ru-RU" sz="2600" b="1" dirty="0" smtClean="0">
                <a:solidFill>
                  <a:srgbClr val="0000CC"/>
                </a:solidFill>
                <a:latin typeface="Bookman Old Style" pitchFamily="18" charset="0"/>
              </a:rPr>
              <a:t>приведенного квадратного уравнения  </a:t>
            </a:r>
            <a:r>
              <a:rPr lang="ru-RU" sz="2600" b="1" dirty="0">
                <a:solidFill>
                  <a:srgbClr val="0000CC"/>
                </a:solidFill>
                <a:latin typeface="Bookman Old Style" pitchFamily="18" charset="0"/>
              </a:rPr>
              <a:t>	</a:t>
            </a:r>
            <a:endParaRPr lang="en-US" sz="2600" b="1" dirty="0">
              <a:latin typeface="Bookman Old Style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619672" y="3501008"/>
            <a:ext cx="705678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0099"/>
                </a:solidFill>
                <a:latin typeface="Bookman Old Style" pitchFamily="18" charset="0"/>
              </a:rPr>
              <a:t>Ответ </a:t>
            </a:r>
            <a:r>
              <a:rPr lang="ru-RU" sz="2600" b="1" dirty="0">
                <a:solidFill>
                  <a:srgbClr val="000099"/>
                </a:solidFill>
                <a:latin typeface="Bookman Old Style" pitchFamily="18" charset="0"/>
              </a:rPr>
              <a:t>на этот вопрос  дает теорема, которая носит имя «отца алгебры», французского математика Ф.Виета, которую мы будем сегодня изучать</a:t>
            </a:r>
            <a:r>
              <a:rPr lang="ru-RU" sz="2600" b="1" dirty="0">
                <a:latin typeface="Bookman Old Style" pitchFamily="18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74836" y="1813942"/>
            <a:ext cx="4413388" cy="769441"/>
          </a:xfrm>
          <a:prstGeom prst="rect">
            <a:avLst/>
          </a:prstGeom>
          <a:solidFill>
            <a:srgbClr val="FFFF66"/>
          </a:solidFill>
          <a:ln w="3810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i="1" baseline="30000" dirty="0" smtClean="0">
                <a:solidFill>
                  <a:srgbClr val="7030A0"/>
                </a:solidFill>
                <a:latin typeface="Bookman Old Style" pitchFamily="18" charset="0"/>
              </a:rPr>
              <a:t>2</a:t>
            </a:r>
            <a:r>
              <a:rPr lang="en-US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 +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en-US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p</a:t>
            </a:r>
            <a:r>
              <a:rPr lang="ru-RU" sz="4400" b="1" i="1" dirty="0" err="1" smtClean="0">
                <a:solidFill>
                  <a:srgbClr val="7030A0"/>
                </a:solidFill>
                <a:latin typeface="Bookman Old Style" pitchFamily="18" charset="0"/>
              </a:rPr>
              <a:t>х</a:t>
            </a:r>
            <a:r>
              <a:rPr lang="en-US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+</a:t>
            </a:r>
            <a:r>
              <a:rPr lang="en-US" sz="4400" b="1" i="1" dirty="0" smtClean="0">
                <a:solidFill>
                  <a:srgbClr val="7030A0"/>
                </a:solidFill>
                <a:latin typeface="Bookman Old Style" pitchFamily="18" charset="0"/>
              </a:rPr>
              <a:t> q = 0</a:t>
            </a:r>
            <a:endParaRPr lang="ru-RU" sz="4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203848" y="2522988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00CC"/>
                </a:solidFill>
                <a:latin typeface="Bookman Old Style" pitchFamily="18" charset="0"/>
              </a:rPr>
              <a:t>и </a:t>
            </a:r>
            <a:r>
              <a:rPr lang="ru-RU" sz="2600" b="1" dirty="0">
                <a:solidFill>
                  <a:srgbClr val="0000CC"/>
                </a:solidFill>
                <a:latin typeface="Bookman Old Style" pitchFamily="18" charset="0"/>
              </a:rPr>
              <a:t>его коэффициенты </a:t>
            </a:r>
            <a:r>
              <a:rPr lang="en-US" sz="3200" b="1" dirty="0">
                <a:solidFill>
                  <a:srgbClr val="C00000"/>
                </a:solidFill>
                <a:latin typeface="Bookman Old Style" pitchFamily="18" charset="0"/>
              </a:rPr>
              <a:t>p</a:t>
            </a:r>
            <a:r>
              <a:rPr lang="ru-RU" sz="2600" b="1" dirty="0">
                <a:solidFill>
                  <a:srgbClr val="0000CC"/>
                </a:solidFill>
                <a:latin typeface="Bookman Old Style" pitchFamily="18" charset="0"/>
              </a:rPr>
              <a:t> и </a:t>
            </a:r>
            <a:r>
              <a:rPr lang="en-US" sz="3200" b="1" dirty="0">
                <a:solidFill>
                  <a:srgbClr val="C00000"/>
                </a:solidFill>
                <a:latin typeface="Bookman Old Style" pitchFamily="18" charset="0"/>
              </a:rPr>
              <a:t>q</a:t>
            </a:r>
            <a:r>
              <a:rPr lang="ru-RU" sz="2600" b="1" dirty="0">
                <a:solidFill>
                  <a:srgbClr val="0000CC"/>
                </a:solidFill>
                <a:latin typeface="Bookman Old Style" pitchFamily="18" charset="0"/>
              </a:rPr>
              <a:t>?</a:t>
            </a:r>
            <a:r>
              <a:rPr lang="ru-RU" sz="2600" b="1" dirty="0">
                <a:latin typeface="Bookman Old Style" pitchFamily="18" charset="0"/>
              </a:rPr>
              <a:t> </a:t>
            </a:r>
            <a:endParaRPr lang="en-US" sz="2600" b="1" dirty="0">
              <a:latin typeface="Bookman Old Style" pitchFamily="18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275856" y="5589240"/>
            <a:ext cx="532859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latin typeface="Bookman Old Style" pitchFamily="18" charset="0"/>
              </a:rPr>
              <a:t>Знаменитая </a:t>
            </a:r>
            <a:r>
              <a:rPr lang="ru-RU" sz="2600" b="1" dirty="0">
                <a:latin typeface="Bookman Old Style" pitchFamily="18" charset="0"/>
              </a:rPr>
              <a:t>теорема была обнародована в 1591 году.</a:t>
            </a:r>
            <a:endParaRPr lang="en-US" sz="26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8" grpId="0"/>
      <p:bldP spid="9" grpId="0" animBg="1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990600" y="990600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>
              <a:latin typeface="Bookman Old Style" pitchFamily="18" charset="0"/>
            </a:endParaRPr>
          </a:p>
        </p:txBody>
      </p:sp>
      <p:pic>
        <p:nvPicPr>
          <p:cNvPr id="11271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2530624" cy="3737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467544" y="4509120"/>
            <a:ext cx="2492896" cy="523220"/>
          </a:xfrm>
          <a:prstGeom prst="rect">
            <a:avLst/>
          </a:prstGeom>
          <a:ln w="38100">
            <a:solidFill>
              <a:srgbClr val="7030A0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1540 – 1603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131840" y="1548075"/>
            <a:ext cx="54726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rgbClr val="0000CC"/>
                </a:solidFill>
                <a:latin typeface="Bookman Old Style" pitchFamily="18" charset="0"/>
              </a:rPr>
              <a:t>Французский </a:t>
            </a:r>
            <a:r>
              <a:rPr lang="ru-RU" sz="2800" b="1" i="1" dirty="0" smtClean="0">
                <a:solidFill>
                  <a:srgbClr val="0000CC"/>
                </a:solidFill>
                <a:latin typeface="Bookman Old Style" pitchFamily="18" charset="0"/>
              </a:rPr>
              <a:t>математик</a:t>
            </a:r>
            <a:r>
              <a:rPr lang="en-US" sz="2800" b="1" i="1" dirty="0" smtClean="0">
                <a:solidFill>
                  <a:srgbClr val="0000CC"/>
                </a:solidFill>
                <a:latin typeface="Bookman Old Style" pitchFamily="18" charset="0"/>
              </a:rPr>
              <a:t> XVI </a:t>
            </a:r>
            <a:r>
              <a:rPr lang="ru-RU" sz="2800" b="1" i="1" dirty="0" smtClean="0">
                <a:solidFill>
                  <a:srgbClr val="0000CC"/>
                </a:solidFill>
                <a:latin typeface="Bookman Old Style" pitchFamily="18" charset="0"/>
              </a:rPr>
              <a:t>века, </a:t>
            </a:r>
            <a:r>
              <a:rPr lang="ru-RU" sz="2800" b="1" i="1" dirty="0">
                <a:solidFill>
                  <a:srgbClr val="0000CC"/>
                </a:solidFill>
                <a:latin typeface="Bookman Old Style" pitchFamily="18" charset="0"/>
              </a:rPr>
              <a:t>ввел систему алгебраических символов, разработал основы элементарной алгебры. Он был одним из первых, кто числа стал обозначать буквами, что существенно развило теорию уравнений.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923928" y="476672"/>
            <a:ext cx="3923928" cy="719410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Франсуа Виет:</a:t>
            </a:r>
            <a:endParaRPr lang="ru-RU" sz="3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autoUpdateAnimBg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714</Words>
  <Application>Microsoft Office PowerPoint</Application>
  <PresentationFormat>Экран (4:3)</PresentationFormat>
  <Paragraphs>152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Оформление по умолчанию</vt:lpstr>
      <vt:lpstr>Формула</vt:lpstr>
      <vt:lpstr>Слайд 1</vt:lpstr>
      <vt:lpstr>АЛГЕБРА.  VIII класс.  Подготовила     учитель Кибицкая О. 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ВНИМАНИЕ!!!</vt:lpstr>
    </vt:vector>
  </TitlesOfParts>
  <Company>Малая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subject>Алгебра 8 класс</dc:subject>
  <dc:creator>Малая Елена Васильевна</dc:creator>
  <cp:lastModifiedBy>olga</cp:lastModifiedBy>
  <cp:revision>147</cp:revision>
  <dcterms:created xsi:type="dcterms:W3CDTF">2012-08-12T16:04:58Z</dcterms:created>
  <dcterms:modified xsi:type="dcterms:W3CDTF">2024-01-30T13:01:12Z</dcterms:modified>
</cp:coreProperties>
</file>