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customXml/_rels/item3.xml.rels" ContentType="application/vnd.openxmlformats-package.relationships+xml"/>
  <Override PartName="/customXml/_rels/item2.xml.rels" ContentType="application/vnd.openxmlformats-package.relationships+xml"/>
  <Override PartName="/customXml/_rels/item1.xml.rels" ContentType="application/vnd.openxmlformats-package.relationship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itemProps2.xml" ContentType="application/vnd.openxmlformats-officedocument.customXmlProperties+xml"/>
  <Override PartName="/customXml/item3.xml" ContentType="application/xml"/>
  <Override PartName="/customXml/itemProps3.xml" ContentType="application/vnd.openxmlformats-officedocument.customXmlProperties+xml"/>
  <Override PartName="/docMetadata/LabelInfo.xml" ContentType="application/xml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notesSlides/notesSlide1.xml" ContentType="application/vnd.openxmlformats-officedocument.presentationml.notesSlide+xml"/>
  <Override PartName="/ppt/notesSlides/_rels/notesSlide7.xml.rels" ContentType="application/vnd.openxmlformats-package.relationships+xml"/>
  <Override PartName="/ppt/notesSlides/_rels/notesSlide6.xml.rels" ContentType="application/vnd.openxmlformats-package.relationships+xml"/>
  <Override PartName="/ppt/notesSlides/_rels/notesSlide5.xml.rels" ContentType="application/vnd.openxmlformats-package.relationships+xml"/>
  <Override PartName="/ppt/notesSlides/_rels/notesSlide4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theme/theme20.xml" ContentType="application/vnd.openxmlformats-officedocument.them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8.jpeg" ContentType="image/jpeg"/>
  <Override PartName="/ppt/media/image6.png" ContentType="image/png"/>
  <Override PartName="/ppt/media/image7.jpeg" ContentType="image/jpeg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microsoft.com/office/2020/02/relationships/classificationlabels" Target="docMetadata/LabelInfo.xml"/><Relationship Id="rId8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0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ru-MO" sz="1800" spc="-1" strike="noStrike">
                <a:solidFill>
                  <a:schemeClr val="dk1"/>
                </a:solidFill>
                <a:latin typeface="Gill Sans Nova Light"/>
              </a:rPr>
              <a:t>Для перемещения страницы щёлкните мышью</a:t>
            </a:r>
            <a:endParaRPr b="0" lang="ru-MO" sz="1800" spc="-1" strike="noStrike">
              <a:solidFill>
                <a:schemeClr val="dk1"/>
              </a:solidFill>
              <a:latin typeface="Gill Sans Nova Light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&lt;верхний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ft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" name="PlaceHolder 6"/>
          <p:cNvSpPr>
            <a:spLocks noGrp="1"/>
          </p:cNvSpPr>
          <p:nvPr>
            <p:ph type="sldNum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8346509F-88EA-4F7E-9A75-9AA57BA12574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ru-MO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3946E616-B9A2-4F80-A6B6-8E7B7D8E607D}" type="slidenum"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7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ru-MO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sldNum" idx="13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0FDD7E5-475F-4547-BAA1-A84096EA0F50}" type="slidenum"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7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ru-MO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sldNum" idx="14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A2EB567-EAD7-484F-A714-8E5844987256}" type="slidenum"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7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ru-MO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sldNum" idx="15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04B2ADFF-E8FD-4EED-93D0-5552814A7BD3}" type="slidenum"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7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ru-MO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sldNum" idx="16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9A6513FF-8CD2-4E9D-88A3-085209857487}" type="slidenum"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7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ru-MO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sldNum" idx="1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9028DB45-CBF2-4C09-BF4C-8DA93CD99FEB}" type="slidenum"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7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ru-MO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sldNum" idx="18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2C4C2F3D-5917-4322-8167-A8C63F38ABF2}" type="slidenum"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472040" y="2889360"/>
            <a:ext cx="2852640" cy="108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MO" sz="1800" spc="-1" strike="noStrike">
              <a:solidFill>
                <a:schemeClr val="dk1"/>
              </a:solidFill>
              <a:latin typeface="Gill Sans Nova Light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8211240" y="2011680"/>
            <a:ext cx="2998800" cy="13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480" lnSpcReduction="20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8211240" y="3497040"/>
            <a:ext cx="2998800" cy="13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480" lnSpcReduction="20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1472040" y="2889360"/>
            <a:ext cx="2852640" cy="108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MO" sz="1800" spc="-1" strike="noStrike">
              <a:solidFill>
                <a:schemeClr val="dk1"/>
              </a:solidFill>
              <a:latin typeface="Gill Sans Nova Light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8211240" y="2011680"/>
            <a:ext cx="1463400" cy="13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56058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9748080" y="2011680"/>
            <a:ext cx="1463400" cy="13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56058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8211240" y="3497040"/>
            <a:ext cx="1463400" cy="13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56058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9748080" y="3497040"/>
            <a:ext cx="1463400" cy="13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56058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1472040" y="2889360"/>
            <a:ext cx="2852640" cy="108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MO" sz="1800" spc="-1" strike="noStrike">
              <a:solidFill>
                <a:schemeClr val="dk1"/>
              </a:solidFill>
              <a:latin typeface="Gill Sans Nova Light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8211240" y="2011680"/>
            <a:ext cx="965520" cy="13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43561" lnSpcReduction="10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9225360" y="2011680"/>
            <a:ext cx="965520" cy="13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43561" lnSpcReduction="10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10239480" y="2011680"/>
            <a:ext cx="965520" cy="13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43561" lnSpcReduction="10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8211240" y="3497040"/>
            <a:ext cx="965520" cy="13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43561" lnSpcReduction="10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9225360" y="3497040"/>
            <a:ext cx="965520" cy="13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43561" lnSpcReduction="10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10239480" y="3497040"/>
            <a:ext cx="965520" cy="13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43561" lnSpcReduction="10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472040" y="2889360"/>
            <a:ext cx="2852640" cy="108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MO" sz="1800" spc="-1" strike="noStrike">
              <a:solidFill>
                <a:schemeClr val="dk1"/>
              </a:solidFill>
              <a:latin typeface="Gill Sans Nova Light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8211240" y="2011680"/>
            <a:ext cx="2998800" cy="2843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472040" y="2889360"/>
            <a:ext cx="2852640" cy="108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MO" sz="1800" spc="-1" strike="noStrike">
              <a:solidFill>
                <a:schemeClr val="dk1"/>
              </a:solidFill>
              <a:latin typeface="Gill Sans Nova Light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211240" y="2011680"/>
            <a:ext cx="2998800" cy="2843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472040" y="2889360"/>
            <a:ext cx="2852640" cy="108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MO" sz="1800" spc="-1" strike="noStrike">
              <a:solidFill>
                <a:schemeClr val="dk1"/>
              </a:solidFill>
              <a:latin typeface="Gill Sans Nova Light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8211240" y="2011680"/>
            <a:ext cx="1463400" cy="2843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53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9748080" y="2011680"/>
            <a:ext cx="1463400" cy="2843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53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1472040" y="2889360"/>
            <a:ext cx="2852640" cy="108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MO" sz="1800" spc="-1" strike="noStrike">
              <a:solidFill>
                <a:schemeClr val="dk1"/>
              </a:solidFill>
              <a:latin typeface="Gill Sans Nova Light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1472040" y="2889360"/>
            <a:ext cx="2852640" cy="5044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472040" y="2889360"/>
            <a:ext cx="2852640" cy="108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MO" sz="1800" spc="-1" strike="noStrike">
              <a:solidFill>
                <a:schemeClr val="dk1"/>
              </a:solidFill>
              <a:latin typeface="Gill Sans Nova Light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8211240" y="2011680"/>
            <a:ext cx="1463400" cy="13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56058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9748080" y="2011680"/>
            <a:ext cx="1463400" cy="2843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53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8211240" y="3497040"/>
            <a:ext cx="1463400" cy="13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56058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472040" y="2889360"/>
            <a:ext cx="2852640" cy="108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MO" sz="1800" spc="-1" strike="noStrike">
              <a:solidFill>
                <a:schemeClr val="dk1"/>
              </a:solidFill>
              <a:latin typeface="Gill Sans Nova Light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8211240" y="2011680"/>
            <a:ext cx="1463400" cy="2843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53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9748080" y="2011680"/>
            <a:ext cx="1463400" cy="13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56058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9748080" y="3497040"/>
            <a:ext cx="1463400" cy="13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56058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472040" y="2889360"/>
            <a:ext cx="2852640" cy="108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MO" sz="1800" spc="-1" strike="noStrike">
              <a:solidFill>
                <a:schemeClr val="dk1"/>
              </a:solidFill>
              <a:latin typeface="Gill Sans Nova Light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8211240" y="2011680"/>
            <a:ext cx="1463400" cy="13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56058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9748080" y="2011680"/>
            <a:ext cx="1463400" cy="13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56058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8211240" y="3497040"/>
            <a:ext cx="2998800" cy="13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480" lnSpcReduction="20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slideLayout" Target="../slideLayouts/slideLayout1.xml"/><Relationship Id="rId7" Type="http://schemas.openxmlformats.org/officeDocument/2006/relationships/slideLayout" Target="../slideLayouts/slideLayout2.xml"/><Relationship Id="rId8" Type="http://schemas.openxmlformats.org/officeDocument/2006/relationships/slideLayout" Target="../slideLayouts/slideLayout3.xml"/><Relationship Id="rId9" Type="http://schemas.openxmlformats.org/officeDocument/2006/relationships/slideLayout" Target="../slideLayouts/slideLayout4.xml"/><Relationship Id="rId10" Type="http://schemas.openxmlformats.org/officeDocument/2006/relationships/slideLayout" Target="../slideLayouts/slideLayout5.xml"/><Relationship Id="rId11" Type="http://schemas.openxmlformats.org/officeDocument/2006/relationships/slideLayout" Target="../slideLayouts/slideLayout6.xml"/><Relationship Id="rId12" Type="http://schemas.openxmlformats.org/officeDocument/2006/relationships/slideLayout" Target="../slideLayouts/slideLayout7.xml"/><Relationship Id="rId13" Type="http://schemas.openxmlformats.org/officeDocument/2006/relationships/slideLayout" Target="../slideLayouts/slideLayout8.xml"/><Relationship Id="rId14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Рисунок 4" descr="Изображение, содержащее текст, растение&#10;&#10;Автоматически созданное описание"/>
          <p:cNvPicPr/>
          <p:nvPr/>
        </p:nvPicPr>
        <p:blipFill>
          <a:blip r:embed="rId2"/>
          <a:stretch/>
        </p:blipFill>
        <p:spPr>
          <a:xfrm>
            <a:off x="1517040" y="0"/>
            <a:ext cx="8391600" cy="6857640"/>
          </a:xfrm>
          <a:prstGeom prst="rect">
            <a:avLst/>
          </a:prstGeom>
          <a:ln w="0">
            <a:noFill/>
          </a:ln>
        </p:spPr>
      </p:pic>
      <p:sp>
        <p:nvSpPr>
          <p:cNvPr id="1" name="Овал 6"/>
          <p:cNvSpPr/>
          <p:nvPr/>
        </p:nvSpPr>
        <p:spPr>
          <a:xfrm>
            <a:off x="3300120" y="654840"/>
            <a:ext cx="5591160" cy="5591160"/>
          </a:xfrm>
          <a:prstGeom prst="ellipse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Gill Sans Nova Light"/>
            </a:endParaRPr>
          </a:p>
        </p:txBody>
      </p:sp>
      <p:cxnSp>
        <p:nvCxnSpPr>
          <p:cNvPr id="2" name="Прямая соединительная линия 8"/>
          <p:cNvCxnSpPr/>
          <p:nvPr/>
        </p:nvCxnSpPr>
        <p:spPr>
          <a:xfrm>
            <a:off x="4359600" y="4299840"/>
            <a:ext cx="3472560" cy="360"/>
          </a:xfrm>
          <a:prstGeom prst="straightConnector1">
            <a:avLst/>
          </a:prstGeom>
          <a:ln w="19050">
            <a:solidFill>
              <a:srgbClr val="7e8679"/>
            </a:solidFill>
          </a:ln>
        </p:spPr>
      </p:cxnSp>
      <p:pic>
        <p:nvPicPr>
          <p:cNvPr id="3" name="Рисунок 10" descr="Изображение, содержащее текст&#10;&#10;Автоматически созданное описание"/>
          <p:cNvPicPr/>
          <p:nvPr/>
        </p:nvPicPr>
        <p:blipFill>
          <a:blip r:embed="rId3"/>
          <a:stretch/>
        </p:blipFill>
        <p:spPr>
          <a:xfrm>
            <a:off x="5609880" y="4157640"/>
            <a:ext cx="971640" cy="285120"/>
          </a:xfrm>
          <a:prstGeom prst="rect">
            <a:avLst/>
          </a:prstGeom>
          <a:ln w="0">
            <a:noFill/>
          </a:ln>
        </p:spPr>
      </p:pic>
      <p:sp>
        <p:nvSpPr>
          <p:cNvPr id="4" name="Овал 16"/>
          <p:cNvSpPr/>
          <p:nvPr/>
        </p:nvSpPr>
        <p:spPr>
          <a:xfrm>
            <a:off x="3447360" y="807480"/>
            <a:ext cx="5296680" cy="5296680"/>
          </a:xfrm>
          <a:prstGeom prst="ellipse">
            <a:avLst/>
          </a:prstGeom>
          <a:noFill/>
          <a:ln>
            <a:solidFill>
              <a:srgbClr val="7e86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Gill Sans Nova Light"/>
            </a:endParaRPr>
          </a:p>
        </p:txBody>
      </p:sp>
      <p:pic>
        <p:nvPicPr>
          <p:cNvPr id="5" name="Рисунок 12" descr="Изображение керамического изделия, фарфора&#10;&#10;Автоматически созданное описание"/>
          <p:cNvPicPr/>
          <p:nvPr/>
        </p:nvPicPr>
        <p:blipFill>
          <a:blip r:embed="rId4"/>
          <a:stretch/>
        </p:blipFill>
        <p:spPr>
          <a:xfrm>
            <a:off x="7019280" y="4814280"/>
            <a:ext cx="1668240" cy="1621080"/>
          </a:xfrm>
          <a:prstGeom prst="rect">
            <a:avLst/>
          </a:prstGeom>
          <a:ln w="0">
            <a:noFill/>
          </a:ln>
        </p:spPr>
      </p:pic>
      <p:pic>
        <p:nvPicPr>
          <p:cNvPr id="6" name="Рисунок 14" descr=""/>
          <p:cNvPicPr/>
          <p:nvPr/>
        </p:nvPicPr>
        <p:blipFill>
          <a:blip r:embed="rId5"/>
          <a:stretch/>
        </p:blipFill>
        <p:spPr>
          <a:xfrm>
            <a:off x="3530880" y="1164240"/>
            <a:ext cx="818280" cy="845280"/>
          </a:xfrm>
          <a:prstGeom prst="rect">
            <a:avLst/>
          </a:prstGeom>
          <a:ln w="0">
            <a:noFill/>
          </a:ln>
        </p:spPr>
      </p:pic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2749320" y="2660760"/>
            <a:ext cx="6693120" cy="108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ru-RU" sz="4600" spc="-1" strike="noStrike">
                <a:solidFill>
                  <a:schemeClr val="accent3"/>
                </a:solidFill>
                <a:latin typeface="Times New Roman"/>
              </a:rPr>
              <a:t>Образец заголовка</a:t>
            </a:r>
            <a:endParaRPr b="0" lang="ru-MO" sz="4600" spc="-1" strike="noStrike">
              <a:solidFill>
                <a:schemeClr val="dk1"/>
              </a:solidFill>
              <a:latin typeface="Gill Sans Nova Light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MO" sz="2800" spc="-1" strike="noStrike">
                <a:solidFill>
                  <a:schemeClr val="accent3"/>
                </a:solidFill>
                <a:latin typeface="Gill Sans Nova Light"/>
              </a:rPr>
              <a:t>Для правки структуры щёлкните мышью</a:t>
            </a:r>
            <a:endParaRPr b="0" lang="ru-MO" sz="2800" spc="-1" strike="noStrike">
              <a:solidFill>
                <a:schemeClr val="accent3"/>
              </a:solidFill>
              <a:latin typeface="Gill Sans Nova Light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MO" sz="2000" spc="-1" strike="noStrike">
                <a:solidFill>
                  <a:schemeClr val="accent3"/>
                </a:solidFill>
                <a:latin typeface="Gill Sans Nova Light"/>
              </a:rPr>
              <a:t>Второй уровень структуры</a:t>
            </a:r>
            <a:endParaRPr b="0" lang="ru-MO" sz="2000" spc="-1" strike="noStrike">
              <a:solidFill>
                <a:schemeClr val="accent3"/>
              </a:solidFill>
              <a:latin typeface="Gill Sans Nova Light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MO" sz="1800" spc="-1" strike="noStrike">
                <a:solidFill>
                  <a:schemeClr val="accent3"/>
                </a:solidFill>
                <a:latin typeface="Gill Sans Nova Light"/>
              </a:rPr>
              <a:t>Третий уровень структуры</a:t>
            </a:r>
            <a:endParaRPr b="0" lang="ru-MO" sz="1800" spc="-1" strike="noStrike">
              <a:solidFill>
                <a:schemeClr val="accent3"/>
              </a:solidFill>
              <a:latin typeface="Gill Sans Nova Light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MO" sz="1800" spc="-1" strike="noStrike">
                <a:solidFill>
                  <a:schemeClr val="accent3"/>
                </a:solidFill>
                <a:latin typeface="Gill Sans Nova Light"/>
              </a:rPr>
              <a:t>Четвёртый уровень структуры</a:t>
            </a:r>
            <a:endParaRPr b="0" lang="ru-MO" sz="1800" spc="-1" strike="noStrike">
              <a:solidFill>
                <a:schemeClr val="accent3"/>
              </a:solidFill>
              <a:latin typeface="Gill Sans Nova Light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MO" sz="2000" spc="-1" strike="noStrike">
                <a:solidFill>
                  <a:schemeClr val="accent3"/>
                </a:solidFill>
                <a:latin typeface="Gill Sans Nova Light"/>
              </a:rPr>
              <a:t>Пятый уровень структуры</a:t>
            </a:r>
            <a:endParaRPr b="0" lang="ru-MO" sz="2000" spc="-1" strike="noStrike">
              <a:solidFill>
                <a:schemeClr val="accent3"/>
              </a:solidFill>
              <a:latin typeface="Gill Sans Nova Light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MO" sz="2000" spc="-1" strike="noStrike">
                <a:solidFill>
                  <a:schemeClr val="accent3"/>
                </a:solidFill>
                <a:latin typeface="Gill Sans Nova Light"/>
              </a:rPr>
              <a:t>Шестой уровень структуры</a:t>
            </a:r>
            <a:endParaRPr b="0" lang="ru-MO" sz="2000" spc="-1" strike="noStrike">
              <a:solidFill>
                <a:schemeClr val="accent3"/>
              </a:solidFill>
              <a:latin typeface="Gill Sans Nova Light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MO" sz="2000" spc="-1" strike="noStrike">
                <a:solidFill>
                  <a:schemeClr val="accent3"/>
                </a:solidFill>
                <a:latin typeface="Gill Sans Nova Light"/>
              </a:rPr>
              <a:t>Седьмой уровень структуры</a:t>
            </a:r>
            <a:endParaRPr b="0" lang="ru-MO" sz="2000" spc="-1" strike="noStrike">
              <a:solidFill>
                <a:schemeClr val="accent3"/>
              </a:solidFill>
              <a:latin typeface="Gill Sans Nova Light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0" r:id="rId17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jpeg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2749320" y="3768840"/>
            <a:ext cx="6966720" cy="587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ru-RU" sz="4000" spc="-1" strike="noStrike">
                <a:solidFill>
                  <a:schemeClr val="accent3"/>
                </a:solidFill>
                <a:latin typeface="Times New Roman"/>
              </a:rPr>
              <a:t>МЕСЯЦ ЗАПОВЕДНЫХ ТЕРРИТОРИЙ</a:t>
            </a:r>
            <a:endParaRPr b="0" lang="ru-MO" sz="4000" spc="-1" strike="noStrike">
              <a:solidFill>
                <a:schemeClr val="dk1"/>
              </a:solidFill>
              <a:latin typeface="Gill Sans Nova Ligh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480360" y="-103320"/>
            <a:ext cx="5452200" cy="2297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ru-RU" sz="4400" spc="-1" strike="noStrike">
                <a:solidFill>
                  <a:schemeClr val="accent3"/>
                </a:solidFill>
                <a:latin typeface="Times New Roman"/>
              </a:rPr>
              <a:t>Типы заповедных территорий</a:t>
            </a:r>
            <a:endParaRPr b="0" lang="ru-MO" sz="4400" spc="-1" strike="noStrike">
              <a:solidFill>
                <a:schemeClr val="dk1"/>
              </a:solidFill>
              <a:latin typeface="Gill Sans Nova Light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 rot="10800000">
            <a:off x="453600" y="5968440"/>
            <a:ext cx="1129680" cy="889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800" spc="-1" strike="noStrike">
                <a:solidFill>
                  <a:schemeClr val="lt1"/>
                </a:solidFill>
                <a:latin typeface="Times New Roman"/>
              </a:rPr>
              <a:t>прарап</a:t>
            </a:r>
            <a:endParaRPr b="0" lang="ru-MO" sz="800" spc="-1" strike="noStrike">
              <a:solidFill>
                <a:schemeClr val="accent3"/>
              </a:solidFill>
              <a:latin typeface="Gill Sans Nova Light"/>
            </a:endParaRPr>
          </a:p>
        </p:txBody>
      </p:sp>
      <p:pic>
        <p:nvPicPr>
          <p:cNvPr id="54" name="Рисунок 9" descr="Акцент цветочного листа"/>
          <p:cNvPicPr/>
          <p:nvPr/>
        </p:nvPicPr>
        <p:blipFill>
          <a:blip r:embed="rId1"/>
          <a:stretch/>
        </p:blipFill>
        <p:spPr>
          <a:xfrm flipH="1" rot="941400">
            <a:off x="5388840" y="6143760"/>
            <a:ext cx="1243440" cy="789840"/>
          </a:xfrm>
          <a:prstGeom prst="rect">
            <a:avLst/>
          </a:prstGeom>
          <a:ln w="0">
            <a:noFill/>
          </a:ln>
        </p:spPr>
      </p:pic>
      <p:pic>
        <p:nvPicPr>
          <p:cNvPr id="55" name="Рисунок 1928" descr="Акцент цветочного листа"/>
          <p:cNvPicPr/>
          <p:nvPr/>
        </p:nvPicPr>
        <p:blipFill>
          <a:blip r:embed="rId2"/>
          <a:stretch/>
        </p:blipFill>
        <p:spPr>
          <a:xfrm>
            <a:off x="-122400" y="4824360"/>
            <a:ext cx="1790640" cy="2033280"/>
          </a:xfrm>
          <a:prstGeom prst="rect">
            <a:avLst/>
          </a:prstGeom>
          <a:ln w="0">
            <a:noFill/>
          </a:ln>
        </p:spPr>
      </p:pic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7043760" y="1677600"/>
            <a:ext cx="4888800" cy="510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71638"/>
          </a:bodyPr>
          <a:p>
            <a:pPr indent="0" defTabSz="914400">
              <a:lnSpc>
                <a:spcPct val="15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400" spc="-1" strike="noStrike">
                <a:solidFill>
                  <a:schemeClr val="accent3"/>
                </a:solidFill>
                <a:latin typeface="Gill Sans Nova Light"/>
              </a:rPr>
              <a:t>Заповедник – это участок земной территории или акватории, на котором сохраняется в естественном состоянии весь природный комплекс. </a:t>
            </a:r>
            <a:endParaRPr b="0" lang="ru-MO" sz="2400" spc="-1" strike="noStrike">
              <a:solidFill>
                <a:schemeClr val="accent3"/>
              </a:solidFill>
              <a:latin typeface="Gill Sans Nova Light"/>
            </a:endParaRPr>
          </a:p>
          <a:p>
            <a:pPr indent="0" defTabSz="914400">
              <a:lnSpc>
                <a:spcPct val="15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400" spc="-1" strike="noStrike">
                <a:solidFill>
                  <a:schemeClr val="accent3"/>
                </a:solidFill>
                <a:latin typeface="Gill Sans Nova Light"/>
              </a:rPr>
              <a:t>Заказник – территория, на которой обитают и охраняются определенные виды животных или растений.</a:t>
            </a:r>
            <a:endParaRPr b="0" lang="ru-MO" sz="2400" spc="-1" strike="noStrike">
              <a:solidFill>
                <a:schemeClr val="accent3"/>
              </a:solidFill>
              <a:latin typeface="Gill Sans Nova Light"/>
            </a:endParaRPr>
          </a:p>
          <a:p>
            <a:pPr indent="0" defTabSz="914400">
              <a:lnSpc>
                <a:spcPct val="15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400" spc="-1" strike="noStrike">
                <a:solidFill>
                  <a:schemeClr val="accent3"/>
                </a:solidFill>
                <a:latin typeface="Gill Sans Nova Light"/>
              </a:rPr>
              <a:t>Национальный парк – территория, свободная для посещения людьми. Главная цель – забота о чистоте и правильном использовании лесов, рек и озер. Они открыты для пеших прогулок.</a:t>
            </a:r>
            <a:endParaRPr b="0" lang="ru-MO" sz="2400" spc="-1" strike="noStrike">
              <a:solidFill>
                <a:schemeClr val="accent3"/>
              </a:solidFill>
              <a:latin typeface="Gill Sans Nova Light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ftr" idx="4"/>
          </p:nvPr>
        </p:nvSpPr>
        <p:spPr>
          <a:xfrm>
            <a:off x="22860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1"/>
                </a:solidFill>
                <a:latin typeface="Gill Sans Nova Light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chemeClr val="dk1"/>
                </a:solidFill>
                <a:latin typeface="Gill Sans Nova Light"/>
              </a:rPr>
              <a:t>Заголовок презентации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" name="PlaceHolder 5"/>
          <p:cNvSpPr>
            <a:spLocks noGrp="1"/>
          </p:cNvSpPr>
          <p:nvPr>
            <p:ph type="sldNum" idx="5"/>
          </p:nvPr>
        </p:nvSpPr>
        <p:spPr>
          <a:xfrm>
            <a:off x="920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1"/>
                </a:solidFill>
                <a:latin typeface="Gill Sans Nova Light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5C0F2BF-F910-4206-B299-6861DAC905A8}" type="slidenum">
              <a:rPr b="0" lang="ru-RU" sz="1200" spc="-1" strike="noStrike">
                <a:solidFill>
                  <a:schemeClr val="dk1"/>
                </a:solidFill>
                <a:latin typeface="Gill Sans Nova Light"/>
              </a:rPr>
              <a:t>2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59" name="Picture 2" descr=""/>
          <p:cNvPicPr/>
          <p:nvPr/>
        </p:nvPicPr>
        <p:blipFill>
          <a:blip r:embed="rId3"/>
          <a:stretch/>
        </p:blipFill>
        <p:spPr>
          <a:xfrm>
            <a:off x="2520" y="561240"/>
            <a:ext cx="5708520" cy="4262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748160" y="1105200"/>
            <a:ext cx="8695440" cy="1610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ru-RU" sz="4400" spc="-1" strike="noStrike">
                <a:solidFill>
                  <a:schemeClr val="accent3"/>
                </a:solidFill>
                <a:latin typeface="Baskerville"/>
                <a:ea typeface="Baskerville"/>
              </a:rPr>
              <a:t>Три самых известных заповедника России:</a:t>
            </a:r>
            <a:endParaRPr b="0" lang="ru-MO" sz="4400" spc="-1" strike="noStrike">
              <a:solidFill>
                <a:schemeClr val="dk1"/>
              </a:solidFill>
              <a:latin typeface="Gill Sans Nova Light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1748160" y="2651760"/>
            <a:ext cx="8695440" cy="2697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87444"/>
          </a:bodyPr>
          <a:p>
            <a:pPr indent="0" algn="ctr" defTabSz="9144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1600" spc="-1" strike="noStrike">
                <a:solidFill>
                  <a:schemeClr val="accent3"/>
                </a:solidFill>
                <a:latin typeface="Gill Sans Nova Light"/>
              </a:rPr>
              <a:t>«Байкальский заповедник» Дата основания заповедника – 1969 год. Площадь составляет 165,7 кв. км земли. Основные достопримечательности заповедника – горы, реки и озера. Самая известная географическая точка, расположенная здесь – это самое глубокое и большое в мире озеро Байкал.</a:t>
            </a:r>
            <a:endParaRPr b="0" lang="ru-MO" sz="1600" spc="-1" strike="noStrike">
              <a:solidFill>
                <a:schemeClr val="accent3"/>
              </a:solidFill>
              <a:latin typeface="Gill Sans Nova Light"/>
            </a:endParaRPr>
          </a:p>
          <a:p>
            <a:pPr indent="0" algn="ctr" defTabSz="9144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1600" spc="-1" strike="noStrike">
                <a:solidFill>
                  <a:schemeClr val="accent3"/>
                </a:solidFill>
                <a:latin typeface="Gill Sans Nova Light"/>
              </a:rPr>
              <a:t>«Баргузинский заповедник» Дата основания заповедника – 1917 год. Он считается самым старым заповедником. Площадь 270 000 га. В нем обитают соболь, лисы, олени, лоси, гадюки и ящерицы.</a:t>
            </a:r>
            <a:endParaRPr b="0" lang="ru-MO" sz="1600" spc="-1" strike="noStrike">
              <a:solidFill>
                <a:schemeClr val="accent3"/>
              </a:solidFill>
              <a:latin typeface="Gill Sans Nova Light"/>
            </a:endParaRPr>
          </a:p>
          <a:p>
            <a:pPr indent="0" algn="ctr" defTabSz="9144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1600" spc="-1" strike="noStrike">
                <a:solidFill>
                  <a:schemeClr val="accent3"/>
                </a:solidFill>
                <a:latin typeface="Gill Sans Nova Light"/>
              </a:rPr>
              <a:t>«Арктический заповедник» Площадь 41 692 км². Это самый крупный заповедник Евразии. Дата основания заповедника - 1993 год. Его главные достопримечательности — айсберги. Их возраст – несколько тысяч лет. В заповеднике обитают белые медведи, моржи, северные олени и много других животных.</a:t>
            </a:r>
            <a:endParaRPr b="0" lang="ru-MO" sz="1600" spc="-1" strike="noStrike">
              <a:solidFill>
                <a:schemeClr val="accent3"/>
              </a:solidFill>
              <a:latin typeface="Gill Sans Nova Light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ftr" idx="6"/>
          </p:nvPr>
        </p:nvSpPr>
        <p:spPr>
          <a:xfrm>
            <a:off x="22860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1"/>
                </a:solidFill>
                <a:latin typeface="Gill Sans Nova Light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chemeClr val="dk1"/>
                </a:solidFill>
                <a:latin typeface="Gill Sans Nova Light"/>
              </a:rPr>
              <a:t>Заголовок презентации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sldNum" idx="7"/>
          </p:nvPr>
        </p:nvSpPr>
        <p:spPr>
          <a:xfrm>
            <a:off x="920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1"/>
                </a:solidFill>
                <a:latin typeface="Gill Sans Nova Light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3B0EBB2-720A-439A-A526-4DB4DDFF6712}" type="slidenum">
              <a:rPr b="0" lang="ru-RU" sz="1200" spc="-1" strike="noStrike">
                <a:solidFill>
                  <a:schemeClr val="dk1"/>
                </a:solidFill>
                <a:latin typeface="Gill Sans Nova Light"/>
              </a:rPr>
              <a:t>3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1153800" y="3872160"/>
            <a:ext cx="9884160" cy="1423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rm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ru-RU" sz="4400" spc="-1" strike="noStrike">
                <a:solidFill>
                  <a:schemeClr val="accent3"/>
                </a:solidFill>
                <a:latin typeface="Times New Roman"/>
              </a:rPr>
              <a:t>Основные правила поведения на особо охраняемых территориях:</a:t>
            </a:r>
            <a:endParaRPr b="0" lang="ru-MO" sz="4400" spc="-1" strike="noStrike">
              <a:solidFill>
                <a:schemeClr val="dk1"/>
              </a:solidFill>
              <a:latin typeface="Gill Sans Nova Light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11038680" y="5111640"/>
            <a:ext cx="45360" cy="45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22680" bIns="22680" anchor="ctr">
            <a:normAutofit fontScale="6247" lnSpcReduction="20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MO" sz="2400" spc="-1" strike="noStrike">
              <a:solidFill>
                <a:schemeClr val="dk1">
                  <a:tint val="75000"/>
                </a:schemeClr>
              </a:solidFill>
              <a:latin typeface="Gill Sans Nova Ligh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1702800" y="1389960"/>
            <a:ext cx="45360" cy="8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4280" bIns="44280" anchor="ctr">
            <a:normAutofit fontScale="6137" lnSpcReduction="20000"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ru-RU" sz="4400" spc="-1" strike="noStrike">
                <a:solidFill>
                  <a:schemeClr val="accent3"/>
                </a:solidFill>
                <a:latin typeface="Baskerville"/>
                <a:ea typeface="Baskerville"/>
              </a:rPr>
              <a:t> </a:t>
            </a:r>
            <a:endParaRPr b="0" lang="ru-MO" sz="4400" spc="-1" strike="noStrike">
              <a:solidFill>
                <a:schemeClr val="dk1"/>
              </a:solidFill>
              <a:latin typeface="Gill Sans Nova Light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2034360" y="1389960"/>
            <a:ext cx="8123040" cy="3958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ctr" defTabSz="9144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chemeClr val="accent3"/>
                </a:solidFill>
                <a:latin typeface="Gill Sans Nova Light"/>
              </a:rPr>
              <a:t> </a:t>
            </a:r>
            <a:r>
              <a:rPr b="0" lang="ru-RU" sz="2000" spc="-1" strike="noStrike">
                <a:solidFill>
                  <a:schemeClr val="accent3"/>
                </a:solidFill>
                <a:latin typeface="Gill Sans Nova Light"/>
              </a:rPr>
              <a:t>Можно фотографировать животных без вспышки, не пугая их.</a:t>
            </a:r>
            <a:endParaRPr b="0" lang="ru-MO" sz="2000" spc="-1" strike="noStrike">
              <a:solidFill>
                <a:schemeClr val="accent3"/>
              </a:solidFill>
              <a:latin typeface="Gill Sans Nova Light"/>
            </a:endParaRPr>
          </a:p>
          <a:p>
            <a:pPr indent="0" algn="ctr" defTabSz="9144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chemeClr val="accent3"/>
                </a:solidFill>
                <a:latin typeface="Gill Sans Nova Light"/>
              </a:rPr>
              <a:t> </a:t>
            </a:r>
            <a:r>
              <a:rPr b="0" lang="ru-RU" sz="2000" spc="-1" strike="noStrike">
                <a:solidFill>
                  <a:schemeClr val="accent3"/>
                </a:solidFill>
                <a:latin typeface="Gill Sans Nova Light"/>
              </a:rPr>
              <a:t>Нельзя ловить рыбу в охраняемых водоемах.</a:t>
            </a:r>
            <a:endParaRPr b="0" lang="ru-MO" sz="2000" spc="-1" strike="noStrike">
              <a:solidFill>
                <a:schemeClr val="accent3"/>
              </a:solidFill>
              <a:latin typeface="Gill Sans Nova Light"/>
            </a:endParaRPr>
          </a:p>
          <a:p>
            <a:pPr indent="0" algn="ctr" defTabSz="9144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chemeClr val="accent3"/>
                </a:solidFill>
                <a:latin typeface="Gill Sans Nova Light"/>
              </a:rPr>
              <a:t>  </a:t>
            </a:r>
            <a:r>
              <a:rPr b="0" lang="ru-RU" sz="2000" spc="-1" strike="noStrike">
                <a:solidFill>
                  <a:schemeClr val="accent3"/>
                </a:solidFill>
                <a:latin typeface="Gill Sans Nova Light"/>
              </a:rPr>
              <a:t>Можно вести наблюдение за жизнью животных, не тревожа их.  </a:t>
            </a:r>
            <a:endParaRPr b="0" lang="ru-MO" sz="2000" spc="-1" strike="noStrike">
              <a:solidFill>
                <a:schemeClr val="accent3"/>
              </a:solidFill>
              <a:latin typeface="Gill Sans Nova Light"/>
            </a:endParaRPr>
          </a:p>
          <a:p>
            <a:pPr indent="0" algn="ctr" defTabSz="9144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chemeClr val="accent3"/>
                </a:solidFill>
                <a:latin typeface="Gill Sans Nova Light"/>
              </a:rPr>
              <a:t>Охота в заповедниках запрещена строго-настрого.</a:t>
            </a:r>
            <a:endParaRPr b="0" lang="ru-MO" sz="2000" spc="-1" strike="noStrike">
              <a:solidFill>
                <a:schemeClr val="accent3"/>
              </a:solidFill>
              <a:latin typeface="Gill Sans Nova Light"/>
            </a:endParaRPr>
          </a:p>
          <a:p>
            <a:pPr indent="0" algn="ctr" defTabSz="9144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chemeClr val="accent3"/>
                </a:solidFill>
                <a:latin typeface="Gill Sans Nova Light"/>
              </a:rPr>
              <a:t>  </a:t>
            </a:r>
            <a:r>
              <a:rPr b="0" lang="ru-RU" sz="2000" spc="-1" strike="noStrike">
                <a:solidFill>
                  <a:schemeClr val="accent3"/>
                </a:solidFill>
                <a:latin typeface="Gill Sans Nova Light"/>
              </a:rPr>
              <a:t>Нельзя рвать цветы.</a:t>
            </a:r>
            <a:endParaRPr b="0" lang="ru-MO" sz="2000" spc="-1" strike="noStrike">
              <a:solidFill>
                <a:schemeClr val="accent3"/>
              </a:solidFill>
              <a:latin typeface="Gill Sans Nova Light"/>
            </a:endParaRPr>
          </a:p>
          <a:p>
            <a:pPr indent="0" algn="ctr" defTabSz="9144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chemeClr val="accent3"/>
                </a:solidFill>
                <a:latin typeface="Gill Sans Nova Light"/>
              </a:rPr>
              <a:t>На особо охраняемых территориях разрешено подкармливать зверей и птиц, помогая им выжить в суровых зимних условиях.</a:t>
            </a:r>
            <a:endParaRPr b="0" lang="ru-MO" sz="2000" spc="-1" strike="noStrike">
              <a:solidFill>
                <a:schemeClr val="accent3"/>
              </a:solidFill>
              <a:latin typeface="Gill Sans Nova Light"/>
            </a:endParaRPr>
          </a:p>
          <a:p>
            <a:pPr indent="0" algn="ctr" defTabSz="9144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chemeClr val="accent3"/>
                </a:solidFill>
                <a:latin typeface="Gill Sans Nova Light"/>
              </a:rPr>
              <a:t>Нельзя рубить деревья и кустарники.</a:t>
            </a:r>
            <a:endParaRPr b="0" lang="ru-MO" sz="2000" spc="-1" strike="noStrike">
              <a:solidFill>
                <a:schemeClr val="accent3"/>
              </a:solidFill>
              <a:latin typeface="Gill Sans Nova Light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ftr" idx="8"/>
          </p:nvPr>
        </p:nvSpPr>
        <p:spPr>
          <a:xfrm>
            <a:off x="22860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1"/>
                </a:solidFill>
                <a:latin typeface="Gill Sans Nova Light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chemeClr val="dk1"/>
                </a:solidFill>
                <a:latin typeface="Gill Sans Nova Light"/>
              </a:rPr>
              <a:t>Заголовок презентации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sldNum" idx="9"/>
          </p:nvPr>
        </p:nvSpPr>
        <p:spPr>
          <a:xfrm>
            <a:off x="920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1"/>
                </a:solidFill>
                <a:latin typeface="Gill Sans Nova Light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882F009-514C-4683-956D-F20F3F31585E}" type="slidenum">
              <a:rPr b="0" lang="ru-RU" sz="1200" spc="-1" strike="noStrike">
                <a:solidFill>
                  <a:schemeClr val="dk1"/>
                </a:solidFill>
                <a:latin typeface="Gill Sans Nova Light"/>
              </a:rPr>
              <a:t>5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ru-RU" sz="4400" spc="-1" strike="noStrike">
                <a:solidFill>
                  <a:schemeClr val="accent3"/>
                </a:solidFill>
                <a:latin typeface="Times New Roman"/>
              </a:rPr>
              <a:t>Чем могут быть полезны волонтеры в заповедниках:</a:t>
            </a:r>
            <a:endParaRPr b="0" lang="ru-MO" sz="4400" spc="-1" strike="noStrike">
              <a:solidFill>
                <a:schemeClr val="dk1"/>
              </a:solidFill>
              <a:latin typeface="Gill Sans Nova Light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1124640" y="2629080"/>
            <a:ext cx="3200040" cy="3320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73292a"/>
              </a:buClr>
              <a:buFont typeface="Arial"/>
              <a:buChar char="•"/>
            </a:pPr>
            <a:r>
              <a:rPr b="0" lang="ru-RU" sz="3600" spc="-1" strike="noStrike">
                <a:solidFill>
                  <a:schemeClr val="accent3"/>
                </a:solidFill>
                <a:latin typeface="Gill Sans Nova Light"/>
              </a:rPr>
              <a:t>Уборка снега</a:t>
            </a:r>
            <a:endParaRPr b="0" lang="ru-MO" sz="3600" spc="-1" strike="noStrike">
              <a:solidFill>
                <a:schemeClr val="accent3"/>
              </a:solidFill>
              <a:latin typeface="Gill Sans Nova Light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73292a"/>
              </a:buClr>
              <a:buFont typeface="Arial"/>
              <a:buChar char="•"/>
            </a:pPr>
            <a:br>
              <a:rPr sz="3600"/>
            </a:br>
            <a:r>
              <a:rPr b="0" lang="ru-RU" sz="3600" spc="-1" strike="noStrike">
                <a:solidFill>
                  <a:schemeClr val="accent3"/>
                </a:solidFill>
                <a:latin typeface="Gill Sans Nova Light"/>
                <a:ea typeface="Gill Sans Nova Light"/>
              </a:rPr>
              <a:t>Покос травы</a:t>
            </a:r>
            <a:endParaRPr b="0" lang="ru-MO" sz="3600" spc="-1" strike="noStrike">
              <a:solidFill>
                <a:schemeClr val="accent3"/>
              </a:solidFill>
              <a:latin typeface="Gill Sans Nova Light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498920" y="2629080"/>
            <a:ext cx="3200040" cy="3320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73292a"/>
              </a:buClr>
              <a:buFont typeface="Arial"/>
              <a:buChar char="•"/>
            </a:pPr>
            <a:r>
              <a:rPr b="0" lang="ru-RU" sz="3600" spc="-1" strike="noStrike">
                <a:solidFill>
                  <a:schemeClr val="accent3"/>
                </a:solidFill>
                <a:latin typeface="Gill Sans Nova Light"/>
              </a:rPr>
              <a:t>Приготовление пищи</a:t>
            </a:r>
            <a:endParaRPr b="0" lang="ru-MO" sz="3600" spc="-1" strike="noStrike">
              <a:solidFill>
                <a:schemeClr val="accent3"/>
              </a:solidFill>
              <a:latin typeface="Gill Sans Nova Light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73292a"/>
              </a:buClr>
              <a:buFont typeface="Arial"/>
              <a:buChar char="•"/>
            </a:pPr>
            <a:r>
              <a:rPr b="0" lang="ru-RU" sz="3600" spc="-1" strike="noStrike">
                <a:solidFill>
                  <a:schemeClr val="accent3"/>
                </a:solidFill>
                <a:latin typeface="Gill Sans Nova Light"/>
              </a:rPr>
              <a:t>Уборка помещений</a:t>
            </a:r>
            <a:endParaRPr b="0" lang="ru-MO" sz="3600" spc="-1" strike="noStrike">
              <a:solidFill>
                <a:schemeClr val="accent3"/>
              </a:solidFill>
              <a:latin typeface="Gill Sans Nova Light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7909560" y="2629080"/>
            <a:ext cx="3200040" cy="3320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3198" lnSpcReduction="10000"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73292a"/>
              </a:buClr>
              <a:buFont typeface="Arial"/>
              <a:buChar char="•"/>
            </a:pPr>
            <a:r>
              <a:rPr b="0" lang="ru-RU" sz="2400" spc="-1" strike="noStrike">
                <a:solidFill>
                  <a:schemeClr val="accent3"/>
                </a:solidFill>
                <a:latin typeface="Gill Sans Nova Light"/>
              </a:rPr>
              <a:t>Фото- и видеосъемка</a:t>
            </a:r>
            <a:endParaRPr b="0" lang="ru-MO" sz="2400" spc="-1" strike="noStrike">
              <a:solidFill>
                <a:schemeClr val="accent3"/>
              </a:solidFill>
              <a:latin typeface="Gill Sans Nova Light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73292a"/>
              </a:buClr>
              <a:buFont typeface="Arial"/>
              <a:buChar char="•"/>
            </a:pPr>
            <a:r>
              <a:rPr b="0" lang="ru-RU" sz="2400" spc="-1" strike="noStrike">
                <a:solidFill>
                  <a:schemeClr val="accent3"/>
                </a:solidFill>
                <a:latin typeface="Gill Sans Nova Light"/>
              </a:rPr>
              <a:t>Дистанционная помощь для тех, кто обладает навыками дизайна, макетирования, перевода с иностранного языка и т.п.</a:t>
            </a:r>
            <a:endParaRPr b="0" lang="ru-MO" sz="2400" spc="-1" strike="noStrike">
              <a:solidFill>
                <a:schemeClr val="accent3"/>
              </a:solidFill>
              <a:latin typeface="Gill Sans Nova Light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ftr" idx="10"/>
          </p:nvPr>
        </p:nvSpPr>
        <p:spPr>
          <a:xfrm>
            <a:off x="22860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1"/>
                </a:solidFill>
                <a:latin typeface="Gill Sans Nova Light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chemeClr val="dk1"/>
                </a:solidFill>
                <a:latin typeface="Gill Sans Nova Light"/>
              </a:rPr>
              <a:t>Заголовок презентации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5" name="PlaceHolder 6"/>
          <p:cNvSpPr>
            <a:spLocks noGrp="1"/>
          </p:cNvSpPr>
          <p:nvPr>
            <p:ph type="sldNum" idx="11"/>
          </p:nvPr>
        </p:nvSpPr>
        <p:spPr>
          <a:xfrm>
            <a:off x="920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1"/>
                </a:solidFill>
                <a:latin typeface="Gill Sans Nova Light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DDEAB44-CE97-42B0-A923-BDF18237AA85}" type="slidenum">
              <a:rPr b="0" lang="ru-RU" sz="1200" spc="-1" strike="noStrike">
                <a:solidFill>
                  <a:schemeClr val="dk1"/>
                </a:solidFill>
                <a:latin typeface="Gill Sans Nova Light"/>
              </a:rPr>
              <a:t>6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1472040" y="2889360"/>
            <a:ext cx="2852640" cy="108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84102"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ru-RU" sz="4400" spc="-1" strike="noStrike">
                <a:solidFill>
                  <a:schemeClr val="accent3"/>
                </a:solidFill>
                <a:latin typeface="Times New Roman"/>
              </a:rPr>
              <a:t>Спасибо за внимание!</a:t>
            </a:r>
            <a:endParaRPr b="0" lang="ru-MO" sz="4400" spc="-1" strike="noStrike">
              <a:solidFill>
                <a:schemeClr val="dk1"/>
              </a:solidFill>
              <a:latin typeface="Gill Sans Nova Light"/>
            </a:endParaRPr>
          </a:p>
        </p:txBody>
      </p:sp>
      <p:pic>
        <p:nvPicPr>
          <p:cNvPr id="77" name="Picture 2" descr=""/>
          <p:cNvPicPr/>
          <p:nvPr/>
        </p:nvPicPr>
        <p:blipFill>
          <a:blip r:embed="rId1"/>
          <a:stretch/>
        </p:blipFill>
        <p:spPr>
          <a:xfrm>
            <a:off x="7180200" y="2014200"/>
            <a:ext cx="4881600" cy="3661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Custom 20">
      <a:dk1>
        <a:srgbClr val="000000"/>
      </a:dk1>
      <a:lt1>
        <a:srgbClr val="ffffff"/>
      </a:lt1>
      <a:dk2>
        <a:srgbClr val="cad8d6"/>
      </a:dk2>
      <a:lt2>
        <a:srgbClr val="e7e6e6"/>
      </a:lt2>
      <a:accent1>
        <a:srgbClr val="7e8679"/>
      </a:accent1>
      <a:accent2>
        <a:srgbClr val="72292a"/>
      </a:accent2>
      <a:accent3>
        <a:srgbClr val="4a3a1c"/>
      </a:accent3>
      <a:accent4>
        <a:srgbClr val="e47d60"/>
      </a:accent4>
      <a:accent5>
        <a:srgbClr val="cebbaf"/>
      </a:accent5>
      <a:accent6>
        <a:srgbClr val="e8dac4"/>
      </a:accent6>
      <a:hlink>
        <a:srgbClr val="3968f6"/>
      </a:hlink>
      <a:folHlink>
        <a:srgbClr val="954f72"/>
      </a:folHlink>
    </a:clrScheme>
    <a:fontScheme name="Custom 23">
      <a:majorFont>
        <a:latin typeface="Baskerville Old Face" pitchFamily="0" charset="1"/>
        <a:ea typeface=""/>
        <a:cs typeface="Times New Roman" pitchFamily="0" charset="1"/>
      </a:majorFont>
      <a:minorFont>
        <a:latin typeface="Gill Sans Nova Light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0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b13cd20-357b-48a5-aff4-3bb4b52aae3e" xsi:nil="true"/>
    <MediaServiceKeyPoints xmlns="4f0d45a2-344c-4fe0-9811-4277bf2c2e17" xsi:nil="true"/>
    <lcf76f155ced4ddcb4097134ff3c332f xmlns="4f0d45a2-344c-4fe0-9811-4277bf2c2e17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B9CED55E8F8543BEFD54205924B97E" ma:contentTypeVersion="15" ma:contentTypeDescription="Create a new document." ma:contentTypeScope="" ma:versionID="7934cfc98febfa177962bc8a36be076c">
  <xsd:schema xmlns:xsd="http://www.w3.org/2001/XMLSchema" xmlns:xs="http://www.w3.org/2001/XMLSchema" xmlns:p="http://schemas.microsoft.com/office/2006/metadata/properties" xmlns:ns2="4f0d45a2-344c-4fe0-9811-4277bf2c2e17" xmlns:ns3="bb13cd20-357b-48a5-aff4-3bb4b52aae3e" targetNamespace="http://schemas.microsoft.com/office/2006/metadata/properties" ma:root="true" ma:fieldsID="aa190bc864bcebc737c679dbb323a16d" ns2:_="" ns3:_="">
    <xsd:import namespace="4f0d45a2-344c-4fe0-9811-4277bf2c2e17"/>
    <xsd:import namespace="bb13cd20-357b-48a5-aff4-3bb4b52aae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0d45a2-344c-4fe0-9811-4277bf2c2e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242cf434-6fa7-423d-b9b2-a30b23ae4b8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13cd20-357b-48a5-aff4-3bb4b52aae3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8435a69-c5f6-4b2d-823a-b7e1eae613dc}" ma:internalName="TaxCatchAll" ma:showField="CatchAllData" ma:web="bb13cd20-357b-48a5-aff4-3bb4b52aae3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ACE2AAA-C718-435C-B4E6-95A08ACAC4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BB2F3B-6257-41BB-8B64-5AC7494F274B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  <ds:schemaRef ds:uri="bb13cd20-357b-48a5-aff4-3bb4b52aae3e"/>
    <ds:schemaRef ds:uri="4f0d45a2-344c-4fe0-9811-4277bf2c2e17"/>
  </ds:schemaRefs>
</ds:datastoreItem>
</file>

<file path=customXml/itemProps3.xml><?xml version="1.0" encoding="utf-8"?>
<ds:datastoreItem xmlns:ds="http://schemas.openxmlformats.org/officeDocument/2006/customXml" ds:itemID="{5E81E8B4-8BDD-415B-94AB-2A31BADE7B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0d45a2-344c-4fe0-9811-4277bf2c2e17"/>
    <ds:schemaRef ds:uri="bb13cd20-357b-48a5-aff4-3bb4b52aae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{0B0E3ED8-55DB-4F38-A173-96BAF6F60DB4}tf56410444_win32</Template>
  <TotalTime>20</TotalTime>
  <Application>LibreOffice/7.6.3.2$Linux_X86_64 LibreOffice_project/60$Build-2</Application>
  <AppVersion>15.0000</AppVersion>
  <Words>355</Words>
  <Paragraphs>43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2024-01-30T12:44:36Z</dcterms:created>
  <dc:creator>user</dc:creator>
  <dc:description/>
  <dc:language>ru-RU</dc:language>
  <cp:lastModifiedBy/>
  <dcterms:modified xsi:type="dcterms:W3CDTF">2024-01-30T16:14:03Z</dcterms:modified>
  <cp:revision>5</cp:revision>
  <dc:subject/>
  <dc:title>МЕСЯЦ ЗАПОВЕДНЫХ ТЕРРИТОРИЙ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0x0101003AB9CED55E8F8543BEFD54205924B97E</vt:lpwstr>
  </property>
  <property fmtid="{D5CDD505-2E9C-101B-9397-08002B2CF9AE}" pid="3" name="Notes">
    <vt:i4>7</vt:i4>
  </property>
  <property fmtid="{D5CDD505-2E9C-101B-9397-08002B2CF9AE}" pid="4" name="PresentationFormat">
    <vt:lpwstr>Широкоэкранный</vt:lpwstr>
  </property>
  <property fmtid="{D5CDD505-2E9C-101B-9397-08002B2CF9AE}" pid="5" name="Slides">
    <vt:i4>7</vt:i4>
  </property>
</Properties>
</file>