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10" autoAdjust="0"/>
  </p:normalViewPr>
  <p:slideViewPr>
    <p:cSldViewPr>
      <p:cViewPr varScale="1">
        <p:scale>
          <a:sx n="62" d="100"/>
          <a:sy n="62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1D30FF6-E7F7-4F55-9F3F-E239DEF34A01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D423F86-5BEE-4437-B074-265E7F5E2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9848"/>
          </a:xfrm>
        </p:spPr>
        <p:txBody>
          <a:bodyPr>
            <a:noAutofit/>
          </a:bodyPr>
          <a:lstStyle/>
          <a:p>
            <a:r>
              <a:rPr lang="ru-RU" sz="4200" dirty="0" smtClean="0"/>
              <a:t>Забота </a:t>
            </a:r>
            <a:r>
              <a:rPr lang="ru-RU" sz="4200" dirty="0"/>
              <a:t>о птицах </a:t>
            </a:r>
            <a:r>
              <a:rPr lang="ru-RU" sz="4200" dirty="0" smtClean="0"/>
              <a:t>– Я и подготовка </a:t>
            </a:r>
            <a:r>
              <a:rPr lang="ru-RU" sz="4200" dirty="0"/>
              <a:t>к зимовке </a:t>
            </a:r>
            <a:r>
              <a:rPr lang="ru-RU" sz="4200" dirty="0" smtClean="0"/>
              <a:t>птиц! </a:t>
            </a:r>
            <a:endParaRPr lang="ru-RU" sz="4200" dirty="0"/>
          </a:p>
        </p:txBody>
      </p:sp>
      <p:pic>
        <p:nvPicPr>
          <p:cNvPr id="1027" name="Picture 3" descr="C:\Users\User\Desktop\740306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536" y="3140968"/>
            <a:ext cx="4752528" cy="3148550"/>
          </a:xfrm>
          <a:prstGeom prst="rect">
            <a:avLst/>
          </a:prstGeom>
          <a:noFill/>
        </p:spPr>
      </p:pic>
      <p:pic>
        <p:nvPicPr>
          <p:cNvPr id="1026" name="Picture 2" descr="C:\Users\User\Desktop\scale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9897" y="1584128"/>
            <a:ext cx="3154103" cy="2160000"/>
          </a:xfrm>
          <a:prstGeom prst="rect">
            <a:avLst/>
          </a:prstGeom>
          <a:noFill/>
        </p:spPr>
      </p:pic>
      <p:pic>
        <p:nvPicPr>
          <p:cNvPr id="1028" name="Picture 4" descr="C:\Users\User\Desktop\8.4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704" y="1700808"/>
            <a:ext cx="3241158" cy="21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7704856" cy="877824"/>
          </a:xfrm>
        </p:spPr>
        <p:txBody>
          <a:bodyPr>
            <a:noAutofit/>
          </a:bodyPr>
          <a:lstStyle/>
          <a:p>
            <a:r>
              <a:rPr lang="ru-RU" sz="2800" spc="-20" dirty="0" smtClean="0">
                <a:latin typeface="Tahoma"/>
                <a:cs typeface="Tahoma"/>
              </a:rPr>
              <a:t>Птицы</a:t>
            </a:r>
            <a:r>
              <a:rPr lang="ru-RU" sz="2800" spc="-200" dirty="0" smtClean="0">
                <a:latin typeface="Tahoma"/>
                <a:cs typeface="Tahoma"/>
              </a:rPr>
              <a:t> </a:t>
            </a:r>
            <a:r>
              <a:rPr lang="ru-RU" sz="2800" spc="-440" dirty="0" smtClean="0">
                <a:latin typeface="Tahoma"/>
                <a:cs typeface="Tahoma"/>
              </a:rPr>
              <a:t>–</a:t>
            </a:r>
            <a:r>
              <a:rPr lang="ru-RU" sz="2800" spc="-200" dirty="0" smtClean="0">
                <a:latin typeface="Tahoma"/>
                <a:cs typeface="Tahoma"/>
              </a:rPr>
              <a:t> </a:t>
            </a:r>
            <a:r>
              <a:rPr lang="ru-RU" sz="2800" spc="-15" dirty="0" smtClean="0">
                <a:latin typeface="Tahoma"/>
                <a:cs typeface="Tahoma"/>
              </a:rPr>
              <a:t>э</a:t>
            </a:r>
            <a:r>
              <a:rPr lang="ru-RU" sz="2800" spc="55" dirty="0" smtClean="0">
                <a:latin typeface="Tahoma"/>
                <a:cs typeface="Tahoma"/>
              </a:rPr>
              <a:t>т</a:t>
            </a:r>
            <a:r>
              <a:rPr lang="ru-RU" sz="2800" spc="-15" dirty="0" smtClean="0">
                <a:latin typeface="Tahoma"/>
                <a:cs typeface="Tahoma"/>
              </a:rPr>
              <a:t>о</a:t>
            </a:r>
            <a:r>
              <a:rPr lang="ru-RU" sz="2800" spc="-200" dirty="0" smtClean="0">
                <a:latin typeface="Tahoma"/>
                <a:cs typeface="Tahoma"/>
              </a:rPr>
              <a:t> </a:t>
            </a:r>
            <a:r>
              <a:rPr lang="ru-RU" sz="2800" spc="-80" dirty="0" smtClean="0">
                <a:latin typeface="Tahoma"/>
                <a:cs typeface="Tahoma"/>
              </a:rPr>
              <a:t>важная  </a:t>
            </a:r>
            <a:r>
              <a:rPr lang="ru-RU" sz="2800" spc="125" dirty="0" smtClean="0">
                <a:latin typeface="Tahoma"/>
                <a:cs typeface="Tahoma"/>
              </a:rPr>
              <a:t>со</a:t>
            </a:r>
            <a:r>
              <a:rPr lang="ru-RU" sz="2800" spc="90" dirty="0" smtClean="0">
                <a:latin typeface="Tahoma"/>
                <a:cs typeface="Tahoma"/>
              </a:rPr>
              <a:t>с</a:t>
            </a:r>
            <a:r>
              <a:rPr lang="ru-RU" sz="2800" spc="55" dirty="0" smtClean="0">
                <a:latin typeface="Tahoma"/>
                <a:cs typeface="Tahoma"/>
              </a:rPr>
              <a:t>т</a:t>
            </a:r>
            <a:r>
              <a:rPr lang="ru-RU" sz="2800" spc="-105" dirty="0" smtClean="0">
                <a:latin typeface="Tahoma"/>
                <a:cs typeface="Tahoma"/>
              </a:rPr>
              <a:t>авляющая</a:t>
            </a:r>
            <a:r>
              <a:rPr lang="ru-RU" sz="2800" spc="-200" dirty="0" smtClean="0">
                <a:latin typeface="Tahoma"/>
                <a:cs typeface="Tahoma"/>
              </a:rPr>
              <a:t> </a:t>
            </a:r>
            <a:r>
              <a:rPr lang="ru-RU" sz="2800" spc="-45" dirty="0" smtClean="0">
                <a:latin typeface="Tahoma"/>
                <a:cs typeface="Tahoma"/>
              </a:rPr>
              <a:t>природы.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772816"/>
            <a:ext cx="4968552" cy="2592288"/>
          </a:xfrm>
        </p:spPr>
        <p:txBody>
          <a:bodyPr>
            <a:normAutofit/>
          </a:bodyPr>
          <a:lstStyle/>
          <a:p>
            <a:pPr marL="12700" marR="412750">
              <a:lnSpc>
                <a:spcPct val="100800"/>
              </a:lnSpc>
              <a:spcBef>
                <a:spcPts val="75"/>
              </a:spcBef>
            </a:pPr>
            <a:r>
              <a:rPr lang="ru-RU" sz="2000" dirty="0" smtClean="0">
                <a:latin typeface="Lucida Sans Unicode"/>
                <a:cs typeface="Lucida Sans Unicode"/>
              </a:rPr>
              <a:t>Мигрирующие птицы – это те птицы, которые    в летнее время питаются в основном насекомыми</a:t>
            </a:r>
          </a:p>
          <a:p>
            <a:pPr marL="12700" marR="412750">
              <a:lnSpc>
                <a:spcPct val="100800"/>
              </a:lnSpc>
              <a:spcBef>
                <a:spcPts val="75"/>
              </a:spcBef>
            </a:pPr>
            <a:r>
              <a:rPr lang="ru-RU" sz="2000" dirty="0" smtClean="0">
                <a:latin typeface="Lucida Sans Unicode"/>
                <a:cs typeface="Lucida Sans Unicode"/>
              </a:rPr>
              <a:t>и лягушками. Они в зимнее время улетают в «тёплые  края». К таким птицам относятся: скворцы,  трясогузки, жаворонки, озерные чайки, камышевки,  лебеди.</a:t>
            </a:r>
          </a:p>
          <a:p>
            <a:pPr marL="12700" marR="412750">
              <a:lnSpc>
                <a:spcPct val="100800"/>
              </a:lnSpc>
              <a:spcBef>
                <a:spcPts val="75"/>
              </a:spcBef>
            </a:pPr>
            <a:endParaRPr lang="ru-RU" sz="2000" dirty="0" smtClean="0">
              <a:latin typeface="Lucida Sans Unicode"/>
              <a:cs typeface="Lucida Sans Unicode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79512" y="4725144"/>
            <a:ext cx="4824536" cy="1584176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5900" dirty="0" smtClean="0"/>
              <a:t>«Городские жители» - это птицы, которые ведут  оседлый образ жизни и являются постоянными  спутниками человека в населённых пунктах вне  зависимости от времени года.</a:t>
            </a:r>
          </a:p>
          <a:p>
            <a:endParaRPr lang="ru-RU" dirty="0"/>
          </a:p>
        </p:txBody>
      </p:sp>
      <p:pic>
        <p:nvPicPr>
          <p:cNvPr id="2050" name="Picture 2" descr="C:\Users\User\Desktop\7e863830326b0289a5ee16c2768a93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988840"/>
            <a:ext cx="3757918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-45" dirty="0" smtClean="0">
                <a:latin typeface="Tahoma"/>
                <a:cs typeface="Tahoma"/>
              </a:rPr>
              <a:t>Какие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-250" dirty="0" smtClean="0">
                <a:latin typeface="Tahoma"/>
                <a:cs typeface="Tahoma"/>
              </a:rPr>
              <a:t>п</a:t>
            </a:r>
            <a:r>
              <a:rPr lang="ru-RU" b="1" spc="-25" dirty="0" smtClean="0">
                <a:latin typeface="Tahoma"/>
                <a:cs typeface="Tahoma"/>
              </a:rPr>
              <a:t>тицы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95" dirty="0" smtClean="0">
                <a:latin typeface="Tahoma"/>
                <a:cs typeface="Tahoma"/>
              </a:rPr>
              <a:t>о</a:t>
            </a:r>
            <a:r>
              <a:rPr lang="ru-RU" b="1" spc="50" dirty="0" smtClean="0">
                <a:latin typeface="Tahoma"/>
                <a:cs typeface="Tahoma"/>
              </a:rPr>
              <a:t>с</a:t>
            </a:r>
            <a:r>
              <a:rPr lang="ru-RU" b="1" spc="55" dirty="0" smtClean="0">
                <a:latin typeface="Tahoma"/>
                <a:cs typeface="Tahoma"/>
              </a:rPr>
              <a:t>т</a:t>
            </a:r>
            <a:r>
              <a:rPr lang="ru-RU" b="1" spc="-145" dirty="0" smtClean="0">
                <a:latin typeface="Tahoma"/>
                <a:cs typeface="Tahoma"/>
              </a:rPr>
              <a:t>а</a:t>
            </a:r>
            <a:r>
              <a:rPr lang="ru-RU" b="1" spc="-300" dirty="0" smtClean="0">
                <a:latin typeface="Tahoma"/>
                <a:cs typeface="Tahoma"/>
              </a:rPr>
              <a:t>ю</a:t>
            </a:r>
            <a:r>
              <a:rPr lang="ru-RU" b="1" spc="55" dirty="0" smtClean="0">
                <a:latin typeface="Tahoma"/>
                <a:cs typeface="Tahoma"/>
              </a:rPr>
              <a:t>т</a:t>
            </a:r>
            <a:r>
              <a:rPr lang="ru-RU" b="1" spc="45" dirty="0" smtClean="0">
                <a:latin typeface="Tahoma"/>
                <a:cs typeface="Tahoma"/>
              </a:rPr>
              <a:t>ся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-45" dirty="0" smtClean="0">
                <a:latin typeface="Tahoma"/>
                <a:cs typeface="Tahoma"/>
              </a:rPr>
              <a:t>зимов</a:t>
            </a:r>
            <a:r>
              <a:rPr lang="ru-RU" b="1" spc="-130" dirty="0" smtClean="0">
                <a:latin typeface="Tahoma"/>
                <a:cs typeface="Tahoma"/>
              </a:rPr>
              <a:t>а</a:t>
            </a:r>
            <a:r>
              <a:rPr lang="ru-RU" b="1" spc="50" dirty="0" smtClean="0">
                <a:latin typeface="Tahoma"/>
                <a:cs typeface="Tahoma"/>
              </a:rPr>
              <a:t>ть?</a:t>
            </a:r>
            <a:endParaRPr lang="ru-RU" dirty="0"/>
          </a:p>
        </p:txBody>
      </p:sp>
      <p:pic>
        <p:nvPicPr>
          <p:cNvPr id="4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88224" y="4149080"/>
            <a:ext cx="2285456" cy="1733824"/>
          </a:xfrm>
          <a:prstGeom prst="rect">
            <a:avLst/>
          </a:prstGeom>
        </p:spPr>
      </p:pic>
      <p:pic>
        <p:nvPicPr>
          <p:cNvPr id="5" name="object 2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79912" y="1988840"/>
            <a:ext cx="2285456" cy="1733824"/>
          </a:xfrm>
          <a:prstGeom prst="rect">
            <a:avLst/>
          </a:prstGeom>
        </p:spPr>
      </p:pic>
      <p:pic>
        <p:nvPicPr>
          <p:cNvPr id="6" name="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88224" y="1916832"/>
            <a:ext cx="2285456" cy="1733824"/>
          </a:xfrm>
          <a:prstGeom prst="rect">
            <a:avLst/>
          </a:prstGeom>
        </p:spPr>
      </p:pic>
      <p:pic>
        <p:nvPicPr>
          <p:cNvPr id="3075" name="Picture 3" descr="C:\Users\User\Desktop\1645374184_4-kartinkin-net-p-vorobei-kartinki-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132856"/>
            <a:ext cx="3404542" cy="3960440"/>
          </a:xfrm>
          <a:prstGeom prst="rect">
            <a:avLst/>
          </a:prstGeom>
          <a:noFill/>
        </p:spPr>
      </p:pic>
      <p:pic>
        <p:nvPicPr>
          <p:cNvPr id="10" name="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23928" y="4149080"/>
            <a:ext cx="2285456" cy="17201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ru-RU" b="1" spc="65" dirty="0" smtClean="0">
                <a:latin typeface="Tahoma"/>
                <a:cs typeface="Tahoma"/>
              </a:rPr>
              <a:t>Чем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10" dirty="0" smtClean="0">
                <a:latin typeface="Tahoma"/>
                <a:cs typeface="Tahoma"/>
              </a:rPr>
              <a:t>м</a:t>
            </a:r>
            <a:r>
              <a:rPr lang="ru-RU" b="1" spc="-60" dirty="0" smtClean="0">
                <a:latin typeface="Tahoma"/>
                <a:cs typeface="Tahoma"/>
              </a:rPr>
              <a:t>о</a:t>
            </a:r>
            <a:r>
              <a:rPr lang="ru-RU" b="1" spc="-75" dirty="0" smtClean="0">
                <a:latin typeface="Tahoma"/>
                <a:cs typeface="Tahoma"/>
              </a:rPr>
              <a:t>жно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-60" dirty="0" smtClean="0">
                <a:latin typeface="Tahoma"/>
                <a:cs typeface="Tahoma"/>
              </a:rPr>
              <a:t>подкармлив</a:t>
            </a:r>
            <a:r>
              <a:rPr lang="ru-RU" b="1" spc="-145" dirty="0" smtClean="0">
                <a:latin typeface="Tahoma"/>
                <a:cs typeface="Tahoma"/>
              </a:rPr>
              <a:t>а</a:t>
            </a:r>
            <a:r>
              <a:rPr lang="ru-RU" b="1" spc="80" dirty="0" smtClean="0">
                <a:latin typeface="Tahoma"/>
                <a:cs typeface="Tahoma"/>
              </a:rPr>
              <a:t>ть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-245" dirty="0" smtClean="0">
                <a:latin typeface="Tahoma"/>
                <a:cs typeface="Tahoma"/>
              </a:rPr>
              <a:t>п</a:t>
            </a:r>
            <a:r>
              <a:rPr lang="ru-RU" b="1" spc="-5" dirty="0" smtClean="0">
                <a:latin typeface="Tahoma"/>
                <a:cs typeface="Tahoma"/>
              </a:rPr>
              <a:t>тиц?</a:t>
            </a:r>
            <a:endParaRPr lang="ru-RU" dirty="0"/>
          </a:p>
        </p:txBody>
      </p:sp>
      <p:grpSp>
        <p:nvGrpSpPr>
          <p:cNvPr id="3" name="object 9"/>
          <p:cNvGrpSpPr/>
          <p:nvPr/>
        </p:nvGrpSpPr>
        <p:grpSpPr>
          <a:xfrm>
            <a:off x="323528" y="1484784"/>
            <a:ext cx="2195736" cy="2086609"/>
            <a:chOff x="651517" y="1774439"/>
            <a:chExt cx="2747010" cy="2616200"/>
          </a:xfrm>
        </p:grpSpPr>
        <p:pic>
          <p:nvPicPr>
            <p:cNvPr id="4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1517" y="1774439"/>
              <a:ext cx="2615949" cy="2615949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2827709" y="3723554"/>
              <a:ext cx="509905" cy="600710"/>
            </a:xfrm>
            <a:custGeom>
              <a:avLst/>
              <a:gdLst/>
              <a:ahLst/>
              <a:cxnLst/>
              <a:rect l="l" t="t" r="r" b="b"/>
              <a:pathLst>
                <a:path w="509904" h="600710">
                  <a:moveTo>
                    <a:pt x="196963" y="600603"/>
                  </a:moveTo>
                  <a:lnTo>
                    <a:pt x="509709" y="0"/>
                  </a:lnTo>
                </a:path>
                <a:path w="509904" h="600710">
                  <a:moveTo>
                    <a:pt x="196963" y="600603"/>
                  </a:moveTo>
                  <a:lnTo>
                    <a:pt x="0" y="232363"/>
                  </a:lnTo>
                </a:path>
              </a:pathLst>
            </a:custGeom>
            <a:ln w="121917">
              <a:solidFill>
                <a:srgbClr val="7AC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7"/>
          <p:cNvSpPr txBox="1"/>
          <p:nvPr/>
        </p:nvSpPr>
        <p:spPr>
          <a:xfrm>
            <a:off x="0" y="3789040"/>
            <a:ext cx="2615565" cy="86486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065" marR="5080" algn="ctr">
              <a:lnSpc>
                <a:spcPct val="102299"/>
              </a:lnSpc>
              <a:spcBef>
                <a:spcPts val="75"/>
              </a:spcBef>
            </a:pPr>
            <a:r>
              <a:rPr sz="1800" spc="25" dirty="0">
                <a:solidFill>
                  <a:srgbClr val="2B2A29"/>
                </a:solidFill>
                <a:latin typeface="Lucida Sans Unicode"/>
                <a:cs typeface="Lucida Sans Unicode"/>
              </a:rPr>
              <a:t>Злаки:</a:t>
            </a:r>
            <a:r>
              <a:rPr sz="1800" spc="-90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20" dirty="0">
                <a:solidFill>
                  <a:srgbClr val="2B2A29"/>
                </a:solidFill>
                <a:latin typeface="Lucida Sans Unicode"/>
                <a:cs typeface="Lucida Sans Unicode"/>
              </a:rPr>
              <a:t>перловая</a:t>
            </a:r>
            <a:r>
              <a:rPr sz="1800" spc="-90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dirty="0">
                <a:solidFill>
                  <a:srgbClr val="2B2A29"/>
                </a:solidFill>
                <a:latin typeface="Lucida Sans Unicode"/>
                <a:cs typeface="Lucida Sans Unicode"/>
              </a:rPr>
              <a:t>каша, </a:t>
            </a:r>
            <a:r>
              <a:rPr sz="1800" spc="-555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30" dirty="0">
                <a:solidFill>
                  <a:srgbClr val="2B2A29"/>
                </a:solidFill>
                <a:latin typeface="Lucida Sans Unicode"/>
                <a:cs typeface="Lucida Sans Unicode"/>
              </a:rPr>
              <a:t>овес,</a:t>
            </a:r>
            <a:r>
              <a:rPr sz="1800" spc="-90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45" dirty="0">
                <a:solidFill>
                  <a:srgbClr val="2B2A29"/>
                </a:solidFill>
                <a:latin typeface="Lucida Sans Unicode"/>
                <a:cs typeface="Lucida Sans Unicode"/>
              </a:rPr>
              <a:t>овсяные</a:t>
            </a:r>
            <a:r>
              <a:rPr sz="1800" spc="-90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-5" dirty="0">
                <a:solidFill>
                  <a:srgbClr val="2B2A29"/>
                </a:solidFill>
                <a:latin typeface="Lucida Sans Unicode"/>
                <a:cs typeface="Lucida Sans Unicode"/>
              </a:rPr>
              <a:t>хлопья, </a:t>
            </a:r>
            <a:r>
              <a:rPr sz="1800" spc="-555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-15" dirty="0">
                <a:solidFill>
                  <a:srgbClr val="2B2A29"/>
                </a:solidFill>
                <a:latin typeface="Lucida Sans Unicode"/>
                <a:cs typeface="Lucida Sans Unicode"/>
              </a:rPr>
              <a:t>просо,</a:t>
            </a:r>
            <a:r>
              <a:rPr sz="1800" spc="-65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-30" dirty="0">
                <a:solidFill>
                  <a:srgbClr val="2B2A29"/>
                </a:solidFill>
                <a:latin typeface="Lucida Sans Unicode"/>
                <a:cs typeface="Lucida Sans Unicode"/>
              </a:rPr>
              <a:t>пшеница;</a:t>
            </a:r>
            <a:endParaRPr sz="1800" dirty="0">
              <a:latin typeface="Lucida Sans Unicode"/>
              <a:cs typeface="Lucida Sans Unicode"/>
            </a:endParaRPr>
          </a:p>
        </p:txBody>
      </p:sp>
      <p:grpSp>
        <p:nvGrpSpPr>
          <p:cNvPr id="7" name="object 20"/>
          <p:cNvGrpSpPr/>
          <p:nvPr/>
        </p:nvGrpSpPr>
        <p:grpSpPr>
          <a:xfrm>
            <a:off x="3491880" y="1700808"/>
            <a:ext cx="2160240" cy="2016224"/>
            <a:chOff x="5172458" y="1774439"/>
            <a:chExt cx="2752090" cy="2616200"/>
          </a:xfrm>
        </p:grpSpPr>
        <p:pic>
          <p:nvPicPr>
            <p:cNvPr id="8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72458" y="1774439"/>
              <a:ext cx="2615951" cy="2615949"/>
            </a:xfrm>
            <a:prstGeom prst="rect">
              <a:avLst/>
            </a:prstGeom>
          </p:spPr>
        </p:pic>
        <p:sp>
          <p:nvSpPr>
            <p:cNvPr id="9" name="object 22"/>
            <p:cNvSpPr/>
            <p:nvPr/>
          </p:nvSpPr>
          <p:spPr>
            <a:xfrm>
              <a:off x="7353479" y="3723554"/>
              <a:ext cx="509905" cy="600710"/>
            </a:xfrm>
            <a:custGeom>
              <a:avLst/>
              <a:gdLst/>
              <a:ahLst/>
              <a:cxnLst/>
              <a:rect l="l" t="t" r="r" b="b"/>
              <a:pathLst>
                <a:path w="509904" h="600710">
                  <a:moveTo>
                    <a:pt x="196963" y="600603"/>
                  </a:moveTo>
                  <a:lnTo>
                    <a:pt x="509709" y="0"/>
                  </a:lnTo>
                </a:path>
                <a:path w="509904" h="600710">
                  <a:moveTo>
                    <a:pt x="196963" y="600603"/>
                  </a:moveTo>
                  <a:lnTo>
                    <a:pt x="0" y="232363"/>
                  </a:lnTo>
                </a:path>
              </a:pathLst>
            </a:custGeom>
            <a:ln w="121917">
              <a:solidFill>
                <a:srgbClr val="7AC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5"/>
          <p:cNvSpPr txBox="1"/>
          <p:nvPr/>
        </p:nvSpPr>
        <p:spPr>
          <a:xfrm>
            <a:off x="3131840" y="4077072"/>
            <a:ext cx="2774950" cy="5842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indent="212090">
              <a:lnSpc>
                <a:spcPct val="102299"/>
              </a:lnSpc>
              <a:spcBef>
                <a:spcPts val="75"/>
              </a:spcBef>
            </a:pPr>
            <a:r>
              <a:rPr sz="1800" spc="30" dirty="0">
                <a:solidFill>
                  <a:srgbClr val="2B2A29"/>
                </a:solidFill>
                <a:latin typeface="Lucida Sans Unicode"/>
                <a:cs typeface="Lucida Sans Unicode"/>
              </a:rPr>
              <a:t>Несоленые </a:t>
            </a:r>
            <a:r>
              <a:rPr sz="1800" spc="50" dirty="0">
                <a:solidFill>
                  <a:srgbClr val="2B2A29"/>
                </a:solidFill>
                <a:latin typeface="Lucida Sans Unicode"/>
                <a:cs typeface="Lucida Sans Unicode"/>
              </a:rPr>
              <a:t>семечки </a:t>
            </a:r>
            <a:r>
              <a:rPr sz="1800" spc="55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-5" dirty="0">
                <a:solidFill>
                  <a:srgbClr val="2B2A29"/>
                </a:solidFill>
                <a:latin typeface="Lucida Sans Unicode"/>
                <a:cs typeface="Lucida Sans Unicode"/>
              </a:rPr>
              <a:t>подсолнечника</a:t>
            </a:r>
            <a:r>
              <a:rPr sz="1800" spc="-75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-40" dirty="0">
                <a:solidFill>
                  <a:srgbClr val="2B2A29"/>
                </a:solidFill>
                <a:latin typeface="Lucida Sans Unicode"/>
                <a:cs typeface="Lucida Sans Unicode"/>
              </a:rPr>
              <a:t>и</a:t>
            </a:r>
            <a:r>
              <a:rPr sz="1800" spc="-70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60" dirty="0">
                <a:solidFill>
                  <a:srgbClr val="2B2A29"/>
                </a:solidFill>
                <a:latin typeface="Lucida Sans Unicode"/>
                <a:cs typeface="Lucida Sans Unicode"/>
              </a:rPr>
              <a:t>тыквы</a:t>
            </a:r>
            <a:endParaRPr sz="1800" dirty="0">
              <a:latin typeface="Lucida Sans Unicode"/>
              <a:cs typeface="Lucida Sans Unicode"/>
            </a:endParaRPr>
          </a:p>
        </p:txBody>
      </p:sp>
      <p:grpSp>
        <p:nvGrpSpPr>
          <p:cNvPr id="11" name="object 17"/>
          <p:cNvGrpSpPr/>
          <p:nvPr/>
        </p:nvGrpSpPr>
        <p:grpSpPr>
          <a:xfrm>
            <a:off x="6804248" y="1628800"/>
            <a:ext cx="2088232" cy="1968128"/>
            <a:chOff x="9756367" y="1774439"/>
            <a:chExt cx="2762250" cy="2616200"/>
          </a:xfrm>
        </p:grpSpPr>
        <p:pic>
          <p:nvPicPr>
            <p:cNvPr id="12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756367" y="1774439"/>
              <a:ext cx="2615951" cy="2615949"/>
            </a:xfrm>
            <a:prstGeom prst="rect">
              <a:avLst/>
            </a:prstGeom>
          </p:spPr>
        </p:pic>
        <p:sp>
          <p:nvSpPr>
            <p:cNvPr id="13" name="object 19"/>
            <p:cNvSpPr/>
            <p:nvPr/>
          </p:nvSpPr>
          <p:spPr>
            <a:xfrm>
              <a:off x="11947907" y="3723554"/>
              <a:ext cx="509905" cy="600710"/>
            </a:xfrm>
            <a:custGeom>
              <a:avLst/>
              <a:gdLst/>
              <a:ahLst/>
              <a:cxnLst/>
              <a:rect l="l" t="t" r="r" b="b"/>
              <a:pathLst>
                <a:path w="509904" h="600710">
                  <a:moveTo>
                    <a:pt x="196963" y="600603"/>
                  </a:moveTo>
                  <a:lnTo>
                    <a:pt x="509709" y="0"/>
                  </a:lnTo>
                </a:path>
                <a:path w="509904" h="600710">
                  <a:moveTo>
                    <a:pt x="196963" y="600603"/>
                  </a:moveTo>
                  <a:lnTo>
                    <a:pt x="0" y="232363"/>
                  </a:lnTo>
                </a:path>
              </a:pathLst>
            </a:custGeom>
            <a:ln w="121917">
              <a:solidFill>
                <a:srgbClr val="7AC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6"/>
          <p:cNvSpPr txBox="1"/>
          <p:nvPr/>
        </p:nvSpPr>
        <p:spPr>
          <a:xfrm>
            <a:off x="6660232" y="4005064"/>
            <a:ext cx="2143125" cy="5842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indent="336550">
              <a:lnSpc>
                <a:spcPct val="102299"/>
              </a:lnSpc>
              <a:spcBef>
                <a:spcPts val="75"/>
              </a:spcBef>
            </a:pPr>
            <a:r>
              <a:rPr sz="1800" spc="-10" dirty="0">
                <a:solidFill>
                  <a:srgbClr val="2B2A29"/>
                </a:solidFill>
                <a:latin typeface="Lucida Sans Unicode"/>
                <a:cs typeface="Lucida Sans Unicode"/>
              </a:rPr>
              <a:t>Дробленный </a:t>
            </a:r>
            <a:r>
              <a:rPr sz="1800" spc="-5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10" dirty="0">
                <a:solidFill>
                  <a:srgbClr val="2B2A29"/>
                </a:solidFill>
                <a:latin typeface="Lucida Sans Unicode"/>
                <a:cs typeface="Lucida Sans Unicode"/>
              </a:rPr>
              <a:t>несоленый</a:t>
            </a:r>
            <a:r>
              <a:rPr sz="1800" spc="-110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-5" dirty="0">
                <a:solidFill>
                  <a:srgbClr val="2B2A29"/>
                </a:solidFill>
                <a:latin typeface="Lucida Sans Unicode"/>
                <a:cs typeface="Lucida Sans Unicode"/>
              </a:rPr>
              <a:t>арахис</a:t>
            </a:r>
            <a:endParaRPr sz="1800" dirty="0">
              <a:latin typeface="Lucida Sans Unicode"/>
              <a:cs typeface="Lucida Sans Unicode"/>
            </a:endParaRPr>
          </a:p>
        </p:txBody>
      </p:sp>
      <p:grpSp>
        <p:nvGrpSpPr>
          <p:cNvPr id="15" name="object 25"/>
          <p:cNvGrpSpPr/>
          <p:nvPr/>
        </p:nvGrpSpPr>
        <p:grpSpPr>
          <a:xfrm>
            <a:off x="0" y="4725144"/>
            <a:ext cx="2195736" cy="2132856"/>
            <a:chOff x="9756367" y="5298692"/>
            <a:chExt cx="2762250" cy="2668905"/>
          </a:xfrm>
        </p:grpSpPr>
        <p:pic>
          <p:nvPicPr>
            <p:cNvPr id="16" name="object 2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756367" y="5298692"/>
              <a:ext cx="2615951" cy="2615949"/>
            </a:xfrm>
            <a:prstGeom prst="rect">
              <a:avLst/>
            </a:prstGeom>
          </p:spPr>
        </p:pic>
        <p:sp>
          <p:nvSpPr>
            <p:cNvPr id="17" name="object 27"/>
            <p:cNvSpPr/>
            <p:nvPr/>
          </p:nvSpPr>
          <p:spPr>
            <a:xfrm>
              <a:off x="11947907" y="7305983"/>
              <a:ext cx="509905" cy="600710"/>
            </a:xfrm>
            <a:custGeom>
              <a:avLst/>
              <a:gdLst/>
              <a:ahLst/>
              <a:cxnLst/>
              <a:rect l="l" t="t" r="r" b="b"/>
              <a:pathLst>
                <a:path w="509904" h="600709">
                  <a:moveTo>
                    <a:pt x="196963" y="600602"/>
                  </a:moveTo>
                  <a:lnTo>
                    <a:pt x="509709" y="0"/>
                  </a:lnTo>
                </a:path>
                <a:path w="509904" h="600709">
                  <a:moveTo>
                    <a:pt x="196963" y="600602"/>
                  </a:moveTo>
                  <a:lnTo>
                    <a:pt x="0" y="232361"/>
                  </a:lnTo>
                </a:path>
              </a:pathLst>
            </a:custGeom>
            <a:ln w="121917">
              <a:solidFill>
                <a:srgbClr val="7AC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24"/>
          <p:cNvSpPr txBox="1"/>
          <p:nvPr/>
        </p:nvSpPr>
        <p:spPr>
          <a:xfrm>
            <a:off x="2411760" y="5301208"/>
            <a:ext cx="1880235" cy="3041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800" spc="25" dirty="0">
                <a:solidFill>
                  <a:srgbClr val="2B2A29"/>
                </a:solidFill>
                <a:latin typeface="Lucida Sans Unicode"/>
                <a:cs typeface="Lucida Sans Unicode"/>
              </a:rPr>
              <a:t>Несоленое</a:t>
            </a:r>
            <a:r>
              <a:rPr sz="1800" spc="-130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30" dirty="0">
                <a:solidFill>
                  <a:srgbClr val="2B2A29"/>
                </a:solidFill>
                <a:latin typeface="Lucida Sans Unicode"/>
                <a:cs typeface="Lucida Sans Unicode"/>
              </a:rPr>
              <a:t>сало</a:t>
            </a:r>
            <a:endParaRPr sz="1800" dirty="0">
              <a:latin typeface="Lucida Sans Unicode"/>
              <a:cs typeface="Lucida Sans Unicode"/>
            </a:endParaRPr>
          </a:p>
        </p:txBody>
      </p:sp>
      <p:grpSp>
        <p:nvGrpSpPr>
          <p:cNvPr id="19" name="object 28"/>
          <p:cNvGrpSpPr/>
          <p:nvPr/>
        </p:nvGrpSpPr>
        <p:grpSpPr>
          <a:xfrm>
            <a:off x="4716016" y="4725145"/>
            <a:ext cx="2207854" cy="2132856"/>
            <a:chOff x="5172458" y="5298692"/>
            <a:chExt cx="2752090" cy="2668905"/>
          </a:xfrm>
        </p:grpSpPr>
        <p:pic>
          <p:nvPicPr>
            <p:cNvPr id="20" name="object 2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72458" y="5298692"/>
              <a:ext cx="2615951" cy="2615949"/>
            </a:xfrm>
            <a:prstGeom prst="rect">
              <a:avLst/>
            </a:prstGeom>
          </p:spPr>
        </p:pic>
        <p:sp>
          <p:nvSpPr>
            <p:cNvPr id="21" name="object 30"/>
            <p:cNvSpPr/>
            <p:nvPr/>
          </p:nvSpPr>
          <p:spPr>
            <a:xfrm>
              <a:off x="7353479" y="7305983"/>
              <a:ext cx="509905" cy="600710"/>
            </a:xfrm>
            <a:custGeom>
              <a:avLst/>
              <a:gdLst/>
              <a:ahLst/>
              <a:cxnLst/>
              <a:rect l="l" t="t" r="r" b="b"/>
              <a:pathLst>
                <a:path w="509904" h="600709">
                  <a:moveTo>
                    <a:pt x="196963" y="600602"/>
                  </a:moveTo>
                  <a:lnTo>
                    <a:pt x="509709" y="0"/>
                  </a:lnTo>
                </a:path>
                <a:path w="509904" h="600709">
                  <a:moveTo>
                    <a:pt x="196963" y="600602"/>
                  </a:moveTo>
                  <a:lnTo>
                    <a:pt x="0" y="232361"/>
                  </a:lnTo>
                </a:path>
              </a:pathLst>
            </a:custGeom>
            <a:ln w="121917">
              <a:solidFill>
                <a:srgbClr val="7AC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3"/>
          <p:cNvSpPr txBox="1"/>
          <p:nvPr/>
        </p:nvSpPr>
        <p:spPr>
          <a:xfrm>
            <a:off x="6804248" y="5229200"/>
            <a:ext cx="2125980" cy="5842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indent="349250">
              <a:lnSpc>
                <a:spcPct val="102299"/>
              </a:lnSpc>
              <a:spcBef>
                <a:spcPts val="75"/>
              </a:spcBef>
            </a:pPr>
            <a:r>
              <a:rPr sz="1800" spc="-10" dirty="0">
                <a:solidFill>
                  <a:srgbClr val="2B2A29"/>
                </a:solidFill>
                <a:latin typeface="Lucida Sans Unicode"/>
                <a:cs typeface="Lucida Sans Unicode"/>
              </a:rPr>
              <a:t>Сухофрукты </a:t>
            </a:r>
            <a:r>
              <a:rPr sz="1800" spc="1150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-40" dirty="0">
                <a:solidFill>
                  <a:srgbClr val="2B2A29"/>
                </a:solidFill>
                <a:latin typeface="Lucida Sans Unicode"/>
                <a:cs typeface="Lucida Sans Unicode"/>
              </a:rPr>
              <a:t>и</a:t>
            </a:r>
            <a:r>
              <a:rPr sz="1800" spc="-85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35" dirty="0">
                <a:solidFill>
                  <a:srgbClr val="2B2A29"/>
                </a:solidFill>
                <a:latin typeface="Lucida Sans Unicode"/>
                <a:cs typeface="Lucida Sans Unicode"/>
              </a:rPr>
              <a:t>сушеные</a:t>
            </a:r>
            <a:r>
              <a:rPr sz="1800" spc="-85" dirty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sz="1800" spc="10" dirty="0">
                <a:solidFill>
                  <a:srgbClr val="2B2A29"/>
                </a:solidFill>
                <a:latin typeface="Lucida Sans Unicode"/>
                <a:cs typeface="Lucida Sans Unicode"/>
              </a:rPr>
              <a:t>яблоки</a:t>
            </a:r>
            <a:endParaRPr sz="18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spc="-75" dirty="0" smtClean="0">
                <a:latin typeface="Tahoma"/>
                <a:cs typeface="Tahoma"/>
              </a:rPr>
              <a:t>Правила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-40" dirty="0" smtClean="0">
                <a:latin typeface="Tahoma"/>
                <a:cs typeface="Tahoma"/>
              </a:rPr>
              <a:t>под</a:t>
            </a:r>
            <a:r>
              <a:rPr lang="ru-RU" b="1" spc="-114" dirty="0" smtClean="0">
                <a:latin typeface="Tahoma"/>
                <a:cs typeface="Tahoma"/>
              </a:rPr>
              <a:t>к</a:t>
            </a:r>
            <a:r>
              <a:rPr lang="ru-RU" b="1" spc="-30" dirty="0" smtClean="0">
                <a:latin typeface="Tahoma"/>
                <a:cs typeface="Tahoma"/>
              </a:rPr>
              <a:t>ормки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-250" dirty="0" smtClean="0">
                <a:latin typeface="Tahoma"/>
                <a:cs typeface="Tahoma"/>
              </a:rPr>
              <a:t>п</a:t>
            </a:r>
            <a:r>
              <a:rPr lang="ru-RU" b="1" spc="-5" dirty="0" smtClean="0">
                <a:latin typeface="Tahoma"/>
                <a:cs typeface="Tahoma"/>
              </a:rPr>
              <a:t>тиц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-50" dirty="0" smtClean="0">
                <a:latin typeface="Tahoma"/>
                <a:cs typeface="Tahoma"/>
              </a:rPr>
              <a:t>зимой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608512"/>
          </a:xfrm>
        </p:spPr>
        <p:txBody>
          <a:bodyPr>
            <a:normAutofit fontScale="70000" lnSpcReduction="20000"/>
          </a:bodyPr>
          <a:lstStyle/>
          <a:p>
            <a:pPr marL="186690" indent="-174625">
              <a:lnSpc>
                <a:spcPct val="100000"/>
              </a:lnSpc>
              <a:spcBef>
                <a:spcPts val="100"/>
              </a:spcBef>
              <a:buAutoNum type="arabicPlain"/>
              <a:tabLst>
                <a:tab pos="187325" algn="l"/>
              </a:tabLst>
            </a:pPr>
            <a:r>
              <a:rPr lang="ru-RU" b="1" spc="-55" dirty="0" smtClean="0">
                <a:solidFill>
                  <a:srgbClr val="2B2A29"/>
                </a:solidFill>
                <a:latin typeface="Tahoma"/>
                <a:cs typeface="Tahoma"/>
              </a:rPr>
              <a:t>правило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15" dirty="0" smtClean="0">
                <a:solidFill>
                  <a:srgbClr val="2B2A29"/>
                </a:solidFill>
                <a:latin typeface="Tahoma"/>
                <a:cs typeface="Tahoma"/>
              </a:rPr>
              <a:t>«Своевременно</a:t>
            </a:r>
            <a:r>
              <a:rPr lang="ru-RU" b="1" spc="-35" dirty="0" smtClean="0">
                <a:solidFill>
                  <a:srgbClr val="2B2A29"/>
                </a:solidFill>
                <a:latin typeface="Tahoma"/>
                <a:cs typeface="Tahoma"/>
              </a:rPr>
              <a:t>с</a:t>
            </a:r>
            <a:r>
              <a:rPr lang="ru-RU" b="1" spc="-20" dirty="0" smtClean="0">
                <a:solidFill>
                  <a:srgbClr val="2B2A29"/>
                </a:solidFill>
                <a:latin typeface="Tahoma"/>
                <a:cs typeface="Tahoma"/>
              </a:rPr>
              <a:t>ть».</a:t>
            </a:r>
            <a:endParaRPr lang="ru-RU" dirty="0" smtClean="0">
              <a:latin typeface="Tahoma"/>
              <a:cs typeface="Tahoma"/>
            </a:endParaRPr>
          </a:p>
          <a:p>
            <a:pPr marL="12700" marR="174625">
              <a:lnSpc>
                <a:spcPct val="100800"/>
              </a:lnSpc>
            </a:pPr>
            <a:r>
              <a:rPr lang="ru-RU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Подкармливать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5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птиц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нужно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начинать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8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с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6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приходом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5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холодов,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когда </a:t>
            </a:r>
            <a:r>
              <a:rPr lang="ru-RU" spc="-59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температура </a:t>
            </a:r>
            <a:r>
              <a:rPr lang="ru-RU" spc="2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за </a:t>
            </a:r>
            <a:r>
              <a:rPr lang="ru-RU" spc="-2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окном </a:t>
            </a:r>
            <a:r>
              <a:rPr lang="ru-RU" spc="-2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не </a:t>
            </a:r>
            <a:r>
              <a:rPr lang="ru-RU" spc="-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поднимается </a:t>
            </a:r>
            <a:r>
              <a:rPr lang="ru-RU" spc="2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выше </a:t>
            </a:r>
            <a:r>
              <a:rPr lang="ru-RU" spc="-3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нуля. </a:t>
            </a:r>
            <a:r>
              <a:rPr lang="ru-RU" spc="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Если </a:t>
            </a:r>
            <a:r>
              <a:rPr lang="ru-RU" spc="2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начать </a:t>
            </a:r>
            <a:r>
              <a:rPr lang="ru-RU" spc="2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1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это </a:t>
            </a:r>
            <a:r>
              <a:rPr lang="ru-RU" spc="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делать </a:t>
            </a:r>
            <a:r>
              <a:rPr lang="ru-RU" spc="-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раньше времени, то </a:t>
            </a:r>
            <a:r>
              <a:rPr lang="ru-RU" spc="-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птицы </a:t>
            </a:r>
            <a:r>
              <a:rPr lang="ru-RU" spc="1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могут </a:t>
            </a:r>
            <a:r>
              <a:rPr lang="ru-RU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потерять </a:t>
            </a:r>
            <a:r>
              <a:rPr lang="ru-RU" spc="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навык </a:t>
            </a:r>
            <a:r>
              <a:rPr lang="ru-RU" spc="1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самостоятельного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1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поиска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пищи.</a:t>
            </a:r>
            <a:endParaRPr lang="ru-RU" dirty="0" smtClean="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lang="ru-RU" sz="4000" dirty="0" smtClean="0">
              <a:latin typeface="Lucida Sans Unicode"/>
              <a:cs typeface="Lucida Sans Unicode"/>
            </a:endParaRPr>
          </a:p>
          <a:p>
            <a:pPr marL="220345" indent="-208279">
              <a:lnSpc>
                <a:spcPct val="100000"/>
              </a:lnSpc>
              <a:spcBef>
                <a:spcPts val="5"/>
              </a:spcBef>
              <a:buAutoNum type="arabicPlain" startAt="2"/>
              <a:tabLst>
                <a:tab pos="220979" algn="l"/>
              </a:tabLst>
            </a:pPr>
            <a:r>
              <a:rPr lang="ru-RU" b="1" spc="-55" dirty="0" smtClean="0">
                <a:solidFill>
                  <a:srgbClr val="2B2A29"/>
                </a:solidFill>
                <a:latin typeface="Tahoma"/>
                <a:cs typeface="Tahoma"/>
              </a:rPr>
              <a:t>правило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10" dirty="0" smtClean="0">
                <a:solidFill>
                  <a:srgbClr val="2B2A29"/>
                </a:solidFill>
                <a:latin typeface="Tahoma"/>
                <a:cs typeface="Tahoma"/>
              </a:rPr>
              <a:t>«По</a:t>
            </a:r>
            <a:r>
              <a:rPr lang="ru-RU" b="1" spc="-30" dirty="0" smtClean="0">
                <a:solidFill>
                  <a:srgbClr val="2B2A29"/>
                </a:solidFill>
                <a:latin typeface="Tahoma"/>
                <a:cs typeface="Tahoma"/>
              </a:rPr>
              <a:t>с</a:t>
            </a:r>
            <a:r>
              <a:rPr lang="ru-RU" b="1" spc="30" dirty="0" smtClean="0">
                <a:solidFill>
                  <a:srgbClr val="2B2A29"/>
                </a:solidFill>
                <a:latin typeface="Tahoma"/>
                <a:cs typeface="Tahoma"/>
              </a:rPr>
              <a:t>т</a:t>
            </a:r>
            <a:r>
              <a:rPr lang="ru-RU" b="1" spc="-20" dirty="0" smtClean="0">
                <a:solidFill>
                  <a:srgbClr val="2B2A29"/>
                </a:solidFill>
                <a:latin typeface="Tahoma"/>
                <a:cs typeface="Tahoma"/>
              </a:rPr>
              <a:t>оян</a:t>
            </a:r>
            <a:r>
              <a:rPr lang="ru-RU" b="1" spc="-35" dirty="0" smtClean="0">
                <a:solidFill>
                  <a:srgbClr val="2B2A29"/>
                </a:solidFill>
                <a:latin typeface="Tahoma"/>
                <a:cs typeface="Tahoma"/>
              </a:rPr>
              <a:t>ство».</a:t>
            </a:r>
            <a:endParaRPr lang="ru-RU" dirty="0" smtClean="0">
              <a:latin typeface="Tahoma"/>
              <a:cs typeface="Tahoma"/>
            </a:endParaRPr>
          </a:p>
          <a:p>
            <a:pPr marL="12700" marR="5080">
              <a:lnSpc>
                <a:spcPct val="100800"/>
              </a:lnSpc>
            </a:pPr>
            <a:r>
              <a:rPr lang="ru-RU" spc="-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Необходимо </a:t>
            </a:r>
            <a:r>
              <a:rPr lang="ru-RU" spc="4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класть </a:t>
            </a:r>
            <a:r>
              <a:rPr lang="ru-RU" spc="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еду </a:t>
            </a:r>
            <a:r>
              <a:rPr lang="ru-RU" spc="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в </a:t>
            </a:r>
            <a:r>
              <a:rPr lang="ru-RU" spc="-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кормушку </a:t>
            </a:r>
            <a:r>
              <a:rPr lang="ru-RU" spc="-12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1–2 </a:t>
            </a:r>
            <a:r>
              <a:rPr lang="ru-RU" spc="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раза </a:t>
            </a:r>
            <a:r>
              <a:rPr lang="ru-RU" spc="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в </a:t>
            </a:r>
            <a:r>
              <a:rPr lang="ru-RU" spc="3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сутки </a:t>
            </a:r>
            <a:r>
              <a:rPr lang="ru-RU" spc="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в 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одно </a:t>
            </a:r>
            <a:r>
              <a:rPr lang="ru-RU" spc="-6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и </a:t>
            </a:r>
            <a:r>
              <a:rPr lang="ru-RU" spc="-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то </a:t>
            </a:r>
            <a:r>
              <a:rPr lang="ru-RU" spc="-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9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же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4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время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—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5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тогда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птицы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привыкнут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6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и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будут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прилетать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2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регулярно.</a:t>
            </a:r>
            <a:endParaRPr lang="ru-RU" dirty="0" smtClean="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lang="ru-RU" sz="4000" dirty="0" smtClean="0">
              <a:latin typeface="Lucida Sans Unicode"/>
              <a:cs typeface="Lucida Sans Unicode"/>
            </a:endParaRPr>
          </a:p>
          <a:p>
            <a:pPr marL="227965" indent="-215900">
              <a:lnSpc>
                <a:spcPct val="100000"/>
              </a:lnSpc>
              <a:buAutoNum type="arabicPlain" startAt="3"/>
              <a:tabLst>
                <a:tab pos="228600" algn="l"/>
              </a:tabLst>
            </a:pPr>
            <a:r>
              <a:rPr lang="ru-RU" b="1" spc="-55" dirty="0" smtClean="0">
                <a:solidFill>
                  <a:srgbClr val="2B2A29"/>
                </a:solidFill>
                <a:latin typeface="Tahoma"/>
                <a:cs typeface="Tahoma"/>
              </a:rPr>
              <a:t>правило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50" dirty="0" smtClean="0">
                <a:solidFill>
                  <a:srgbClr val="2B2A29"/>
                </a:solidFill>
                <a:latin typeface="Tahoma"/>
                <a:cs typeface="Tahoma"/>
              </a:rPr>
              <a:t>«</a:t>
            </a:r>
            <a:r>
              <a:rPr lang="ru-RU" b="1" spc="-50" dirty="0" err="1" smtClean="0">
                <a:solidFill>
                  <a:srgbClr val="2B2A29"/>
                </a:solidFill>
                <a:latin typeface="Tahoma"/>
                <a:cs typeface="Tahoma"/>
              </a:rPr>
              <a:t>Дозированно</a:t>
            </a:r>
            <a:r>
              <a:rPr lang="ru-RU" b="1" spc="-50" dirty="0" smtClean="0">
                <a:solidFill>
                  <a:srgbClr val="2B2A29"/>
                </a:solidFill>
                <a:latin typeface="Tahoma"/>
                <a:cs typeface="Tahoma"/>
              </a:rPr>
              <a:t>».</a:t>
            </a:r>
            <a:endParaRPr lang="ru-RU" dirty="0" smtClean="0">
              <a:latin typeface="Tahoma"/>
              <a:cs typeface="Tahoma"/>
            </a:endParaRPr>
          </a:p>
          <a:p>
            <a:pPr marL="12700" marR="561975" algn="just">
              <a:lnSpc>
                <a:spcPct val="100800"/>
              </a:lnSpc>
              <a:spcBef>
                <a:spcPts val="5"/>
              </a:spcBef>
            </a:pPr>
            <a:r>
              <a:rPr lang="ru-RU" spc="14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В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1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кормушке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2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не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должно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5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быть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слишком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5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много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2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еды,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6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но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6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и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2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пустой </a:t>
            </a:r>
            <a:r>
              <a:rPr lang="ru-RU" spc="-59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оставлять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4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её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2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не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рекомендуется.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3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Лучшее</a:t>
            </a:r>
            <a:r>
              <a:rPr lang="ru-RU" spc="-6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2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решение:</a:t>
            </a:r>
            <a:r>
              <a:rPr lang="ru-RU" spc="-7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подсыпать </a:t>
            </a:r>
            <a:r>
              <a:rPr lang="ru-RU" spc="-59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3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понемногу</a:t>
            </a:r>
            <a:r>
              <a:rPr lang="ru-RU" spc="-7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ежедневно.</a:t>
            </a:r>
            <a:endParaRPr lang="ru-RU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1066800"/>
          </a:xfrm>
        </p:spPr>
        <p:txBody>
          <a:bodyPr/>
          <a:lstStyle/>
          <a:p>
            <a:r>
              <a:rPr lang="ru-RU" b="1" spc="-75" dirty="0" smtClean="0">
                <a:latin typeface="Tahoma"/>
                <a:cs typeface="Tahoma"/>
              </a:rPr>
              <a:t>Правила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-30" dirty="0" smtClean="0">
                <a:latin typeface="Tahoma"/>
                <a:cs typeface="Tahoma"/>
              </a:rPr>
              <a:t>создания</a:t>
            </a:r>
            <a:r>
              <a:rPr lang="ru-RU" b="1" spc="-200" dirty="0" smtClean="0">
                <a:latin typeface="Tahoma"/>
                <a:cs typeface="Tahoma"/>
              </a:rPr>
              <a:t> </a:t>
            </a:r>
            <a:r>
              <a:rPr lang="ru-RU" b="1" spc="-135" dirty="0" smtClean="0">
                <a:latin typeface="Tahoma"/>
                <a:cs typeface="Tahoma"/>
              </a:rPr>
              <a:t>к</a:t>
            </a:r>
            <a:r>
              <a:rPr lang="ru-RU" b="1" spc="10" dirty="0" smtClean="0">
                <a:latin typeface="Tahoma"/>
                <a:cs typeface="Tahoma"/>
              </a:rPr>
              <a:t>ор</a:t>
            </a:r>
            <a:r>
              <a:rPr lang="ru-RU" b="1" spc="-60" dirty="0" smtClean="0">
                <a:latin typeface="Tahoma"/>
                <a:cs typeface="Tahoma"/>
              </a:rPr>
              <a:t>м</a:t>
            </a:r>
            <a:r>
              <a:rPr lang="ru-RU" b="1" spc="-90" dirty="0" smtClean="0">
                <a:latin typeface="Tahoma"/>
                <a:cs typeface="Tahoma"/>
              </a:rPr>
              <a:t>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640960" cy="5040560"/>
          </a:xfrm>
        </p:spPr>
        <p:txBody>
          <a:bodyPr>
            <a:normAutofit fontScale="775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buNone/>
            </a:pPr>
            <a:endParaRPr lang="ru-RU" dirty="0" smtClean="0">
              <a:latin typeface="Tahoma"/>
              <a:cs typeface="Tahoma"/>
            </a:endParaRPr>
          </a:p>
          <a:p>
            <a:pPr marL="12700" marR="3091815">
              <a:lnSpc>
                <a:spcPct val="100800"/>
              </a:lnSpc>
              <a:spcBef>
                <a:spcPts val="2300"/>
              </a:spcBef>
            </a:pPr>
            <a:r>
              <a:rPr lang="ru-RU" b="1" spc="15" dirty="0" err="1" smtClean="0">
                <a:solidFill>
                  <a:srgbClr val="2B2A29"/>
                </a:solidFill>
                <a:latin typeface="Tahoma"/>
                <a:cs typeface="Tahoma"/>
              </a:rPr>
              <a:t>Э</a:t>
            </a:r>
            <a:r>
              <a:rPr lang="ru-RU" b="1" spc="-35" dirty="0" err="1" smtClean="0">
                <a:solidFill>
                  <a:srgbClr val="2B2A29"/>
                </a:solidFill>
                <a:latin typeface="Tahoma"/>
                <a:cs typeface="Tahoma"/>
              </a:rPr>
              <a:t>к</a:t>
            </a:r>
            <a:r>
              <a:rPr lang="ru-RU" b="1" spc="-20" dirty="0" err="1" smtClean="0">
                <a:solidFill>
                  <a:srgbClr val="2B2A29"/>
                </a:solidFill>
                <a:latin typeface="Tahoma"/>
                <a:cs typeface="Tahoma"/>
              </a:rPr>
              <a:t>о</a:t>
            </a:r>
            <a:r>
              <a:rPr lang="ru-RU" b="1" spc="-65" dirty="0" err="1" smtClean="0">
                <a:solidFill>
                  <a:srgbClr val="2B2A29"/>
                </a:solidFill>
                <a:latin typeface="Tahoma"/>
                <a:cs typeface="Tahoma"/>
              </a:rPr>
              <a:t>к</a:t>
            </a:r>
            <a:r>
              <a:rPr lang="ru-RU" b="1" spc="5" dirty="0" err="1" smtClean="0">
                <a:solidFill>
                  <a:srgbClr val="2B2A29"/>
                </a:solidFill>
                <a:latin typeface="Tahoma"/>
                <a:cs typeface="Tahoma"/>
              </a:rPr>
              <a:t>ор</a:t>
            </a:r>
            <a:r>
              <a:rPr lang="ru-RU" b="1" spc="-35" dirty="0" err="1" smtClean="0">
                <a:solidFill>
                  <a:srgbClr val="2B2A29"/>
                </a:solidFill>
                <a:latin typeface="Tahoma"/>
                <a:cs typeface="Tahoma"/>
              </a:rPr>
              <a:t>м</a:t>
            </a:r>
            <a:r>
              <a:rPr lang="ru-RU" b="1" spc="-45" dirty="0" err="1" smtClean="0">
                <a:solidFill>
                  <a:srgbClr val="2B2A29"/>
                </a:solidFill>
                <a:latin typeface="Tahoma"/>
                <a:cs typeface="Tahoma"/>
              </a:rPr>
              <a:t>ушка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260" dirty="0" smtClean="0">
                <a:solidFill>
                  <a:srgbClr val="2B2A29"/>
                </a:solidFill>
                <a:latin typeface="Tahoma"/>
                <a:cs typeface="Tahoma"/>
              </a:rPr>
              <a:t>–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85" dirty="0" smtClean="0">
                <a:solidFill>
                  <a:srgbClr val="2B2A29"/>
                </a:solidFill>
                <a:latin typeface="Tahoma"/>
                <a:cs typeface="Tahoma"/>
              </a:rPr>
              <a:t>к</a:t>
            </a:r>
            <a:r>
              <a:rPr lang="ru-RU" b="1" spc="5" dirty="0" smtClean="0">
                <a:solidFill>
                  <a:srgbClr val="2B2A29"/>
                </a:solidFill>
                <a:latin typeface="Tahoma"/>
                <a:cs typeface="Tahoma"/>
              </a:rPr>
              <a:t>ор</a:t>
            </a:r>
            <a:r>
              <a:rPr lang="ru-RU" b="1" spc="-35" dirty="0" smtClean="0">
                <a:solidFill>
                  <a:srgbClr val="2B2A29"/>
                </a:solidFill>
                <a:latin typeface="Tahoma"/>
                <a:cs typeface="Tahoma"/>
              </a:rPr>
              <a:t>м</a:t>
            </a:r>
            <a:r>
              <a:rPr lang="ru-RU" b="1" spc="-45" dirty="0" smtClean="0">
                <a:solidFill>
                  <a:srgbClr val="2B2A29"/>
                </a:solidFill>
                <a:latin typeface="Tahoma"/>
                <a:cs typeface="Tahoma"/>
              </a:rPr>
              <a:t>ушка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40" dirty="0" smtClean="0">
                <a:solidFill>
                  <a:srgbClr val="2B2A29"/>
                </a:solidFill>
                <a:latin typeface="Tahoma"/>
                <a:cs typeface="Tahoma"/>
              </a:rPr>
              <a:t>из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55" dirty="0" smtClean="0">
                <a:solidFill>
                  <a:srgbClr val="2B2A29"/>
                </a:solidFill>
                <a:latin typeface="Tahoma"/>
                <a:cs typeface="Tahoma"/>
              </a:rPr>
              <a:t>фанеры,</a:t>
            </a:r>
            <a:r>
              <a:rPr lang="ru-RU" b="1" spc="-185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10" dirty="0" smtClean="0">
                <a:solidFill>
                  <a:srgbClr val="2B2A29"/>
                </a:solidFill>
                <a:latin typeface="Tahoma"/>
                <a:cs typeface="Tahoma"/>
              </a:rPr>
              <a:t>дерева,  </a:t>
            </a:r>
            <a:r>
              <a:rPr lang="ru-RU" b="1" spc="-40" dirty="0" err="1" smtClean="0">
                <a:solidFill>
                  <a:srgbClr val="2B2A29"/>
                </a:solidFill>
                <a:latin typeface="Tahoma"/>
                <a:cs typeface="Tahoma"/>
              </a:rPr>
              <a:t>биоразла</a:t>
            </a:r>
            <a:r>
              <a:rPr lang="ru-RU" b="1" spc="-70" dirty="0" err="1" smtClean="0">
                <a:solidFill>
                  <a:srgbClr val="2B2A29"/>
                </a:solidFill>
                <a:latin typeface="Tahoma"/>
                <a:cs typeface="Tahoma"/>
              </a:rPr>
              <a:t>г</a:t>
            </a:r>
            <a:r>
              <a:rPr lang="ru-RU" b="1" spc="-25" dirty="0" err="1" smtClean="0">
                <a:solidFill>
                  <a:srgbClr val="2B2A29"/>
                </a:solidFill>
                <a:latin typeface="Tahoma"/>
                <a:cs typeface="Tahoma"/>
              </a:rPr>
              <a:t>аемых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10" dirty="0" smtClean="0">
                <a:solidFill>
                  <a:srgbClr val="2B2A29"/>
                </a:solidFill>
                <a:latin typeface="Tahoma"/>
                <a:cs typeface="Tahoma"/>
              </a:rPr>
              <a:t>м</a:t>
            </a:r>
            <a:r>
              <a:rPr lang="ru-RU" b="1" spc="-60" dirty="0" smtClean="0">
                <a:solidFill>
                  <a:srgbClr val="2B2A29"/>
                </a:solidFill>
                <a:latin typeface="Tahoma"/>
                <a:cs typeface="Tahoma"/>
              </a:rPr>
              <a:t>а</a:t>
            </a:r>
            <a:r>
              <a:rPr lang="ru-RU" b="1" spc="30" dirty="0" smtClean="0">
                <a:solidFill>
                  <a:srgbClr val="2B2A29"/>
                </a:solidFill>
                <a:latin typeface="Tahoma"/>
                <a:cs typeface="Tahoma"/>
              </a:rPr>
              <a:t>т</a:t>
            </a:r>
            <a:r>
              <a:rPr lang="ru-RU" b="1" spc="-40" dirty="0" smtClean="0">
                <a:solidFill>
                  <a:srgbClr val="2B2A29"/>
                </a:solidFill>
                <a:latin typeface="Tahoma"/>
                <a:cs typeface="Tahoma"/>
              </a:rPr>
              <a:t>ериалов.</a:t>
            </a:r>
            <a:endParaRPr lang="ru-RU" dirty="0" smtClean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315"/>
              </a:spcBef>
            </a:pPr>
            <a:r>
              <a:rPr lang="ru-RU" b="1" spc="20" dirty="0" smtClean="0">
                <a:solidFill>
                  <a:srgbClr val="2B2A29"/>
                </a:solidFill>
                <a:latin typeface="Tahoma"/>
                <a:cs typeface="Tahoma"/>
              </a:rPr>
              <a:t>О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10" dirty="0" smtClean="0">
                <a:solidFill>
                  <a:srgbClr val="2B2A29"/>
                </a:solidFill>
                <a:latin typeface="Tahoma"/>
                <a:cs typeface="Tahoma"/>
              </a:rPr>
              <a:t>чём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55" dirty="0" smtClean="0">
                <a:solidFill>
                  <a:srgbClr val="2B2A29"/>
                </a:solidFill>
                <a:latin typeface="Tahoma"/>
                <a:cs typeface="Tahoma"/>
              </a:rPr>
              <a:t>нужно</a:t>
            </a:r>
            <a:r>
              <a:rPr lang="ru-RU" b="1" spc="-114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5" dirty="0" smtClean="0">
                <a:solidFill>
                  <a:srgbClr val="2B2A29"/>
                </a:solidFill>
                <a:latin typeface="Tahoma"/>
                <a:cs typeface="Tahoma"/>
              </a:rPr>
              <a:t>подумать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55" dirty="0" smtClean="0">
                <a:solidFill>
                  <a:srgbClr val="2B2A29"/>
                </a:solidFill>
                <a:latin typeface="Tahoma"/>
                <a:cs typeface="Tahoma"/>
              </a:rPr>
              <a:t>при</a:t>
            </a:r>
            <a:r>
              <a:rPr lang="ru-RU" b="1" spc="-114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55" dirty="0" smtClean="0">
                <a:solidFill>
                  <a:srgbClr val="2B2A29"/>
                </a:solidFill>
                <a:latin typeface="Tahoma"/>
                <a:cs typeface="Tahoma"/>
              </a:rPr>
              <a:t>изготовлении</a:t>
            </a:r>
            <a:r>
              <a:rPr lang="ru-RU" b="1" spc="-120" dirty="0" smtClean="0">
                <a:solidFill>
                  <a:srgbClr val="2B2A29"/>
                </a:solidFill>
                <a:latin typeface="Tahoma"/>
                <a:cs typeface="Tahoma"/>
              </a:rPr>
              <a:t> </a:t>
            </a:r>
            <a:r>
              <a:rPr lang="ru-RU" b="1" spc="-50" dirty="0" smtClean="0">
                <a:solidFill>
                  <a:srgbClr val="2B2A29"/>
                </a:solidFill>
                <a:latin typeface="Tahoma"/>
                <a:cs typeface="Tahoma"/>
              </a:rPr>
              <a:t>кормушки:</a:t>
            </a:r>
            <a:endParaRPr lang="ru-RU" dirty="0" smtClean="0">
              <a:latin typeface="Tahoma"/>
              <a:cs typeface="Tahoma"/>
            </a:endParaRPr>
          </a:p>
          <a:p>
            <a:pPr marL="248920" indent="-236220">
              <a:lnSpc>
                <a:spcPct val="100000"/>
              </a:lnSpc>
              <a:spcBef>
                <a:spcPts val="2320"/>
              </a:spcBef>
              <a:buAutoNum type="arabicPeriod"/>
              <a:tabLst>
                <a:tab pos="248920" algn="l"/>
              </a:tabLst>
            </a:pPr>
            <a:r>
              <a:rPr lang="ru-RU" spc="-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О</a:t>
            </a:r>
            <a:r>
              <a:rPr lang="ru-RU" spc="-114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2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конструкции.</a:t>
            </a:r>
            <a:endParaRPr lang="ru-RU" dirty="0" smtClean="0">
              <a:latin typeface="Lucida Sans Unicode"/>
              <a:cs typeface="Lucida Sans Unicode"/>
            </a:endParaRPr>
          </a:p>
          <a:p>
            <a:pPr marL="292735" indent="-280670">
              <a:lnSpc>
                <a:spcPct val="100000"/>
              </a:lnSpc>
              <a:spcBef>
                <a:spcPts val="2320"/>
              </a:spcBef>
              <a:buAutoNum type="arabicPeriod"/>
              <a:tabLst>
                <a:tab pos="293370" algn="l"/>
              </a:tabLst>
            </a:pPr>
            <a:r>
              <a:rPr lang="ru-RU" spc="-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О</a:t>
            </a:r>
            <a:r>
              <a:rPr lang="ru-RU" spc="-9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2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высоте</a:t>
            </a:r>
            <a:r>
              <a:rPr lang="ru-RU" spc="-8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3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кормушки.</a:t>
            </a:r>
            <a:endParaRPr lang="ru-RU" dirty="0" smtClean="0">
              <a:latin typeface="Lucida Sans Unicode"/>
              <a:cs typeface="Lucida Sans Unicode"/>
            </a:endParaRPr>
          </a:p>
          <a:p>
            <a:pPr marL="300355" indent="-288290">
              <a:lnSpc>
                <a:spcPct val="100000"/>
              </a:lnSpc>
              <a:spcBef>
                <a:spcPts val="2320"/>
              </a:spcBef>
              <a:buAutoNum type="arabicPeriod"/>
              <a:tabLst>
                <a:tab pos="300990" algn="l"/>
              </a:tabLst>
            </a:pPr>
            <a:r>
              <a:rPr lang="ru-RU" spc="-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О</a:t>
            </a:r>
            <a:r>
              <a:rPr lang="ru-RU" spc="-9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2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расположении.</a:t>
            </a:r>
            <a:endParaRPr lang="ru-RU" dirty="0" smtClean="0">
              <a:latin typeface="Lucida Sans Unicode"/>
              <a:cs typeface="Lucida Sans Unicode"/>
            </a:endParaRPr>
          </a:p>
          <a:p>
            <a:pPr marL="301625" indent="-289560">
              <a:lnSpc>
                <a:spcPct val="100000"/>
              </a:lnSpc>
              <a:spcBef>
                <a:spcPts val="2315"/>
              </a:spcBef>
              <a:buAutoNum type="arabicPeriod"/>
              <a:tabLst>
                <a:tab pos="302260" algn="l"/>
              </a:tabLst>
            </a:pPr>
            <a:r>
              <a:rPr lang="ru-RU" spc="-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О</a:t>
            </a:r>
            <a:r>
              <a:rPr lang="ru-RU" spc="-9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безопасности</a:t>
            </a:r>
            <a:r>
              <a:rPr lang="ru-RU" spc="-9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6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птиц.</a:t>
            </a:r>
            <a:endParaRPr lang="ru-RU" dirty="0" smtClean="0">
              <a:latin typeface="Lucida Sans Unicode"/>
              <a:cs typeface="Lucida Sans Unicode"/>
            </a:endParaRPr>
          </a:p>
          <a:p>
            <a:pPr marL="293370" indent="-281305">
              <a:lnSpc>
                <a:spcPct val="100000"/>
              </a:lnSpc>
              <a:spcBef>
                <a:spcPts val="2320"/>
              </a:spcBef>
              <a:buAutoNum type="arabicPeriod"/>
              <a:tabLst>
                <a:tab pos="294005" algn="l"/>
              </a:tabLst>
            </a:pPr>
            <a:r>
              <a:rPr lang="ru-RU" spc="-3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О</a:t>
            </a:r>
            <a:r>
              <a:rPr lang="ru-RU" spc="-105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 </a:t>
            </a:r>
            <a:r>
              <a:rPr lang="ru-RU" spc="-10" dirty="0" smtClean="0">
                <a:solidFill>
                  <a:srgbClr val="2B2A29"/>
                </a:solidFill>
                <a:latin typeface="Lucida Sans Unicode"/>
                <a:cs typeface="Lucida Sans Unicode"/>
              </a:rPr>
              <a:t>тепле.</a:t>
            </a:r>
            <a:endParaRPr lang="ru-RU" dirty="0" smtClean="0">
              <a:latin typeface="Lucida Sans Unicode"/>
              <a:cs typeface="Lucida Sans Unicode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5256584" cy="1584176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Спасибо за </a:t>
            </a:r>
            <a:r>
              <a:rPr lang="ru-RU" sz="4800" dirty="0" smtClean="0"/>
              <a:t>внимание</a:t>
            </a:r>
            <a:r>
              <a:rPr lang="ru-RU" sz="4800" dirty="0" smtClean="0"/>
              <a:t>! </a:t>
            </a:r>
            <a:r>
              <a:rPr lang="ru-RU" sz="4800" dirty="0" smtClean="0"/>
              <a:t>Берегите природу!</a:t>
            </a:r>
            <a:endParaRPr lang="ru-RU" sz="4800" dirty="0"/>
          </a:p>
        </p:txBody>
      </p:sp>
      <p:pic>
        <p:nvPicPr>
          <p:cNvPr id="4098" name="Picture 2" descr="C:\Users\User\Desktop\1674191986_3-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7"/>
            <a:ext cx="4411239" cy="3312368"/>
          </a:xfrm>
          <a:prstGeom prst="rect">
            <a:avLst/>
          </a:prstGeom>
          <a:noFill/>
        </p:spPr>
      </p:pic>
      <p:pic>
        <p:nvPicPr>
          <p:cNvPr id="4099" name="Picture 3" descr="C:\Users\User\Desktop\1679461647_2-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1" y="764705"/>
            <a:ext cx="3244356" cy="3384376"/>
          </a:xfrm>
          <a:prstGeom prst="rect">
            <a:avLst/>
          </a:prstGeom>
          <a:noFill/>
        </p:spPr>
      </p:pic>
      <p:pic>
        <p:nvPicPr>
          <p:cNvPr id="5" name="object 2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92080" y="4293096"/>
            <a:ext cx="3168352" cy="234888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64</TotalTime>
  <Words>273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Georgia</vt:lpstr>
      <vt:lpstr>Lucida Sans Unicode</vt:lpstr>
      <vt:lpstr>Tahoma</vt:lpstr>
      <vt:lpstr>Trebuchet MS</vt:lpstr>
      <vt:lpstr>Wingdings 2</vt:lpstr>
      <vt:lpstr>Городская</vt:lpstr>
      <vt:lpstr>Забота о птицах – Я и подготовка к зимовке птиц! </vt:lpstr>
      <vt:lpstr>Птицы – это важная  составляющая природы.</vt:lpstr>
      <vt:lpstr>Какие птицы остаются зимовать?</vt:lpstr>
      <vt:lpstr>Чем можно подкармливать птиц?</vt:lpstr>
      <vt:lpstr>Правила подкормки птиц зимой</vt:lpstr>
      <vt:lpstr>Правила создания кормушки</vt:lpstr>
      <vt:lpstr>Спасибо за внимание! Берегите природу!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Дмитрий Николаевич Зеленов</cp:lastModifiedBy>
  <cp:revision>9</cp:revision>
  <dcterms:created xsi:type="dcterms:W3CDTF">2023-11-26T18:19:30Z</dcterms:created>
  <dcterms:modified xsi:type="dcterms:W3CDTF">2023-11-29T11:57:58Z</dcterms:modified>
</cp:coreProperties>
</file>