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7" r:id="rId31"/>
    <p:sldId id="284" r:id="rId32"/>
    <p:sldId id="285" r:id="rId33"/>
    <p:sldId id="286" r:id="rId34"/>
    <p:sldId id="289" r:id="rId35"/>
    <p:sldId id="28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FF0000"/>
                </a:solidFill>
              </a:rPr>
              <a:t>Yes</a:t>
            </a:r>
            <a:r>
              <a:rPr lang="ru-RU" altLang="en-US" b="1" dirty="0">
                <a:solidFill>
                  <a:srgbClr val="FF0000"/>
                </a:solidFill>
              </a:rPr>
              <a:t>/</a:t>
            </a:r>
            <a:r>
              <a:rPr lang="en-US" altLang="en-US" b="1" dirty="0">
                <a:solidFill>
                  <a:srgbClr val="FF0000"/>
                </a:solidFill>
              </a:rPr>
              <a:t>No questions </a:t>
            </a:r>
            <a:endParaRPr lang="en-US" altLang="en-US" b="1" dirty="0">
              <a:solidFill>
                <a:srgbClr val="FF0000"/>
              </a:solidFill>
              <a:latin typeface="Calibri" panose="020F050202020403020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/>
          </a:bodyPr>
          <a:lstStyle/>
          <a:p>
            <a:r>
              <a:rPr lang="en-US" sz="6600" b="1"/>
              <a:t>Present Simple Tense</a:t>
            </a:r>
            <a:endParaRPr lang="en-US" sz="6600" b="1"/>
          </a:p>
          <a:p>
            <a:r>
              <a:rPr lang="en-US" altLang="ru-RU" sz="6600" b="1">
                <a:solidFill>
                  <a:srgbClr val="FF0000"/>
                </a:solidFill>
              </a:rPr>
              <a:t>to be</a:t>
            </a:r>
            <a:endParaRPr lang="en-US" altLang="ru-RU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800" b="1">
                <a:solidFill>
                  <a:srgbClr val="FF0000"/>
                </a:solidFill>
              </a:rPr>
              <a:t>Are</a:t>
            </a:r>
            <a:r>
              <a:rPr lang="en-US" sz="8800"/>
              <a:t> </a:t>
            </a:r>
            <a:r>
              <a:rPr lang="en-US" sz="88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Mummy</a:t>
            </a:r>
            <a:r>
              <a:rPr lang="en-US" sz="8800"/>
              <a:t> and </a:t>
            </a:r>
            <a:r>
              <a:rPr lang="en-US" sz="88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Daddy</a:t>
            </a:r>
            <a:r>
              <a:rPr lang="en-US" sz="8800"/>
              <a:t> in the house</a:t>
            </a:r>
            <a:r>
              <a:rPr lang="ru-RU" sz="8800">
                <a:latin typeface="Calibri" panose="020F0502020204030204" charset="0"/>
              </a:rPr>
              <a:t>?</a:t>
            </a:r>
            <a:endParaRPr lang="ru-RU" sz="88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8800">
                <a:latin typeface="Calibri" panose="020F0502020204030204" charset="0"/>
              </a:rPr>
              <a:t>Yes</a:t>
            </a:r>
            <a:r>
              <a:rPr lang="ru-RU" sz="8800">
                <a:latin typeface="Calibri" panose="020F0502020204030204" charset="0"/>
              </a:rPr>
              <a:t>, </a:t>
            </a:r>
            <a:r>
              <a:rPr lang="en-US" altLang="ru-RU" sz="88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Calibri" panose="020F0502020204030204" charset="0"/>
              </a:rPr>
              <a:t>they</a:t>
            </a:r>
            <a:r>
              <a:rPr lang="en-US" altLang="ru-RU" sz="8800">
                <a:latin typeface="Calibri" panose="020F0502020204030204" charset="0"/>
              </a:rPr>
              <a:t> </a:t>
            </a:r>
            <a:r>
              <a:rPr lang="en-US" altLang="ru-RU" sz="8800" b="1">
                <a:solidFill>
                  <a:srgbClr val="FF0000"/>
                </a:solidFill>
                <a:latin typeface="Calibri" panose="020F0502020204030204" charset="0"/>
              </a:rPr>
              <a:t>are</a:t>
            </a:r>
            <a:r>
              <a:rPr lang="en-US" altLang="ru-RU" sz="8800">
                <a:latin typeface="Calibri" panose="020F0502020204030204" charset="0"/>
              </a:rPr>
              <a:t>.</a:t>
            </a:r>
            <a:endParaRPr lang="en-US" altLang="ru-RU" sz="88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>
                <a:latin typeface="Calibri" panose="020F0502020204030204" charset="0"/>
              </a:rPr>
              <a:t>Вставьте подходящее личное местоимение </a:t>
            </a:r>
            <a:endParaRPr lang="ru-RU">
              <a:latin typeface="Calibri" panose="020F050202020403020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000">
                <a:solidFill>
                  <a:srgbClr val="FF0000"/>
                </a:solidFill>
              </a:rPr>
              <a:t>Is</a:t>
            </a:r>
            <a:r>
              <a:rPr lang="en-US" sz="8000"/>
              <a:t> </a:t>
            </a:r>
            <a:r>
              <a:rPr lang="en-US" sz="80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Sofia Sergeevna</a:t>
            </a:r>
            <a:r>
              <a:rPr lang="en-US" sz="8000"/>
              <a:t> in the classroom</a:t>
            </a:r>
            <a:r>
              <a:rPr lang="ru-RU" sz="8000">
                <a:latin typeface="Calibri" panose="020F0502020204030204" charset="0"/>
              </a:rPr>
              <a:t>?</a:t>
            </a:r>
            <a:endParaRPr lang="ru-RU" sz="80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8000">
                <a:latin typeface="Calibri" panose="020F0502020204030204" charset="0"/>
              </a:rPr>
              <a:t>Yes______ </a:t>
            </a:r>
            <a:r>
              <a:rPr lang="en-US" sz="8000">
                <a:solidFill>
                  <a:srgbClr val="FF0000"/>
                </a:solidFill>
                <a:latin typeface="Calibri" panose="020F0502020204030204" charset="0"/>
              </a:rPr>
              <a:t>is</a:t>
            </a:r>
            <a:endParaRPr lang="en-US" sz="8000">
              <a:solidFill>
                <a:srgbClr val="FF0000"/>
              </a:solidFill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96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9600">
                <a:sym typeface="+mn-ea"/>
              </a:rPr>
              <a:t> </a:t>
            </a:r>
            <a:r>
              <a:rPr lang="en-US" sz="96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Sofia Sergeevna</a:t>
            </a:r>
            <a:r>
              <a:rPr lang="en-US" sz="9600">
                <a:sym typeface="+mn-ea"/>
              </a:rPr>
              <a:t> in the classroom</a:t>
            </a:r>
            <a:r>
              <a:rPr lang="ru-RU" sz="9600">
                <a:latin typeface="Calibri" panose="020F0502020204030204" charset="0"/>
                <a:sym typeface="+mn-ea"/>
              </a:rPr>
              <a:t>?</a:t>
            </a:r>
            <a:endParaRPr lang="ru-RU" sz="96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9600">
                <a:latin typeface="Calibri" panose="020F0502020204030204" charset="0"/>
                <a:sym typeface="+mn-ea"/>
              </a:rPr>
              <a:t>Yes</a:t>
            </a:r>
            <a:r>
              <a:rPr lang="ru-RU" sz="9600">
                <a:latin typeface="Calibri" panose="020F0502020204030204" charset="0"/>
                <a:sym typeface="+mn-ea"/>
              </a:rPr>
              <a:t>,</a:t>
            </a:r>
            <a:r>
              <a:rPr lang="ru-RU" altLang="en-US" sz="9600">
                <a:latin typeface="Calibri" panose="020F0502020204030204" charset="0"/>
                <a:sym typeface="+mn-ea"/>
              </a:rPr>
              <a:t> </a:t>
            </a:r>
            <a:r>
              <a:rPr lang="en-US" altLang="en-US" sz="96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she</a:t>
            </a:r>
            <a:r>
              <a:rPr lang="en-US" sz="9600">
                <a:latin typeface="Calibri" panose="020F0502020204030204" charset="0"/>
                <a:sym typeface="+mn-ea"/>
              </a:rPr>
              <a:t> </a:t>
            </a:r>
            <a:r>
              <a:rPr lang="en-US" sz="96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is</a:t>
            </a:r>
            <a:r>
              <a:rPr lang="ru-RU" altLang="en-US" sz="96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.</a:t>
            </a:r>
            <a:endParaRPr lang="en-US" sz="9600">
              <a:solidFill>
                <a:srgbClr val="FF0000"/>
              </a:solidFill>
              <a:latin typeface="Calibri" panose="020F0502020204030204" charset="0"/>
            </a:endParaRPr>
          </a:p>
          <a:p>
            <a:pPr marL="0" indent="0">
              <a:buNone/>
            </a:pPr>
            <a:endParaRPr lang="en-US" sz="9600">
              <a:solidFill>
                <a:srgbClr val="FF0000"/>
              </a:solidFill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>
                <a:latin typeface="Calibri" panose="020F0502020204030204" charset="0"/>
                <a:sym typeface="+mn-ea"/>
              </a:rPr>
              <a:t>Вставьте подходящее личное местоимение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800">
                <a:solidFill>
                  <a:srgbClr val="FF0000"/>
                </a:solidFill>
              </a:rPr>
              <a:t>Is</a:t>
            </a:r>
            <a:r>
              <a:rPr lang="en-US" sz="8800"/>
              <a:t> </a:t>
            </a:r>
            <a:r>
              <a:rPr lang="en-US" sz="88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Anna Andreevna</a:t>
            </a:r>
            <a:r>
              <a:rPr lang="en-US" sz="8800"/>
              <a:t> in the classroom</a:t>
            </a:r>
            <a:r>
              <a:rPr lang="ru-RU" sz="8800">
                <a:latin typeface="Calibri" panose="020F0502020204030204" charset="0"/>
              </a:rPr>
              <a:t>?</a:t>
            </a:r>
            <a:endParaRPr lang="ru-RU" sz="88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8800">
                <a:latin typeface="Calibri" panose="020F0502020204030204" charset="0"/>
              </a:rPr>
              <a:t>Yes</a:t>
            </a:r>
            <a:r>
              <a:rPr lang="ru-RU" sz="8800">
                <a:latin typeface="Calibri" panose="020F0502020204030204" charset="0"/>
              </a:rPr>
              <a:t>, _______ </a:t>
            </a:r>
            <a:r>
              <a:rPr lang="en-US" sz="8800">
                <a:solidFill>
                  <a:srgbClr val="FF0000"/>
                </a:solidFill>
                <a:latin typeface="Calibri" panose="020F0502020204030204" charset="0"/>
              </a:rPr>
              <a:t>is</a:t>
            </a:r>
            <a:r>
              <a:rPr lang="en-US" sz="8800">
                <a:latin typeface="Calibri" panose="020F0502020204030204" charset="0"/>
              </a:rPr>
              <a:t>.</a:t>
            </a:r>
            <a:endParaRPr lang="en-US" sz="88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8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8800">
                <a:sym typeface="+mn-ea"/>
              </a:rPr>
              <a:t> </a:t>
            </a:r>
            <a:r>
              <a:rPr lang="en-US" sz="88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Anna Andreevna</a:t>
            </a:r>
            <a:r>
              <a:rPr lang="en-US" sz="8800">
                <a:sym typeface="+mn-ea"/>
              </a:rPr>
              <a:t> in the classroom</a:t>
            </a:r>
            <a:r>
              <a:rPr lang="ru-RU" sz="8800">
                <a:latin typeface="Calibri" panose="020F0502020204030204" charset="0"/>
                <a:sym typeface="+mn-ea"/>
              </a:rPr>
              <a:t>?</a:t>
            </a:r>
            <a:endParaRPr lang="ru-RU" sz="88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8800">
                <a:latin typeface="Calibri" panose="020F0502020204030204" charset="0"/>
                <a:sym typeface="+mn-ea"/>
              </a:rPr>
              <a:t>Yes</a:t>
            </a:r>
            <a:r>
              <a:rPr lang="ru-RU" sz="8800">
                <a:latin typeface="Calibri" panose="020F0502020204030204" charset="0"/>
                <a:sym typeface="+mn-ea"/>
              </a:rPr>
              <a:t>,</a:t>
            </a:r>
            <a:r>
              <a:rPr lang="ru-RU" altLang="en-US" sz="8800">
                <a:latin typeface="Calibri" panose="020F0502020204030204" charset="0"/>
                <a:sym typeface="+mn-ea"/>
              </a:rPr>
              <a:t> </a:t>
            </a:r>
            <a:r>
              <a:rPr lang="en-US" altLang="en-US" sz="88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she</a:t>
            </a:r>
            <a:r>
              <a:rPr lang="en-US" sz="8800">
                <a:latin typeface="Calibri" panose="020F0502020204030204" charset="0"/>
                <a:sym typeface="+mn-ea"/>
              </a:rPr>
              <a:t> </a:t>
            </a:r>
            <a:r>
              <a:rPr lang="en-US" sz="88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is</a:t>
            </a:r>
            <a:r>
              <a:rPr lang="ru-RU" altLang="en-US" sz="88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.</a:t>
            </a:r>
            <a:endParaRPr lang="en-US" sz="8800">
              <a:solidFill>
                <a:srgbClr val="FF0000"/>
              </a:solidFill>
              <a:latin typeface="Calibri" panose="020F0502020204030204" charset="0"/>
            </a:endParaRPr>
          </a:p>
          <a:p>
            <a:pPr marL="0" indent="0">
              <a:buNone/>
            </a:pPr>
            <a:endParaRPr lang="en-US" sz="8800">
              <a:solidFill>
                <a:srgbClr val="FF0000"/>
              </a:solidFill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9600" b="1">
                <a:solidFill>
                  <a:srgbClr val="FF0000"/>
                </a:solidFill>
              </a:rPr>
              <a:t>Is </a:t>
            </a:r>
            <a:r>
              <a:rPr lang="en-US" sz="96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Varya</a:t>
            </a:r>
            <a:r>
              <a:rPr lang="en-US" sz="9600"/>
              <a:t> in the house</a:t>
            </a:r>
            <a:r>
              <a:rPr lang="ru-RU" sz="9600">
                <a:latin typeface="Calibri" panose="020F0502020204030204" charset="0"/>
              </a:rPr>
              <a:t>?</a:t>
            </a:r>
            <a:endParaRPr lang="ru-RU" sz="96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9600">
                <a:latin typeface="Calibri" panose="020F0502020204030204" charset="0"/>
              </a:rPr>
              <a:t>No</a:t>
            </a:r>
            <a:r>
              <a:rPr lang="ru-RU" sz="9600">
                <a:latin typeface="Calibri" panose="020F0502020204030204" charset="0"/>
              </a:rPr>
              <a:t>, </a:t>
            </a:r>
            <a:r>
              <a:rPr lang="en-US" sz="9600">
                <a:latin typeface="Calibri" panose="020F0502020204030204" charset="0"/>
              </a:rPr>
              <a:t>____ </a:t>
            </a:r>
            <a:r>
              <a:rPr lang="en-US" sz="9600" b="1">
                <a:solidFill>
                  <a:srgbClr val="FF0000"/>
                </a:solidFill>
                <a:latin typeface="Calibri" panose="020F0502020204030204" charset="0"/>
              </a:rPr>
              <a:t>isn’t.</a:t>
            </a:r>
            <a:endParaRPr lang="en-US" sz="9600" b="1">
              <a:solidFill>
                <a:srgbClr val="FF0000"/>
              </a:solidFill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9600" b="1">
                <a:solidFill>
                  <a:srgbClr val="FF0000"/>
                </a:solidFill>
                <a:sym typeface="+mn-ea"/>
              </a:rPr>
              <a:t>Is </a:t>
            </a:r>
            <a:r>
              <a:rPr lang="en-US" sz="96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Varya</a:t>
            </a:r>
            <a:r>
              <a:rPr lang="en-US" sz="9600">
                <a:sym typeface="+mn-ea"/>
              </a:rPr>
              <a:t> in the house</a:t>
            </a:r>
            <a:r>
              <a:rPr lang="ru-RU" sz="9600">
                <a:latin typeface="Calibri" panose="020F0502020204030204" charset="0"/>
                <a:sym typeface="+mn-ea"/>
              </a:rPr>
              <a:t>?</a:t>
            </a:r>
            <a:endParaRPr lang="ru-RU" sz="96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9600">
                <a:latin typeface="Calibri" panose="020F0502020204030204" charset="0"/>
                <a:sym typeface="+mn-ea"/>
              </a:rPr>
              <a:t>No</a:t>
            </a:r>
            <a:r>
              <a:rPr lang="ru-RU" sz="9600">
                <a:latin typeface="Calibri" panose="020F0502020204030204" charset="0"/>
                <a:sym typeface="+mn-ea"/>
              </a:rPr>
              <a:t>,</a:t>
            </a:r>
            <a:r>
              <a:rPr lang="en-US" altLang="ru-RU" sz="9600">
                <a:latin typeface="Calibri" panose="020F0502020204030204" charset="0"/>
                <a:sym typeface="+mn-ea"/>
              </a:rPr>
              <a:t> </a:t>
            </a:r>
            <a:r>
              <a:rPr lang="en-US" altLang="ru-RU" sz="96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she</a:t>
            </a:r>
            <a:r>
              <a:rPr lang="en-US" sz="9600">
                <a:latin typeface="Calibri" panose="020F0502020204030204" charset="0"/>
                <a:sym typeface="+mn-ea"/>
              </a:rPr>
              <a:t> </a:t>
            </a:r>
            <a:r>
              <a:rPr lang="en-US" sz="96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isn’t.</a:t>
            </a:r>
            <a:endParaRPr lang="en-US" sz="9600" b="1">
              <a:solidFill>
                <a:srgbClr val="FF0000"/>
              </a:solidFill>
              <a:latin typeface="Calibri" panose="020F0502020204030204" charset="0"/>
            </a:endParaRPr>
          </a:p>
          <a:p>
            <a:pPr marL="0" indent="0">
              <a:buNone/>
            </a:pPr>
            <a:endParaRPr lang="en-US" sz="9600" b="1">
              <a:solidFill>
                <a:srgbClr val="FF0000"/>
              </a:solidFill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>
                <a:latin typeface="Calibri" panose="020F0502020204030204" charset="0"/>
              </a:rPr>
              <a:t>Вставьте на месте пропуска </a:t>
            </a:r>
            <a:r>
              <a:rPr lang="en-US" b="1">
                <a:solidFill>
                  <a:srgbClr val="FF0000"/>
                </a:solidFill>
                <a:latin typeface="Calibri" panose="020F0502020204030204" charset="0"/>
              </a:rPr>
              <a:t>is</a:t>
            </a:r>
            <a:r>
              <a:rPr lang="en-US">
                <a:latin typeface="Calibri" panose="020F0502020204030204" charset="0"/>
              </a:rPr>
              <a:t> </a:t>
            </a:r>
            <a:r>
              <a:rPr lang="ru-RU">
                <a:latin typeface="Calibri" panose="020F0502020204030204" charset="0"/>
              </a:rPr>
              <a:t>или </a:t>
            </a:r>
            <a:r>
              <a:rPr lang="en-US" b="1">
                <a:solidFill>
                  <a:srgbClr val="FF0000"/>
                </a:solidFill>
                <a:latin typeface="Calibri" panose="020F0502020204030204" charset="0"/>
              </a:rPr>
              <a:t>are</a:t>
            </a:r>
            <a:endParaRPr lang="en-US" b="1">
              <a:solidFill>
                <a:srgbClr val="FF0000"/>
              </a:solidFill>
              <a:latin typeface="Calibri" panose="020F050202020403020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800" b="1">
                <a:solidFill>
                  <a:srgbClr val="FF0000"/>
                </a:solidFill>
              </a:rPr>
              <a:t>Is</a:t>
            </a:r>
            <a:r>
              <a:rPr lang="en-US" sz="8800"/>
              <a:t> </a:t>
            </a:r>
            <a:r>
              <a:rPr lang="en-US" sz="88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Lulu</a:t>
            </a:r>
            <a:r>
              <a:rPr lang="en-US" sz="8800"/>
              <a:t> in the kitchen</a:t>
            </a:r>
            <a:r>
              <a:rPr lang="ru-RU" altLang="en-US" sz="8800"/>
              <a:t>?</a:t>
            </a:r>
            <a:endParaRPr lang="ru-RU" altLang="en-US" sz="8800"/>
          </a:p>
          <a:p>
            <a:pPr marL="0" indent="0">
              <a:buNone/>
            </a:pPr>
            <a:r>
              <a:rPr lang="en-US" altLang="en-US" sz="8800">
                <a:latin typeface="Calibri" panose="020F0502020204030204" charset="0"/>
              </a:rPr>
              <a:t>Yes</a:t>
            </a:r>
            <a:r>
              <a:rPr lang="ru-RU" altLang="en-US" sz="8800">
                <a:latin typeface="Calibri" panose="020F0502020204030204" charset="0"/>
              </a:rPr>
              <a:t>, </a:t>
            </a:r>
            <a:r>
              <a:rPr lang="en-US" altLang="en-US" sz="8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</a:rPr>
              <a:t>she</a:t>
            </a:r>
            <a:r>
              <a:rPr lang="en-US" altLang="en-US" sz="8800">
                <a:latin typeface="Calibri" panose="020F0502020204030204" charset="0"/>
              </a:rPr>
              <a:t> _________</a:t>
            </a:r>
            <a:endParaRPr lang="en-US" altLang="en-US" sz="88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96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9600">
                <a:sym typeface="+mn-ea"/>
              </a:rPr>
              <a:t> </a:t>
            </a:r>
            <a:r>
              <a:rPr lang="en-US" sz="96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Lulu</a:t>
            </a:r>
            <a:r>
              <a:rPr lang="en-US" sz="9600">
                <a:sym typeface="+mn-ea"/>
              </a:rPr>
              <a:t> in the kitchen</a:t>
            </a:r>
            <a:r>
              <a:rPr lang="ru-RU" altLang="en-US" sz="9600">
                <a:sym typeface="+mn-ea"/>
              </a:rPr>
              <a:t>?</a:t>
            </a:r>
            <a:endParaRPr lang="ru-RU" altLang="en-US" sz="9600"/>
          </a:p>
          <a:p>
            <a:pPr marL="0" indent="0">
              <a:buNone/>
            </a:pPr>
            <a:r>
              <a:rPr lang="en-US" altLang="en-US" sz="9600">
                <a:latin typeface="Calibri" panose="020F0502020204030204" charset="0"/>
                <a:sym typeface="+mn-ea"/>
              </a:rPr>
              <a:t>Yes</a:t>
            </a:r>
            <a:r>
              <a:rPr lang="ru-RU" altLang="en-US" sz="9600">
                <a:latin typeface="Calibri" panose="020F0502020204030204" charset="0"/>
                <a:sym typeface="+mn-ea"/>
              </a:rPr>
              <a:t>, </a:t>
            </a:r>
            <a:r>
              <a:rPr lang="en-US" altLang="en-US" sz="96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she </a:t>
            </a:r>
            <a:r>
              <a:rPr lang="en-US" altLang="en-US" sz="96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is</a:t>
            </a:r>
            <a:r>
              <a:rPr lang="en-US" altLang="en-US" sz="96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.</a:t>
            </a:r>
            <a:endParaRPr lang="en-US" altLang="en-US" sz="96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Calibri" panose="020F0502020204030204" charset="0"/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0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8000">
                <a:sym typeface="+mn-ea"/>
              </a:rPr>
              <a:t> </a:t>
            </a:r>
            <a:r>
              <a:rPr lang="en-US" sz="80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Chuckles </a:t>
            </a:r>
            <a:r>
              <a:rPr lang="en-US" sz="8000">
                <a:sym typeface="+mn-ea"/>
              </a:rPr>
              <a:t>in the kitchen</a:t>
            </a:r>
            <a:r>
              <a:rPr lang="ru-RU" altLang="en-US" sz="8000">
                <a:sym typeface="+mn-ea"/>
              </a:rPr>
              <a:t>?</a:t>
            </a:r>
            <a:endParaRPr lang="ru-RU" altLang="en-US" sz="8000"/>
          </a:p>
          <a:p>
            <a:pPr marL="0" indent="0">
              <a:buNone/>
            </a:pPr>
            <a:r>
              <a:rPr lang="en-US" altLang="en-US" sz="8000">
                <a:latin typeface="Calibri" panose="020F0502020204030204" charset="0"/>
                <a:sym typeface="+mn-ea"/>
              </a:rPr>
              <a:t>Yes</a:t>
            </a:r>
            <a:r>
              <a:rPr lang="ru-RU" altLang="en-US" sz="8000">
                <a:latin typeface="Calibri" panose="020F0502020204030204" charset="0"/>
                <a:sym typeface="+mn-ea"/>
              </a:rPr>
              <a:t>, </a:t>
            </a:r>
            <a:r>
              <a:rPr lang="en-US" altLang="en-US" sz="80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he</a:t>
            </a:r>
            <a:r>
              <a:rPr lang="en-US" altLang="en-US" sz="8000">
                <a:latin typeface="Calibri" panose="020F0502020204030204" charset="0"/>
                <a:sym typeface="+mn-ea"/>
              </a:rPr>
              <a:t> _________</a:t>
            </a:r>
            <a:endParaRPr lang="en-US" altLang="en-US" sz="8000">
              <a:latin typeface="Calibri" panose="020F0502020204030204" charset="0"/>
            </a:endParaRPr>
          </a:p>
          <a:p>
            <a:pPr marL="0" indent="0">
              <a:buNone/>
            </a:pPr>
            <a:endParaRPr lang="en-US" altLang="en-US" sz="80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5400"/>
              <a:t>1.Mummy</a:t>
            </a:r>
            <a:r>
              <a:rPr lang="en-US" sz="5400" b="1">
                <a:solidFill>
                  <a:srgbClr val="FF0000"/>
                </a:solidFill>
              </a:rPr>
              <a:t> is</a:t>
            </a:r>
            <a:r>
              <a:rPr lang="en-US" sz="5400"/>
              <a:t> in the kitchen.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2. Lulu and Larry </a:t>
            </a:r>
            <a:r>
              <a:rPr lang="en-US" sz="5400" b="1">
                <a:solidFill>
                  <a:srgbClr val="FF0000"/>
                </a:solidFill>
              </a:rPr>
              <a:t>are</a:t>
            </a:r>
            <a:r>
              <a:rPr lang="en-US" sz="5400"/>
              <a:t> in the kitchen.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3. Chuckles </a:t>
            </a:r>
            <a:r>
              <a:rPr lang="en-US" sz="5400" b="1">
                <a:solidFill>
                  <a:srgbClr val="FF0000"/>
                </a:solidFill>
              </a:rPr>
              <a:t>is</a:t>
            </a:r>
            <a:r>
              <a:rPr lang="en-US" sz="5400"/>
              <a:t> in the bathroom.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4.Nanny Shine </a:t>
            </a:r>
            <a:r>
              <a:rPr lang="en-US" sz="5400" b="1">
                <a:solidFill>
                  <a:srgbClr val="FF0000"/>
                </a:solidFill>
              </a:rPr>
              <a:t>is </a:t>
            </a:r>
            <a:r>
              <a:rPr lang="en-US" sz="5400"/>
              <a:t>in the living room.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5. Natasha</a:t>
            </a:r>
            <a:r>
              <a:rPr lang="en-US" sz="5400" b="1">
                <a:solidFill>
                  <a:srgbClr val="FF0000"/>
                </a:solidFill>
              </a:rPr>
              <a:t> is</a:t>
            </a:r>
            <a:r>
              <a:rPr lang="en-US" sz="5400"/>
              <a:t> in the bathroom.</a:t>
            </a:r>
            <a:endParaRPr lang="en-US" sz="5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0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8000">
                <a:sym typeface="+mn-ea"/>
              </a:rPr>
              <a:t> </a:t>
            </a:r>
            <a:r>
              <a:rPr lang="en-US" sz="80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Chuckles </a:t>
            </a:r>
            <a:r>
              <a:rPr lang="en-US" sz="8000">
                <a:sym typeface="+mn-ea"/>
              </a:rPr>
              <a:t>in the kitchen</a:t>
            </a:r>
            <a:r>
              <a:rPr lang="ru-RU" altLang="en-US" sz="8000">
                <a:sym typeface="+mn-ea"/>
              </a:rPr>
              <a:t>?</a:t>
            </a:r>
            <a:endParaRPr lang="ru-RU" altLang="en-US" sz="8000"/>
          </a:p>
          <a:p>
            <a:pPr marL="0" indent="0">
              <a:buNone/>
            </a:pPr>
            <a:r>
              <a:rPr lang="en-US" altLang="en-US" sz="8000">
                <a:latin typeface="Calibri" panose="020F0502020204030204" charset="0"/>
                <a:sym typeface="+mn-ea"/>
              </a:rPr>
              <a:t>Yes</a:t>
            </a:r>
            <a:r>
              <a:rPr lang="ru-RU" altLang="en-US" sz="8000">
                <a:latin typeface="Calibri" panose="020F0502020204030204" charset="0"/>
                <a:sym typeface="+mn-ea"/>
              </a:rPr>
              <a:t>, </a:t>
            </a:r>
            <a:r>
              <a:rPr lang="en-US" altLang="en-US" sz="80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he</a:t>
            </a:r>
            <a:r>
              <a:rPr lang="en-US" altLang="en-US" sz="8000">
                <a:latin typeface="Calibri" panose="020F0502020204030204" charset="0"/>
                <a:sym typeface="+mn-ea"/>
              </a:rPr>
              <a:t> </a:t>
            </a:r>
            <a:r>
              <a:rPr lang="en-US" altLang="en-US" sz="80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is</a:t>
            </a:r>
            <a:endParaRPr lang="en-US" altLang="en-US" sz="8000">
              <a:latin typeface="Calibri" panose="020F0502020204030204" charset="0"/>
            </a:endParaRPr>
          </a:p>
          <a:p>
            <a:pPr marL="0" indent="0">
              <a:buNone/>
            </a:pPr>
            <a:endParaRPr lang="en-US" altLang="en-US" sz="80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000" b="1">
                <a:solidFill>
                  <a:srgbClr val="FF0000"/>
                </a:solidFill>
              </a:rPr>
              <a:t>Are</a:t>
            </a:r>
            <a:r>
              <a:rPr lang="en-US" sz="8000"/>
              <a:t> </a:t>
            </a:r>
            <a:r>
              <a:rPr lang="en-US" sz="80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Lulu and Chuckles</a:t>
            </a:r>
            <a:r>
              <a:rPr lang="en-US" sz="8000"/>
              <a:t> in the house</a:t>
            </a:r>
            <a:r>
              <a:rPr lang="ru-RU" sz="8000">
                <a:latin typeface="Calibri" panose="020F0502020204030204" charset="0"/>
              </a:rPr>
              <a:t>?</a:t>
            </a:r>
            <a:endParaRPr lang="ru-RU" sz="80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8000">
                <a:latin typeface="Calibri" panose="020F0502020204030204" charset="0"/>
              </a:rPr>
              <a:t>Yes</a:t>
            </a:r>
            <a:r>
              <a:rPr lang="ru-RU" sz="8000">
                <a:latin typeface="Calibri" panose="020F0502020204030204" charset="0"/>
              </a:rPr>
              <a:t>, </a:t>
            </a:r>
            <a:r>
              <a:rPr lang="en-US" altLang="ru-RU" sz="8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</a:rPr>
              <a:t>they</a:t>
            </a:r>
            <a:r>
              <a:rPr lang="en-US" altLang="ru-RU" sz="8000">
                <a:latin typeface="Calibri" panose="020F0502020204030204" charset="0"/>
              </a:rPr>
              <a:t> _________</a:t>
            </a:r>
            <a:endParaRPr lang="en-US" altLang="ru-RU" sz="80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000" b="1">
                <a:solidFill>
                  <a:srgbClr val="FF0000"/>
                </a:solidFill>
                <a:sym typeface="+mn-ea"/>
              </a:rPr>
              <a:t>Are</a:t>
            </a:r>
            <a:r>
              <a:rPr lang="en-US" sz="8000">
                <a:sym typeface="+mn-ea"/>
              </a:rPr>
              <a:t> </a:t>
            </a:r>
            <a:r>
              <a:rPr lang="en-US" sz="80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Lulu and Chuckles</a:t>
            </a:r>
            <a:r>
              <a:rPr lang="en-US" sz="8000">
                <a:sym typeface="+mn-ea"/>
              </a:rPr>
              <a:t> in the house</a:t>
            </a:r>
            <a:r>
              <a:rPr lang="ru-RU" sz="8000">
                <a:latin typeface="Calibri" panose="020F0502020204030204" charset="0"/>
                <a:sym typeface="+mn-ea"/>
              </a:rPr>
              <a:t>?</a:t>
            </a:r>
            <a:endParaRPr lang="ru-RU" sz="80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8000">
                <a:latin typeface="Calibri" panose="020F0502020204030204" charset="0"/>
                <a:sym typeface="+mn-ea"/>
              </a:rPr>
              <a:t>Yes</a:t>
            </a:r>
            <a:r>
              <a:rPr lang="ru-RU" sz="8000">
                <a:latin typeface="Calibri" panose="020F0502020204030204" charset="0"/>
                <a:sym typeface="+mn-ea"/>
              </a:rPr>
              <a:t>, </a:t>
            </a:r>
            <a:r>
              <a:rPr lang="en-US" altLang="ru-RU" sz="8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they</a:t>
            </a:r>
            <a:r>
              <a:rPr lang="en-US" altLang="ru-RU" sz="80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 are.</a:t>
            </a:r>
            <a:endParaRPr lang="en-US" altLang="ru-RU" sz="8000">
              <a:latin typeface="Calibri" panose="020F0502020204030204" charset="0"/>
            </a:endParaRPr>
          </a:p>
          <a:p>
            <a:pPr marL="0" indent="0">
              <a:buNone/>
            </a:pPr>
            <a:endParaRPr lang="en-US" altLang="ru-RU" sz="80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800" b="1">
                <a:solidFill>
                  <a:srgbClr val="FF0000"/>
                </a:solidFill>
              </a:rPr>
              <a:t>Is</a:t>
            </a:r>
            <a:r>
              <a:rPr lang="en-US" sz="8800"/>
              <a:t> </a:t>
            </a:r>
            <a:r>
              <a:rPr lang="en-US" sz="88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Mummy</a:t>
            </a:r>
            <a:r>
              <a:rPr lang="en-US" sz="8800"/>
              <a:t> in the bathroom</a:t>
            </a:r>
            <a:r>
              <a:rPr lang="ru-RU" sz="8800">
                <a:latin typeface="Calibri" panose="020F0502020204030204" charset="0"/>
              </a:rPr>
              <a:t>?</a:t>
            </a:r>
            <a:endParaRPr lang="ru-RU" sz="88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8800">
                <a:latin typeface="Calibri" panose="020F0502020204030204" charset="0"/>
              </a:rPr>
              <a:t>Yes</a:t>
            </a:r>
            <a:r>
              <a:rPr lang="ru-RU" sz="8800">
                <a:latin typeface="Calibri" panose="020F0502020204030204" charset="0"/>
              </a:rPr>
              <a:t>, </a:t>
            </a:r>
            <a:r>
              <a:rPr lang="en-US" sz="8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</a:rPr>
              <a:t>she</a:t>
            </a:r>
            <a:r>
              <a:rPr lang="en-US" sz="8800">
                <a:latin typeface="Calibri" panose="020F0502020204030204" charset="0"/>
              </a:rPr>
              <a:t> _______</a:t>
            </a:r>
            <a:endParaRPr lang="en-US" sz="88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8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8800">
                <a:sym typeface="+mn-ea"/>
              </a:rPr>
              <a:t> </a:t>
            </a:r>
            <a:r>
              <a:rPr lang="en-US" sz="88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Mummy</a:t>
            </a:r>
            <a:r>
              <a:rPr lang="en-US" sz="8800">
                <a:sym typeface="+mn-ea"/>
              </a:rPr>
              <a:t> in the bathroom</a:t>
            </a:r>
            <a:r>
              <a:rPr lang="ru-RU" sz="8800">
                <a:latin typeface="Calibri" panose="020F0502020204030204" charset="0"/>
                <a:sym typeface="+mn-ea"/>
              </a:rPr>
              <a:t>?</a:t>
            </a:r>
            <a:endParaRPr lang="ru-RU" sz="88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sz="8800">
                <a:latin typeface="Calibri" panose="020F0502020204030204" charset="0"/>
                <a:sym typeface="+mn-ea"/>
              </a:rPr>
              <a:t>Yes</a:t>
            </a:r>
            <a:r>
              <a:rPr lang="ru-RU" sz="8800">
                <a:latin typeface="Calibri" panose="020F0502020204030204" charset="0"/>
                <a:sym typeface="+mn-ea"/>
              </a:rPr>
              <a:t>, </a:t>
            </a:r>
            <a:r>
              <a:rPr lang="en-US" sz="88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she</a:t>
            </a:r>
            <a:r>
              <a:rPr lang="en-US" sz="8800">
                <a:latin typeface="Calibri" panose="020F0502020204030204" charset="0"/>
                <a:sym typeface="+mn-ea"/>
              </a:rPr>
              <a:t> </a:t>
            </a:r>
            <a:r>
              <a:rPr lang="en-US" sz="88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is.</a:t>
            </a:r>
            <a:endParaRPr lang="en-US" sz="8800" b="1">
              <a:solidFill>
                <a:srgbClr val="FF0000"/>
              </a:solidFill>
              <a:latin typeface="Calibri" panose="020F0502020204030204" charset="0"/>
              <a:sym typeface="+mn-e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c</a:t>
            </a:r>
            <a:r>
              <a:rPr lang="ru-RU"/>
              <a:t>оставьте вопросы</a:t>
            </a:r>
            <a:endParaRPr lang="ru-RU">
              <a:latin typeface="Calibri" panose="020F050202020403020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>
              <a:buNone/>
            </a:pPr>
            <a:r>
              <a:rPr lang="ru-RU" altLang="en-US" sz="4400"/>
              <a:t>1. </a:t>
            </a:r>
            <a:r>
              <a:rPr lang="en-US" altLang="en-US" sz="4400"/>
              <a:t>Mummy </a:t>
            </a:r>
            <a:r>
              <a:rPr lang="en-US" altLang="en-US" sz="4400" b="1">
                <a:solidFill>
                  <a:srgbClr val="FF0000"/>
                </a:solidFill>
              </a:rPr>
              <a:t>is</a:t>
            </a:r>
            <a:r>
              <a:rPr lang="en-US" altLang="en-US" sz="4400"/>
              <a:t> in the house. </a:t>
            </a:r>
            <a:endParaRPr lang="en-US" altLang="en-US" sz="4400"/>
          </a:p>
          <a:p>
            <a:pPr marL="0" indent="0">
              <a:buNone/>
            </a:pPr>
            <a:r>
              <a:rPr lang="ru-RU" altLang="en-US" sz="4400" i="1"/>
              <a:t>Например : </a:t>
            </a:r>
            <a:r>
              <a:rPr lang="en-US" altLang="ru-RU" sz="4400" b="1" i="1">
                <a:solidFill>
                  <a:srgbClr val="FF0000"/>
                </a:solidFill>
              </a:rPr>
              <a:t>Is</a:t>
            </a:r>
            <a:r>
              <a:rPr lang="en-US" altLang="ru-RU" sz="4400" i="1"/>
              <a:t> Mummy in the house</a:t>
            </a:r>
            <a:r>
              <a:rPr lang="ru-RU" altLang="ru-RU" sz="4400" i="1">
                <a:latin typeface="Calibri" panose="020F0502020204030204" charset="0"/>
              </a:rPr>
              <a:t>?</a:t>
            </a:r>
            <a:endParaRPr lang="ru-RU" altLang="en-US" sz="4400" i="1"/>
          </a:p>
          <a:p>
            <a:pPr marL="0" indent="0">
              <a:buNone/>
            </a:pPr>
            <a:r>
              <a:rPr lang="ru-RU" altLang="en-US" sz="4400"/>
              <a:t>2.</a:t>
            </a:r>
            <a:r>
              <a:rPr lang="en-US" altLang="ru-RU" sz="4400"/>
              <a:t> Daddy </a:t>
            </a:r>
            <a:r>
              <a:rPr lang="en-US" altLang="ru-RU" sz="4400" b="1">
                <a:solidFill>
                  <a:srgbClr val="FF0000"/>
                </a:solidFill>
              </a:rPr>
              <a:t>is</a:t>
            </a:r>
            <a:r>
              <a:rPr lang="en-US" altLang="ru-RU" sz="4400"/>
              <a:t> in the kitchen.</a:t>
            </a:r>
            <a:endParaRPr lang="ru-RU" altLang="en-US" sz="4400"/>
          </a:p>
          <a:p>
            <a:pPr marL="0" indent="0">
              <a:buNone/>
            </a:pPr>
            <a:r>
              <a:rPr lang="ru-RU" altLang="en-US" sz="4400"/>
              <a:t>3.</a:t>
            </a:r>
            <a:r>
              <a:rPr lang="en-US" altLang="ru-RU" sz="4400"/>
              <a:t> Grandpa </a:t>
            </a:r>
            <a:r>
              <a:rPr lang="en-US" altLang="ru-RU" sz="4400" b="1">
                <a:solidFill>
                  <a:srgbClr val="FF0000"/>
                </a:solidFill>
              </a:rPr>
              <a:t>is</a:t>
            </a:r>
            <a:r>
              <a:rPr lang="en-US" altLang="ru-RU" sz="4400"/>
              <a:t> in the bathroom.</a:t>
            </a:r>
            <a:endParaRPr lang="ru-RU" altLang="en-US" sz="4400"/>
          </a:p>
          <a:p>
            <a:pPr marL="0" indent="0">
              <a:buNone/>
            </a:pPr>
            <a:r>
              <a:rPr lang="ru-RU" altLang="en-US" sz="4400"/>
              <a:t>4.</a:t>
            </a:r>
            <a:r>
              <a:rPr lang="en-US" altLang="ru-RU" sz="4400"/>
              <a:t> Grandma </a:t>
            </a:r>
            <a:r>
              <a:rPr lang="en-US" altLang="ru-RU" sz="4400" b="1">
                <a:solidFill>
                  <a:srgbClr val="FF0000"/>
                </a:solidFill>
              </a:rPr>
              <a:t>is</a:t>
            </a:r>
            <a:r>
              <a:rPr lang="en-US" altLang="ru-RU" sz="4400"/>
              <a:t> in the living room.</a:t>
            </a:r>
            <a:endParaRPr lang="en-US" altLang="ru-RU" sz="4400"/>
          </a:p>
          <a:p>
            <a:pPr marL="0" indent="0">
              <a:buNone/>
            </a:pPr>
            <a:r>
              <a:rPr lang="ru-RU" altLang="en-US" sz="4400"/>
              <a:t>5. </a:t>
            </a:r>
            <a:r>
              <a:rPr lang="en-US" altLang="en-US" sz="4400"/>
              <a:t>Grandma and Grandpa </a:t>
            </a:r>
            <a:r>
              <a:rPr lang="en-US" altLang="en-US" sz="4400" b="1">
                <a:solidFill>
                  <a:srgbClr val="FF0000"/>
                </a:solidFill>
              </a:rPr>
              <a:t>are</a:t>
            </a:r>
            <a:r>
              <a:rPr lang="en-US" altLang="en-US" sz="4400"/>
              <a:t> in the house.</a:t>
            </a:r>
            <a:endParaRPr lang="ru-RU" altLang="en-US" sz="4400"/>
          </a:p>
          <a:p>
            <a:pPr marL="0" indent="0">
              <a:buNone/>
            </a:pPr>
            <a:endParaRPr lang="ru-RU" altLang="en-US" sz="4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>
                <a:latin typeface="Calibri" panose="020F0502020204030204" charset="0"/>
              </a:rPr>
              <a:t>Ответьте на вопросы</a:t>
            </a:r>
            <a:r>
              <a:rPr lang="en-US" altLang="ru-RU">
                <a:latin typeface="Calibri" panose="020F0502020204030204" charset="0"/>
              </a:rPr>
              <a:t> </a:t>
            </a:r>
            <a:r>
              <a:rPr lang="ru-RU" altLang="ru-RU">
                <a:latin typeface="Calibri" panose="020F0502020204030204" charset="0"/>
              </a:rPr>
              <a:t>используйте</a:t>
            </a:r>
            <a:r>
              <a:rPr lang="en-US" altLang="ru-RU">
                <a:latin typeface="Calibri" panose="020F0502020204030204" charset="0"/>
              </a:rPr>
              <a:t> </a:t>
            </a:r>
            <a:r>
              <a:rPr lang="ru-RU" altLang="ru-RU">
                <a:latin typeface="Calibri" panose="020F0502020204030204" charset="0"/>
              </a:rPr>
              <a:t>формы </a:t>
            </a:r>
            <a:r>
              <a:rPr lang="en-US" altLang="ru-RU" b="1">
                <a:solidFill>
                  <a:srgbClr val="FF0000"/>
                </a:solidFill>
                <a:latin typeface="Calibri" panose="020F0502020204030204" charset="0"/>
              </a:rPr>
              <a:t>is</a:t>
            </a:r>
            <a:r>
              <a:rPr lang="ru-RU" altLang="en-US" b="1">
                <a:solidFill>
                  <a:srgbClr val="FF0000"/>
                </a:solidFill>
                <a:latin typeface="Calibri" panose="020F0502020204030204" charset="0"/>
              </a:rPr>
              <a:t>, </a:t>
            </a:r>
            <a:r>
              <a:rPr lang="en-US" altLang="en-US" b="1">
                <a:solidFill>
                  <a:srgbClr val="FF0000"/>
                </a:solidFill>
                <a:latin typeface="Calibri" panose="020F0502020204030204" charset="0"/>
              </a:rPr>
              <a:t>isn’t</a:t>
            </a:r>
            <a:r>
              <a:rPr lang="ru-RU" altLang="en-US" b="1">
                <a:solidFill>
                  <a:srgbClr val="FF0000"/>
                </a:solidFill>
                <a:latin typeface="Calibri" panose="020F0502020204030204" charset="0"/>
              </a:rPr>
              <a:t>,</a:t>
            </a:r>
            <a:r>
              <a:rPr lang="en-US" altLang="en-US" b="1">
                <a:solidFill>
                  <a:srgbClr val="FF0000"/>
                </a:solidFill>
                <a:latin typeface="Calibri" panose="020F0502020204030204" charset="0"/>
              </a:rPr>
              <a:t> are</a:t>
            </a:r>
            <a:r>
              <a:rPr lang="ru-RU" altLang="en-US" b="1">
                <a:solidFill>
                  <a:srgbClr val="FF0000"/>
                </a:solidFill>
                <a:latin typeface="Calibri" panose="020F0502020204030204" charset="0"/>
              </a:rPr>
              <a:t>,</a:t>
            </a:r>
            <a:r>
              <a:rPr lang="en-US" altLang="en-US" b="1">
                <a:solidFill>
                  <a:srgbClr val="FF0000"/>
                </a:solidFill>
                <a:latin typeface="Calibri" panose="020F0502020204030204" charset="0"/>
              </a:rPr>
              <a:t> aren’t</a:t>
            </a:r>
            <a:r>
              <a:rPr lang="en-US" altLang="ru-RU" b="1">
                <a:solidFill>
                  <a:srgbClr val="FF0000"/>
                </a:solidFill>
                <a:latin typeface="Calibri" panose="020F0502020204030204" charset="0"/>
              </a:rPr>
              <a:t> </a:t>
            </a:r>
            <a:endParaRPr lang="en-US" altLang="ru-RU" b="1">
              <a:solidFill>
                <a:srgbClr val="FF0000"/>
              </a:solidFill>
              <a:latin typeface="Calibri" panose="020F050202020403020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ru-RU" altLang="en-US" sz="4000"/>
              <a:t>1.</a:t>
            </a:r>
            <a:r>
              <a:rPr lang="ru-RU" altLang="en-US" sz="4000" b="1">
                <a:solidFill>
                  <a:srgbClr val="FF0000"/>
                </a:solidFill>
              </a:rPr>
              <a:t> </a:t>
            </a:r>
            <a:r>
              <a:rPr lang="en-US" altLang="en-US" sz="4000" b="1">
                <a:solidFill>
                  <a:srgbClr val="FF0000"/>
                </a:solidFill>
              </a:rPr>
              <a:t>Is </a:t>
            </a:r>
            <a:r>
              <a:rPr lang="en-US" altLang="en-US" sz="4000"/>
              <a:t>Mummy in the house</a:t>
            </a:r>
            <a:r>
              <a:rPr lang="ru-RU" altLang="en-US" sz="4000"/>
              <a:t>? </a:t>
            </a:r>
            <a:r>
              <a:rPr lang="en-US" altLang="en-US" sz="4000"/>
              <a:t>Yes</a:t>
            </a:r>
            <a:r>
              <a:rPr lang="ru-RU" altLang="en-US" sz="4000">
                <a:latin typeface="Calibri" panose="020F0502020204030204" charset="0"/>
              </a:rPr>
              <a:t>, </a:t>
            </a:r>
            <a:r>
              <a:rPr lang="en-US" altLang="en-US" sz="4000">
                <a:latin typeface="Calibri" panose="020F0502020204030204" charset="0"/>
              </a:rPr>
              <a:t>she </a:t>
            </a:r>
            <a:r>
              <a:rPr lang="en-US" altLang="en-US" sz="4000" b="1">
                <a:solidFill>
                  <a:srgbClr val="FF0000"/>
                </a:solidFill>
                <a:latin typeface="Calibri" panose="020F0502020204030204" charset="0"/>
              </a:rPr>
              <a:t>is</a:t>
            </a:r>
            <a:r>
              <a:rPr lang="en-US" altLang="en-US" sz="4000">
                <a:latin typeface="Calibri" panose="020F0502020204030204" charset="0"/>
              </a:rPr>
              <a:t>.</a:t>
            </a:r>
            <a:endParaRPr lang="en-US" altLang="en-US" sz="40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altLang="en-US" sz="4000">
                <a:latin typeface="Calibri" panose="020F0502020204030204" charset="0"/>
              </a:rPr>
              <a:t>2. </a:t>
            </a:r>
            <a:r>
              <a:rPr lang="en-US" altLang="en-US" sz="4000" b="1">
                <a:solidFill>
                  <a:srgbClr val="FF0000"/>
                </a:solidFill>
                <a:latin typeface="Calibri" panose="020F0502020204030204" charset="0"/>
              </a:rPr>
              <a:t>Is</a:t>
            </a:r>
            <a:r>
              <a:rPr lang="en-US" altLang="en-US" sz="4000">
                <a:latin typeface="Calibri" panose="020F0502020204030204" charset="0"/>
              </a:rPr>
              <a:t> Daddy in the kitchen</a:t>
            </a:r>
            <a:r>
              <a:rPr lang="ru-RU" altLang="en-US" sz="4000">
                <a:latin typeface="Calibri" panose="020F0502020204030204" charset="0"/>
              </a:rPr>
              <a:t>? </a:t>
            </a:r>
            <a:r>
              <a:rPr lang="en-US" altLang="en-US" sz="4000">
                <a:latin typeface="Calibri" panose="020F0502020204030204" charset="0"/>
              </a:rPr>
              <a:t>Yes</a:t>
            </a:r>
            <a:r>
              <a:rPr lang="ru-RU" altLang="en-US" sz="4000">
                <a:latin typeface="Calibri" panose="020F0502020204030204" charset="0"/>
              </a:rPr>
              <a:t>,</a:t>
            </a:r>
            <a:r>
              <a:rPr lang="en-US" altLang="ru-RU" sz="4000">
                <a:latin typeface="Calibri" panose="020F0502020204030204" charset="0"/>
              </a:rPr>
              <a:t> he___</a:t>
            </a:r>
            <a:endParaRPr lang="ru-RU" altLang="en-US" sz="40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ru-RU" altLang="en-US" sz="4000">
                <a:latin typeface="Calibri" panose="020F0502020204030204" charset="0"/>
              </a:rPr>
              <a:t>3. </a:t>
            </a:r>
            <a:r>
              <a:rPr lang="en-US" altLang="ru-RU" sz="4000" b="1">
                <a:solidFill>
                  <a:srgbClr val="FF0000"/>
                </a:solidFill>
                <a:latin typeface="Calibri" panose="020F0502020204030204" charset="0"/>
              </a:rPr>
              <a:t>Are</a:t>
            </a:r>
            <a:r>
              <a:rPr lang="en-US" altLang="ru-RU" sz="4000">
                <a:latin typeface="Calibri" panose="020F0502020204030204" charset="0"/>
              </a:rPr>
              <a:t> Lulu and Larry in the living room</a:t>
            </a:r>
            <a:r>
              <a:rPr lang="ru-RU" altLang="ru-RU" sz="4000">
                <a:latin typeface="Calibri" panose="020F0502020204030204" charset="0"/>
              </a:rPr>
              <a:t>? </a:t>
            </a:r>
            <a:r>
              <a:rPr lang="en-US" altLang="ru-RU" sz="4000">
                <a:latin typeface="Calibri" panose="020F0502020204030204" charset="0"/>
              </a:rPr>
              <a:t>No</a:t>
            </a:r>
            <a:r>
              <a:rPr lang="ru-RU" altLang="ru-RU" sz="4000">
                <a:latin typeface="Calibri" panose="020F0502020204030204" charset="0"/>
              </a:rPr>
              <a:t>, </a:t>
            </a:r>
            <a:r>
              <a:rPr lang="en-US" altLang="ru-RU" sz="4000">
                <a:latin typeface="Calibri" panose="020F0502020204030204" charset="0"/>
              </a:rPr>
              <a:t>they___</a:t>
            </a:r>
            <a:endParaRPr lang="en-US" altLang="ru-RU" sz="40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ru-RU" altLang="en-US" sz="4000">
                <a:latin typeface="Calibri" panose="020F0502020204030204" charset="0"/>
              </a:rPr>
              <a:t>4. </a:t>
            </a:r>
            <a:r>
              <a:rPr lang="en-US" altLang="en-US" sz="4000" b="1">
                <a:solidFill>
                  <a:srgbClr val="FF0000"/>
                </a:solidFill>
                <a:latin typeface="Calibri" panose="020F0502020204030204" charset="0"/>
              </a:rPr>
              <a:t>Are </a:t>
            </a:r>
            <a:r>
              <a:rPr lang="en-US" altLang="en-US" sz="4000">
                <a:latin typeface="Calibri" panose="020F0502020204030204" charset="0"/>
              </a:rPr>
              <a:t>Grandpa and Grandma in the tree house</a:t>
            </a:r>
            <a:r>
              <a:rPr lang="ru-RU" altLang="en-US" sz="4000">
                <a:latin typeface="Calibri" panose="020F0502020204030204" charset="0"/>
              </a:rPr>
              <a:t>? </a:t>
            </a:r>
            <a:r>
              <a:rPr lang="en-US" altLang="en-US" sz="4000">
                <a:latin typeface="Calibri" panose="020F0502020204030204" charset="0"/>
              </a:rPr>
              <a:t>No</a:t>
            </a:r>
            <a:r>
              <a:rPr lang="ru-RU" altLang="en-US" sz="4000">
                <a:latin typeface="Calibri" panose="020F0502020204030204" charset="0"/>
              </a:rPr>
              <a:t>, </a:t>
            </a:r>
            <a:r>
              <a:rPr lang="en-US" altLang="ru-RU" sz="4000">
                <a:latin typeface="Calibri" panose="020F0502020204030204" charset="0"/>
              </a:rPr>
              <a:t>they____</a:t>
            </a:r>
            <a:endParaRPr lang="en-US" altLang="ru-RU" sz="40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altLang="ru-RU" sz="4000">
                <a:latin typeface="Calibri" panose="020F0502020204030204" charset="0"/>
              </a:rPr>
              <a:t>5.</a:t>
            </a:r>
            <a:r>
              <a:rPr lang="en-US" altLang="ru-RU" sz="4000" b="1">
                <a:solidFill>
                  <a:srgbClr val="FF0000"/>
                </a:solidFill>
                <a:latin typeface="Calibri" panose="020F0502020204030204" charset="0"/>
              </a:rPr>
              <a:t>Is</a:t>
            </a:r>
            <a:r>
              <a:rPr lang="en-US" altLang="ru-RU" sz="4000">
                <a:latin typeface="Calibri" panose="020F0502020204030204" charset="0"/>
              </a:rPr>
              <a:t> Lulu in the bathroom</a:t>
            </a:r>
            <a:r>
              <a:rPr lang="ru-RU" altLang="ru-RU" sz="4000">
                <a:latin typeface="Calibri" panose="020F0502020204030204" charset="0"/>
              </a:rPr>
              <a:t>? </a:t>
            </a:r>
            <a:r>
              <a:rPr lang="en-US" altLang="ru-RU" sz="4000">
                <a:latin typeface="Calibri" panose="020F0502020204030204" charset="0"/>
              </a:rPr>
              <a:t>Yes</a:t>
            </a:r>
            <a:r>
              <a:rPr lang="ru-RU" altLang="ru-RU" sz="4000">
                <a:latin typeface="Calibri" panose="020F0502020204030204" charset="0"/>
              </a:rPr>
              <a:t>, </a:t>
            </a:r>
            <a:r>
              <a:rPr lang="en-US" altLang="ru-RU" sz="4000">
                <a:latin typeface="Calibri" panose="020F0502020204030204" charset="0"/>
              </a:rPr>
              <a:t>she_____</a:t>
            </a:r>
            <a:endParaRPr lang="en-US" altLang="ru-RU" sz="40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>
                <a:latin typeface="Calibri" panose="020F0502020204030204" charset="0"/>
              </a:rPr>
              <a:t>Ответьте на вопросы, используя </a:t>
            </a:r>
            <a:r>
              <a:rPr lang="ru-RU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</a:rPr>
              <a:t>личные  местоимения</a:t>
            </a:r>
            <a:r>
              <a:rPr lang="ru-RU">
                <a:latin typeface="Calibri" panose="020F0502020204030204" charset="0"/>
              </a:rPr>
              <a:t> и формы </a:t>
            </a:r>
            <a:r>
              <a:rPr lang="en-US" b="1" i="1">
                <a:solidFill>
                  <a:srgbClr val="FF0000"/>
                </a:solidFill>
                <a:latin typeface="Calibri" panose="020F0502020204030204" charset="0"/>
              </a:rPr>
              <a:t>is</a:t>
            </a:r>
            <a:r>
              <a:rPr lang="ru-RU" b="1" i="1">
                <a:solidFill>
                  <a:srgbClr val="FF0000"/>
                </a:solidFill>
                <a:latin typeface="Calibri" panose="020F0502020204030204" charset="0"/>
              </a:rPr>
              <a:t>,</a:t>
            </a:r>
            <a:r>
              <a:rPr lang="en-US" altLang="ru-RU" b="1" i="1">
                <a:solidFill>
                  <a:srgbClr val="FF0000"/>
                </a:solidFill>
                <a:latin typeface="Calibri" panose="020F0502020204030204" charset="0"/>
              </a:rPr>
              <a:t>isn’t</a:t>
            </a:r>
            <a:r>
              <a:rPr lang="ru-RU" altLang="ru-RU" b="1" i="1">
                <a:solidFill>
                  <a:srgbClr val="FF0000"/>
                </a:solidFill>
                <a:latin typeface="Calibri" panose="020F0502020204030204" charset="0"/>
              </a:rPr>
              <a:t>, </a:t>
            </a:r>
            <a:r>
              <a:rPr lang="en-US" b="1" i="1">
                <a:solidFill>
                  <a:srgbClr val="FF0000"/>
                </a:solidFill>
                <a:latin typeface="Calibri" panose="020F0502020204030204" charset="0"/>
              </a:rPr>
              <a:t>are</a:t>
            </a:r>
            <a:r>
              <a:rPr lang="ru-RU" altLang="en-US" b="1" i="1">
                <a:solidFill>
                  <a:srgbClr val="FF0000"/>
                </a:solidFill>
                <a:latin typeface="Calibri" panose="020F0502020204030204" charset="0"/>
              </a:rPr>
              <a:t>,</a:t>
            </a:r>
            <a:r>
              <a:rPr lang="en-US" b="1" i="1">
                <a:solidFill>
                  <a:srgbClr val="FF0000"/>
                </a:solidFill>
                <a:latin typeface="Calibri" panose="020F0502020204030204" charset="0"/>
              </a:rPr>
              <a:t> aren’t</a:t>
            </a:r>
            <a:endParaRPr lang="en-US" b="1" i="1">
              <a:solidFill>
                <a:srgbClr val="FF0000"/>
              </a:solidFill>
              <a:latin typeface="Calibri" panose="020F050202020403020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ru-RU" altLang="en-US" sz="4400">
                <a:sym typeface="+mn-ea"/>
              </a:rPr>
              <a:t>1.</a:t>
            </a:r>
            <a:r>
              <a:rPr lang="ru-RU" altLang="en-US" sz="4400" b="1">
                <a:solidFill>
                  <a:srgbClr val="FF0000"/>
                </a:solidFill>
                <a:sym typeface="+mn-ea"/>
              </a:rPr>
              <a:t> </a:t>
            </a:r>
            <a:r>
              <a:rPr lang="en-US" altLang="en-US" sz="4400" b="1">
                <a:solidFill>
                  <a:srgbClr val="FF0000"/>
                </a:solidFill>
                <a:sym typeface="+mn-ea"/>
              </a:rPr>
              <a:t>Is </a:t>
            </a:r>
            <a:r>
              <a:rPr lang="en-US" altLang="en-US" sz="4400">
                <a:sym typeface="+mn-ea"/>
              </a:rPr>
              <a:t>Mummy in the house</a:t>
            </a:r>
            <a:r>
              <a:rPr lang="ru-RU" altLang="en-US" sz="4400">
                <a:sym typeface="+mn-ea"/>
              </a:rPr>
              <a:t>? </a:t>
            </a:r>
            <a:r>
              <a:rPr lang="en-US" altLang="en-US" sz="4400">
                <a:sym typeface="+mn-ea"/>
              </a:rPr>
              <a:t>Yes</a:t>
            </a:r>
            <a:r>
              <a:rPr lang="ru-RU" altLang="en-US" sz="4400">
                <a:latin typeface="Calibri" panose="020F0502020204030204" charset="0"/>
                <a:sym typeface="+mn-ea"/>
              </a:rPr>
              <a:t>, </a:t>
            </a:r>
            <a:r>
              <a:rPr lang="en-US" altLang="en-US" sz="4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Calibri" panose="020F0502020204030204" charset="0"/>
                <a:sym typeface="+mn-ea"/>
              </a:rPr>
              <a:t>she</a:t>
            </a:r>
            <a:r>
              <a:rPr lang="en-US" altLang="en-US" sz="4400">
                <a:latin typeface="Calibri" panose="020F0502020204030204" charset="0"/>
                <a:sym typeface="+mn-ea"/>
              </a:rPr>
              <a:t> </a:t>
            </a:r>
            <a:r>
              <a:rPr lang="en-US" altLang="en-US" sz="44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is</a:t>
            </a:r>
            <a:r>
              <a:rPr lang="en-US" altLang="en-US" sz="4400">
                <a:latin typeface="Calibri" panose="020F0502020204030204" charset="0"/>
                <a:sym typeface="+mn-ea"/>
              </a:rPr>
              <a:t>.</a:t>
            </a:r>
            <a:endParaRPr lang="en-US" altLang="en-US" sz="44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altLang="en-US" sz="4400">
                <a:latin typeface="Calibri" panose="020F0502020204030204" charset="0"/>
                <a:sym typeface="+mn-ea"/>
              </a:rPr>
              <a:t>2. </a:t>
            </a:r>
            <a:r>
              <a:rPr lang="en-US" altLang="en-US" sz="44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Is</a:t>
            </a:r>
            <a:r>
              <a:rPr lang="en-US" altLang="en-US" sz="4400">
                <a:latin typeface="Calibri" panose="020F0502020204030204" charset="0"/>
                <a:sym typeface="+mn-ea"/>
              </a:rPr>
              <a:t> Daddy in the kitchen</a:t>
            </a:r>
            <a:r>
              <a:rPr lang="ru-RU" altLang="en-US" sz="4400">
                <a:latin typeface="Calibri" panose="020F0502020204030204" charset="0"/>
                <a:sym typeface="+mn-ea"/>
              </a:rPr>
              <a:t>? </a:t>
            </a:r>
            <a:r>
              <a:rPr lang="en-US" altLang="en-US" sz="4400">
                <a:latin typeface="Calibri" panose="020F0502020204030204" charset="0"/>
                <a:sym typeface="+mn-ea"/>
              </a:rPr>
              <a:t>Yes</a:t>
            </a:r>
            <a:r>
              <a:rPr lang="ru-RU" altLang="en-US" sz="4400">
                <a:latin typeface="Calibri" panose="020F0502020204030204" charset="0"/>
                <a:sym typeface="+mn-ea"/>
              </a:rPr>
              <a:t>,</a:t>
            </a:r>
            <a:r>
              <a:rPr lang="en-US" altLang="ru-RU" sz="4400">
                <a:latin typeface="Calibri" panose="020F0502020204030204" charset="0"/>
                <a:sym typeface="+mn-ea"/>
              </a:rPr>
              <a:t>___</a:t>
            </a:r>
            <a:endParaRPr lang="ru-RU" altLang="en-US" sz="44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ru-RU" altLang="en-US" sz="4400">
                <a:latin typeface="Calibri" panose="020F0502020204030204" charset="0"/>
                <a:sym typeface="+mn-ea"/>
              </a:rPr>
              <a:t>3. </a:t>
            </a:r>
            <a:r>
              <a:rPr lang="en-US" altLang="ru-RU" sz="44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Are</a:t>
            </a:r>
            <a:r>
              <a:rPr lang="en-US" altLang="ru-RU" sz="4400">
                <a:latin typeface="Calibri" panose="020F0502020204030204" charset="0"/>
                <a:sym typeface="+mn-ea"/>
              </a:rPr>
              <a:t> Lulu and Larry in the living room</a:t>
            </a:r>
            <a:r>
              <a:rPr lang="ru-RU" altLang="ru-RU" sz="4400">
                <a:latin typeface="Calibri" panose="020F0502020204030204" charset="0"/>
                <a:sym typeface="+mn-ea"/>
              </a:rPr>
              <a:t>? </a:t>
            </a:r>
            <a:r>
              <a:rPr lang="en-US" altLang="ru-RU" sz="4400">
                <a:latin typeface="Calibri" panose="020F0502020204030204" charset="0"/>
                <a:sym typeface="+mn-ea"/>
              </a:rPr>
              <a:t>No</a:t>
            </a:r>
            <a:r>
              <a:rPr lang="ru-RU" altLang="ru-RU" sz="4400">
                <a:latin typeface="Calibri" panose="020F0502020204030204" charset="0"/>
                <a:sym typeface="+mn-ea"/>
              </a:rPr>
              <a:t>,</a:t>
            </a:r>
            <a:r>
              <a:rPr lang="en-US" altLang="ru-RU" sz="4400">
                <a:latin typeface="Calibri" panose="020F0502020204030204" charset="0"/>
                <a:sym typeface="+mn-ea"/>
              </a:rPr>
              <a:t>___</a:t>
            </a:r>
            <a:endParaRPr lang="en-US" altLang="ru-RU" sz="44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ru-RU" altLang="en-US" sz="4400">
                <a:latin typeface="Calibri" panose="020F0502020204030204" charset="0"/>
                <a:sym typeface="+mn-ea"/>
              </a:rPr>
              <a:t>4. </a:t>
            </a:r>
            <a:r>
              <a:rPr lang="en-US" altLang="en-US" sz="44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Are </a:t>
            </a:r>
            <a:r>
              <a:rPr lang="en-US" altLang="en-US" sz="4400">
                <a:latin typeface="Calibri" panose="020F0502020204030204" charset="0"/>
                <a:sym typeface="+mn-ea"/>
              </a:rPr>
              <a:t>Grandpa and Grandma in the tree house</a:t>
            </a:r>
            <a:r>
              <a:rPr lang="ru-RU" altLang="en-US" sz="4400">
                <a:latin typeface="Calibri" panose="020F0502020204030204" charset="0"/>
                <a:sym typeface="+mn-ea"/>
              </a:rPr>
              <a:t>? </a:t>
            </a:r>
            <a:r>
              <a:rPr lang="en-US" altLang="en-US" sz="4400">
                <a:latin typeface="Calibri" panose="020F0502020204030204" charset="0"/>
                <a:sym typeface="+mn-ea"/>
              </a:rPr>
              <a:t>No</a:t>
            </a:r>
            <a:r>
              <a:rPr lang="ru-RU" altLang="en-US" sz="4400">
                <a:latin typeface="Calibri" panose="020F0502020204030204" charset="0"/>
                <a:sym typeface="+mn-ea"/>
              </a:rPr>
              <a:t>,</a:t>
            </a:r>
            <a:r>
              <a:rPr lang="en-US" altLang="ru-RU" sz="4400">
                <a:latin typeface="Calibri" panose="020F0502020204030204" charset="0"/>
                <a:sym typeface="+mn-ea"/>
              </a:rPr>
              <a:t>____</a:t>
            </a:r>
            <a:endParaRPr lang="en-US" altLang="ru-RU" sz="44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altLang="ru-RU" sz="4400">
                <a:latin typeface="Calibri" panose="020F0502020204030204" charset="0"/>
                <a:sym typeface="+mn-ea"/>
              </a:rPr>
              <a:t>5.</a:t>
            </a:r>
            <a:r>
              <a:rPr lang="en-US" altLang="ru-RU" sz="4400" b="1">
                <a:solidFill>
                  <a:srgbClr val="FF0000"/>
                </a:solidFill>
                <a:latin typeface="Calibri" panose="020F0502020204030204" charset="0"/>
                <a:sym typeface="+mn-ea"/>
              </a:rPr>
              <a:t>Is</a:t>
            </a:r>
            <a:r>
              <a:rPr lang="en-US" altLang="ru-RU" sz="4400">
                <a:latin typeface="Calibri" panose="020F0502020204030204" charset="0"/>
                <a:sym typeface="+mn-ea"/>
              </a:rPr>
              <a:t> Lulu in the bathroom</a:t>
            </a:r>
            <a:r>
              <a:rPr lang="ru-RU" altLang="ru-RU" sz="4400">
                <a:latin typeface="Calibri" panose="020F0502020204030204" charset="0"/>
                <a:sym typeface="+mn-ea"/>
              </a:rPr>
              <a:t>? </a:t>
            </a:r>
            <a:r>
              <a:rPr lang="en-US" altLang="ru-RU" sz="4400">
                <a:latin typeface="Calibri" panose="020F0502020204030204" charset="0"/>
                <a:sym typeface="+mn-ea"/>
              </a:rPr>
              <a:t>Yes</a:t>
            </a:r>
            <a:r>
              <a:rPr lang="ru-RU" altLang="ru-RU" sz="4400">
                <a:latin typeface="Calibri" panose="020F0502020204030204" charset="0"/>
                <a:sym typeface="+mn-ea"/>
              </a:rPr>
              <a:t>,</a:t>
            </a:r>
            <a:r>
              <a:rPr lang="en-US" altLang="ru-RU" sz="4400">
                <a:latin typeface="Calibri" panose="020F0502020204030204" charset="0"/>
                <a:sym typeface="+mn-ea"/>
              </a:rPr>
              <a:t>______</a:t>
            </a:r>
            <a:endParaRPr lang="en-US" altLang="ru-RU" sz="4400">
              <a:latin typeface="Calibri" panose="020F0502020204030204" charset="0"/>
            </a:endParaRPr>
          </a:p>
          <a:p>
            <a:pPr marL="0" indent="0">
              <a:buNone/>
            </a:pPr>
            <a:endParaRPr lang="en-US" altLang="ru-RU" sz="44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>
                <a:latin typeface="Calibri" panose="020F0502020204030204" charset="0"/>
              </a:rPr>
              <a:t>сборник упр 7 стр 26-27 </a:t>
            </a:r>
            <a:endParaRPr lang="ru-RU">
              <a:latin typeface="Calibri" panose="020F0502020204030204" charset="0"/>
            </a:endParaRPr>
          </a:p>
        </p:txBody>
      </p:sp>
      <p:pic>
        <p:nvPicPr>
          <p:cNvPr id="4" name="Content Placeholder 3" descr="Screenshot_1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85850" y="1691005"/>
            <a:ext cx="7667625" cy="500570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en-US" sz="6600"/>
              <a:t>I </a:t>
            </a:r>
            <a:r>
              <a:rPr lang="en-US" altLang="en-US" sz="6600" b="1">
                <a:solidFill>
                  <a:srgbClr val="FF0000"/>
                </a:solidFill>
              </a:rPr>
              <a:t>am</a:t>
            </a:r>
            <a:r>
              <a:rPr lang="en-US" altLang="en-US" sz="6600"/>
              <a:t> Chuckles. </a:t>
            </a:r>
            <a:r>
              <a:rPr lang="ru-RU" altLang="en-US" sz="6600">
                <a:latin typeface="Calibri" panose="020F0502020204030204" charset="0"/>
              </a:rPr>
              <a:t>Я Чаклз.</a:t>
            </a:r>
            <a:endParaRPr lang="ru-RU" altLang="en-US" sz="66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altLang="en-US" sz="6600" b="1">
                <a:solidFill>
                  <a:srgbClr val="FF0000"/>
                </a:solidFill>
                <a:latin typeface="Calibri" panose="020F0502020204030204" charset="0"/>
              </a:rPr>
              <a:t>Am</a:t>
            </a:r>
            <a:r>
              <a:rPr lang="en-US" altLang="en-US" sz="6600">
                <a:latin typeface="Calibri" panose="020F0502020204030204" charset="0"/>
              </a:rPr>
              <a:t> I </a:t>
            </a:r>
            <a:r>
              <a:rPr lang="de-DE" altLang="en-US" sz="6600">
                <a:latin typeface="Calibri" panose="020F0502020204030204" charset="0"/>
              </a:rPr>
              <a:t>Chuckles</a:t>
            </a:r>
            <a:r>
              <a:rPr lang="ru-RU" altLang="en-US" sz="6600">
                <a:latin typeface="Calibri" panose="020F0502020204030204" charset="0"/>
              </a:rPr>
              <a:t>?</a:t>
            </a:r>
            <a:r>
              <a:rPr lang="ru-RU" altLang="en-US" sz="6600">
                <a:latin typeface="Calibri" panose="020F0502020204030204" charset="0"/>
                <a:sym typeface="+mn-ea"/>
              </a:rPr>
              <a:t>Я Чаклз?</a:t>
            </a:r>
            <a:endParaRPr lang="ru-RU" altLang="en-US" sz="66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altLang="en-US" sz="6600">
                <a:latin typeface="Calibri" panose="020F0502020204030204" charset="0"/>
              </a:rPr>
              <a:t>Yes</a:t>
            </a:r>
            <a:r>
              <a:rPr lang="ru-RU" altLang="en-US" sz="6600">
                <a:latin typeface="Calibri" panose="020F0502020204030204" charset="0"/>
              </a:rPr>
              <a:t>, </a:t>
            </a:r>
            <a:r>
              <a:rPr lang="en-US" altLang="en-US" sz="6600">
                <a:latin typeface="Calibri" panose="020F0502020204030204" charset="0"/>
              </a:rPr>
              <a:t>I </a:t>
            </a:r>
            <a:r>
              <a:rPr lang="en-US" altLang="en-US" sz="6600" b="1">
                <a:solidFill>
                  <a:srgbClr val="FF0000"/>
                </a:solidFill>
                <a:latin typeface="Calibri" panose="020F0502020204030204" charset="0"/>
              </a:rPr>
              <a:t>am</a:t>
            </a:r>
            <a:r>
              <a:rPr lang="en-US" altLang="en-US" sz="6600">
                <a:latin typeface="Calibri" panose="020F0502020204030204" charset="0"/>
              </a:rPr>
              <a:t>.</a:t>
            </a:r>
            <a:r>
              <a:rPr lang="ru-RU" altLang="en-US" sz="6600">
                <a:latin typeface="Calibri" panose="020F0502020204030204" charset="0"/>
              </a:rPr>
              <a:t> Да</a:t>
            </a:r>
            <a:endParaRPr lang="en-US" altLang="en-US" sz="66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en-US" altLang="en-US" sz="6600">
                <a:latin typeface="Calibri" panose="020F0502020204030204" charset="0"/>
              </a:rPr>
              <a:t>No</a:t>
            </a:r>
            <a:r>
              <a:rPr lang="ru-RU" altLang="en-US" sz="6600">
                <a:latin typeface="Calibri" panose="020F0502020204030204" charset="0"/>
              </a:rPr>
              <a:t>, </a:t>
            </a:r>
            <a:r>
              <a:rPr lang="en-US" altLang="en-US" sz="6600">
                <a:latin typeface="Calibri" panose="020F0502020204030204" charset="0"/>
              </a:rPr>
              <a:t>I </a:t>
            </a:r>
            <a:r>
              <a:rPr lang="en-US" altLang="en-US" sz="6600" b="1">
                <a:solidFill>
                  <a:srgbClr val="FF0000"/>
                </a:solidFill>
                <a:latin typeface="Calibri" panose="020F0502020204030204" charset="0"/>
              </a:rPr>
              <a:t>am not</a:t>
            </a:r>
            <a:r>
              <a:rPr lang="en-US" altLang="en-US" sz="6600">
                <a:latin typeface="Calibri" panose="020F0502020204030204" charset="0"/>
              </a:rPr>
              <a:t>.</a:t>
            </a:r>
            <a:r>
              <a:rPr lang="ru-RU" altLang="en-US" sz="6600">
                <a:latin typeface="Calibri" panose="020F0502020204030204" charset="0"/>
              </a:rPr>
              <a:t> Нет</a:t>
            </a:r>
            <a:endParaRPr lang="ru-RU" altLang="en-US" sz="66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5400">
                <a:sym typeface="+mn-ea"/>
              </a:rPr>
              <a:t>1.</a:t>
            </a:r>
            <a:r>
              <a:rPr lang="en-US" sz="54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5400">
                <a:sym typeface="+mn-ea"/>
              </a:rPr>
              <a:t> Mummy</a:t>
            </a:r>
            <a:r>
              <a:rPr lang="en-US" sz="5400" b="1">
                <a:solidFill>
                  <a:srgbClr val="FF0000"/>
                </a:solidFill>
                <a:sym typeface="+mn-ea"/>
              </a:rPr>
              <a:t> </a:t>
            </a:r>
            <a:r>
              <a:rPr lang="en-US" sz="5400">
                <a:sym typeface="+mn-ea"/>
              </a:rPr>
              <a:t> in the kitchen</a:t>
            </a:r>
            <a:r>
              <a:rPr lang="ru-RU" sz="5400">
                <a:sym typeface="+mn-ea"/>
              </a:rPr>
              <a:t>?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2. </a:t>
            </a:r>
            <a:r>
              <a:rPr lang="en-US" sz="5400" b="1">
                <a:solidFill>
                  <a:srgbClr val="FF0000"/>
                </a:solidFill>
                <a:sym typeface="+mn-ea"/>
              </a:rPr>
              <a:t>Are</a:t>
            </a:r>
            <a:r>
              <a:rPr lang="en-US" sz="5400">
                <a:sym typeface="+mn-ea"/>
              </a:rPr>
              <a:t> Lulu and Larry  in the kitchen</a:t>
            </a:r>
            <a:r>
              <a:rPr lang="ru-RU" altLang="en-US" sz="5400">
                <a:sym typeface="+mn-ea"/>
              </a:rPr>
              <a:t>?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3. </a:t>
            </a:r>
            <a:r>
              <a:rPr lang="en-US" sz="54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5400">
                <a:sym typeface="+mn-ea"/>
              </a:rPr>
              <a:t> Chuckles  in the bathroom</a:t>
            </a:r>
            <a:r>
              <a:rPr lang="ru-RU" altLang="en-US" sz="5400">
                <a:sym typeface="+mn-ea"/>
              </a:rPr>
              <a:t>?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4. </a:t>
            </a:r>
            <a:r>
              <a:rPr lang="en-US" sz="54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5400">
                <a:sym typeface="+mn-ea"/>
              </a:rPr>
              <a:t> Nanny Shine </a:t>
            </a:r>
            <a:r>
              <a:rPr lang="en-US" sz="5400" b="1">
                <a:solidFill>
                  <a:srgbClr val="FF0000"/>
                </a:solidFill>
                <a:sym typeface="+mn-ea"/>
              </a:rPr>
              <a:t> </a:t>
            </a:r>
            <a:r>
              <a:rPr lang="en-US" sz="5400">
                <a:sym typeface="+mn-ea"/>
              </a:rPr>
              <a:t>in the living room</a:t>
            </a:r>
            <a:r>
              <a:rPr lang="ru-RU" altLang="en-US" sz="5400">
                <a:sym typeface="+mn-ea"/>
              </a:rPr>
              <a:t>?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5. </a:t>
            </a:r>
            <a:r>
              <a:rPr lang="en-US" sz="54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5400">
                <a:sym typeface="+mn-ea"/>
              </a:rPr>
              <a:t> Natasha</a:t>
            </a:r>
            <a:r>
              <a:rPr lang="en-US" sz="5400" b="1">
                <a:solidFill>
                  <a:srgbClr val="FF0000"/>
                </a:solidFill>
                <a:sym typeface="+mn-ea"/>
              </a:rPr>
              <a:t> </a:t>
            </a:r>
            <a:r>
              <a:rPr lang="en-US" sz="5400">
                <a:sym typeface="+mn-ea"/>
              </a:rPr>
              <a:t> in the bathroom</a:t>
            </a:r>
            <a:r>
              <a:rPr lang="ru-RU" altLang="en-US" sz="5400">
                <a:sym typeface="+mn-ea"/>
              </a:rPr>
              <a:t>?</a:t>
            </a:r>
            <a:endParaRPr lang="en-US" sz="5400"/>
          </a:p>
          <a:p>
            <a:pPr marL="0" indent="0">
              <a:buNone/>
            </a:pPr>
            <a:endParaRPr lang="en-US" sz="54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упр 9 стр 11 грамматический тренажер</a:t>
            </a:r>
            <a:endParaRPr lang="ru-RU" altLang="en-US"/>
          </a:p>
        </p:txBody>
      </p:sp>
      <p:pic>
        <p:nvPicPr>
          <p:cNvPr id="4" name="Content Placeholder 3" descr="Screenshot_1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38200" y="1492250"/>
            <a:ext cx="9819005" cy="46863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Screenshot_2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49960" y="365125"/>
            <a:ext cx="9811385" cy="552958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Screenshot_2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07365" y="784225"/>
            <a:ext cx="11177270" cy="411670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сборник упр 8  стр 23 </a:t>
            </a:r>
            <a:endParaRPr lang="ru-RU" altLang="en-US"/>
          </a:p>
        </p:txBody>
      </p:sp>
      <p:pic>
        <p:nvPicPr>
          <p:cNvPr id="4" name="Content Placeholder 3" descr="Screenshot_2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07390" y="1382395"/>
            <a:ext cx="8933180" cy="518922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homework 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sz="7200">
                <a:latin typeface="Calibri" panose="020F0502020204030204" charset="0"/>
              </a:rPr>
              <a:t>слушать и читать и перевести устно упр 3 стр 35 учебник</a:t>
            </a:r>
            <a:endParaRPr lang="ru-RU" sz="7200">
              <a:latin typeface="Calibri" panose="020F0502020204030204" charset="0"/>
            </a:endParaRPr>
          </a:p>
          <a:p>
            <a:pPr marL="0" indent="0">
              <a:buNone/>
            </a:pPr>
            <a:r>
              <a:rPr lang="ru-RU" sz="7200">
                <a:latin typeface="Calibri" panose="020F0502020204030204" charset="0"/>
              </a:rPr>
              <a:t>тренажер упр 9 стр 11-12 </a:t>
            </a:r>
            <a:endParaRPr lang="ru-RU">
              <a:latin typeface="Calibri" panose="020F0502020204030204" charset="0"/>
            </a:endParaRPr>
          </a:p>
          <a:p>
            <a:pPr marL="0" indent="0">
              <a:buNone/>
            </a:pPr>
            <a:endParaRPr lang="ru-RU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b="1">
                <a:latin typeface="Calibri" panose="020F0502020204030204" charset="0"/>
              </a:rPr>
              <a:t>замените имена существительные личными местоимениями</a:t>
            </a:r>
            <a:endParaRPr lang="ru-RU" b="1">
              <a:latin typeface="Calibri" panose="020F050202020403020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en-US" sz="7200"/>
              <a:t>Mummy  </a:t>
            </a:r>
            <a:r>
              <a:rPr lang="ru-RU" altLang="en-US" sz="7200"/>
              <a:t>Например : </a:t>
            </a:r>
            <a:r>
              <a:rPr lang="en-US" altLang="en-US" sz="7200"/>
              <a:t>she </a:t>
            </a:r>
            <a:endParaRPr lang="en-US" altLang="en-US" sz="7200"/>
          </a:p>
          <a:p>
            <a:pPr marL="0" indent="0">
              <a:buNone/>
            </a:pPr>
            <a:r>
              <a:rPr lang="de-DE" altLang="en-US" sz="7200">
                <a:latin typeface="Calibri" panose="020F0502020204030204" charset="0"/>
              </a:rPr>
              <a:t>Mummy </a:t>
            </a:r>
            <a:r>
              <a:rPr lang="en-US" altLang="en-US" sz="7200">
                <a:latin typeface="Calibri" panose="020F0502020204030204" charset="0"/>
              </a:rPr>
              <a:t>(</a:t>
            </a:r>
            <a:r>
              <a:rPr lang="ru-RU" altLang="en-US" sz="7200">
                <a:latin typeface="Calibri" panose="020F0502020204030204" charset="0"/>
              </a:rPr>
              <a:t>кто?</a:t>
            </a:r>
            <a:r>
              <a:rPr lang="en-US" altLang="en-US" sz="7200">
                <a:latin typeface="Calibri" panose="020F0502020204030204" charset="0"/>
              </a:rPr>
              <a:t>)</a:t>
            </a:r>
            <a:r>
              <a:rPr lang="ru-RU" altLang="en-US" sz="7200">
                <a:latin typeface="Calibri" panose="020F0502020204030204" charset="0"/>
              </a:rPr>
              <a:t> она  значит местоимение </a:t>
            </a:r>
            <a:r>
              <a:rPr lang="en-US" altLang="en-US" sz="7200" b="1">
                <a:solidFill>
                  <a:srgbClr val="FF0000"/>
                </a:solidFill>
                <a:latin typeface="Calibri" panose="020F0502020204030204" charset="0"/>
              </a:rPr>
              <a:t>she </a:t>
            </a:r>
            <a:endParaRPr lang="en-US" altLang="en-US" sz="7200" b="1">
              <a:solidFill>
                <a:srgbClr val="FF0000"/>
              </a:solidFill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Daddy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Lulu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Larry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Chuckles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Lulu and Larry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Grandpa and Grandma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sister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brother 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Grandpa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54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Grandma</a:t>
            </a:r>
            <a:endParaRPr lang="en-US" sz="54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96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9600">
                <a:sym typeface="+mn-ea"/>
              </a:rPr>
              <a:t> </a:t>
            </a:r>
            <a:r>
              <a:rPr lang="en-US" sz="96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Mummy</a:t>
            </a:r>
            <a:r>
              <a:rPr lang="en-US" sz="9600" b="1">
                <a:solidFill>
                  <a:srgbClr val="FF0000"/>
                </a:solidFill>
                <a:sym typeface="+mn-ea"/>
              </a:rPr>
              <a:t> </a:t>
            </a:r>
            <a:r>
              <a:rPr lang="en-US" sz="9600">
                <a:sym typeface="+mn-ea"/>
              </a:rPr>
              <a:t> in the kitchen</a:t>
            </a:r>
            <a:r>
              <a:rPr lang="ru-RU" sz="9600">
                <a:sym typeface="+mn-ea"/>
              </a:rPr>
              <a:t>?</a:t>
            </a:r>
            <a:r>
              <a:rPr lang="en-US" altLang="ru-RU" sz="9600">
                <a:sym typeface="+mn-ea"/>
              </a:rPr>
              <a:t> </a:t>
            </a:r>
            <a:endParaRPr lang="en-US" altLang="ru-RU" sz="9600">
              <a:sym typeface="+mn-ea"/>
            </a:endParaRPr>
          </a:p>
          <a:p>
            <a:pPr marL="0" indent="0">
              <a:buNone/>
            </a:pPr>
            <a:r>
              <a:rPr lang="en-US" altLang="ru-RU" sz="9600">
                <a:sym typeface="+mn-ea"/>
              </a:rPr>
              <a:t>Yes</a:t>
            </a:r>
            <a:r>
              <a:rPr lang="ru-RU" altLang="ru-RU" sz="9600">
                <a:sym typeface="+mn-ea"/>
              </a:rPr>
              <a:t>, </a:t>
            </a:r>
            <a:r>
              <a:rPr lang="en-US" altLang="ru-RU" sz="96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she</a:t>
            </a:r>
            <a:r>
              <a:rPr lang="en-US" altLang="ru-RU" sz="9600">
                <a:sym typeface="+mn-ea"/>
              </a:rPr>
              <a:t> </a:t>
            </a:r>
            <a:r>
              <a:rPr lang="en-US" altLang="ru-RU" sz="96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altLang="ru-RU" sz="9600">
                <a:sym typeface="+mn-ea"/>
              </a:rPr>
              <a:t>.</a:t>
            </a:r>
            <a:endParaRPr lang="en-US" altLang="ru-RU" sz="9600">
              <a:sym typeface="+mn-ea"/>
            </a:endParaRP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96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sz="9600">
                <a:sym typeface="+mn-ea"/>
              </a:rPr>
              <a:t> </a:t>
            </a:r>
            <a:r>
              <a:rPr lang="en-US" sz="96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Daddy</a:t>
            </a:r>
            <a:r>
              <a:rPr lang="en-US" sz="9600">
                <a:sym typeface="+mn-ea"/>
              </a:rPr>
              <a:t> in the kitchen</a:t>
            </a:r>
            <a:r>
              <a:rPr lang="ru-RU" sz="9600">
                <a:sym typeface="+mn-ea"/>
              </a:rPr>
              <a:t>?</a:t>
            </a:r>
            <a:r>
              <a:rPr lang="en-US" altLang="ru-RU" sz="9600">
                <a:sym typeface="+mn-ea"/>
              </a:rPr>
              <a:t> </a:t>
            </a:r>
            <a:endParaRPr lang="en-US" altLang="ru-RU" sz="9600">
              <a:sym typeface="+mn-ea"/>
            </a:endParaRPr>
          </a:p>
          <a:p>
            <a:pPr marL="0" indent="0">
              <a:buNone/>
            </a:pPr>
            <a:r>
              <a:rPr lang="en-US" altLang="ru-RU" sz="9600">
                <a:sym typeface="+mn-ea"/>
              </a:rPr>
              <a:t>Yes</a:t>
            </a:r>
            <a:r>
              <a:rPr lang="ru-RU" altLang="ru-RU" sz="9600">
                <a:sym typeface="+mn-ea"/>
              </a:rPr>
              <a:t>, </a:t>
            </a:r>
            <a:r>
              <a:rPr lang="en-US" altLang="ru-RU" sz="96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he</a:t>
            </a:r>
            <a:r>
              <a:rPr lang="en-US" altLang="ru-RU" sz="9600">
                <a:sym typeface="+mn-ea"/>
              </a:rPr>
              <a:t> </a:t>
            </a:r>
            <a:r>
              <a:rPr lang="en-US" altLang="ru-RU" sz="9600" b="1">
                <a:solidFill>
                  <a:srgbClr val="FF0000"/>
                </a:solidFill>
                <a:sym typeface="+mn-ea"/>
              </a:rPr>
              <a:t>is</a:t>
            </a:r>
            <a:r>
              <a:rPr lang="en-US" altLang="ru-RU" sz="9600">
                <a:sym typeface="+mn-ea"/>
              </a:rPr>
              <a:t>.</a:t>
            </a:r>
            <a:endParaRPr lang="en-US" altLang="ru-RU" sz="9600">
              <a:sym typeface="+mn-ea"/>
            </a:endParaRPr>
          </a:p>
          <a:p>
            <a:pPr marL="0" indent="0">
              <a:buNone/>
            </a:pPr>
            <a:endParaRPr lang="en-US" altLang="ru-RU" sz="9600"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800" b="1">
                <a:solidFill>
                  <a:srgbClr val="FF0000"/>
                </a:solidFill>
              </a:rPr>
              <a:t>Are</a:t>
            </a:r>
            <a:r>
              <a:rPr lang="en-US" sz="8800"/>
              <a:t> </a:t>
            </a:r>
            <a:r>
              <a:rPr lang="en-US" sz="88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Lulu and Larry</a:t>
            </a:r>
            <a:r>
              <a:rPr lang="en-US" sz="8800"/>
              <a:t> in the kitchen</a:t>
            </a:r>
            <a:r>
              <a:rPr lang="ru-RU" sz="8800"/>
              <a:t>?</a:t>
            </a:r>
            <a:endParaRPr lang="ru-RU" sz="8800"/>
          </a:p>
          <a:p>
            <a:pPr marL="0" indent="0">
              <a:buNone/>
            </a:pPr>
            <a:r>
              <a:rPr lang="en-US" sz="8800">
                <a:latin typeface="Calibri" panose="020F0502020204030204" charset="0"/>
              </a:rPr>
              <a:t>Yes</a:t>
            </a:r>
            <a:r>
              <a:rPr lang="ru-RU" sz="8800">
                <a:latin typeface="Calibri" panose="020F0502020204030204" charset="0"/>
              </a:rPr>
              <a:t>, </a:t>
            </a:r>
            <a:r>
              <a:rPr lang="en-US" altLang="ru-RU" sz="88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Calibri" panose="020F0502020204030204" charset="0"/>
              </a:rPr>
              <a:t>they</a:t>
            </a:r>
            <a:r>
              <a:rPr lang="en-US" altLang="ru-RU" sz="8800">
                <a:latin typeface="Calibri" panose="020F0502020204030204" charset="0"/>
              </a:rPr>
              <a:t> </a:t>
            </a:r>
            <a:r>
              <a:rPr lang="en-US" altLang="ru-RU" sz="8800" b="1">
                <a:solidFill>
                  <a:srgbClr val="FF0000"/>
                </a:solidFill>
                <a:latin typeface="Calibri" panose="020F0502020204030204" charset="0"/>
              </a:rPr>
              <a:t>are</a:t>
            </a:r>
            <a:r>
              <a:rPr lang="en-US" altLang="ru-RU" sz="8800">
                <a:latin typeface="Calibri" panose="020F0502020204030204" charset="0"/>
              </a:rPr>
              <a:t>.</a:t>
            </a:r>
            <a:endParaRPr lang="en-US" altLang="ru-RU" sz="880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2485</Words>
  <Application>WPS Presentation</Application>
  <PresentationFormat>Widescreen</PresentationFormat>
  <Paragraphs>148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2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Yes/No questions </dc:title>
  <dc:creator/>
  <cp:lastModifiedBy>sofia</cp:lastModifiedBy>
  <cp:revision>1</cp:revision>
  <dcterms:created xsi:type="dcterms:W3CDTF">2024-01-30T12:06:23Z</dcterms:created>
  <dcterms:modified xsi:type="dcterms:W3CDTF">2024-01-30T12:06:24Z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B3984293F9FB410D8BF0BCF37D8AC642</vt:lpwstr>
  </property>
  <property fmtid="{D5CDD505-2E9C-101B-9397-08002B2CF9AE}" pid="3" name="KSOProductBuildVer">
    <vt:lpwstr>1033-11.2.0.11225</vt:lpwstr>
  </property>
</Properties>
</file>