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64" r:id="rId3"/>
    <p:sldId id="257" r:id="rId4"/>
    <p:sldId id="270" r:id="rId5"/>
    <p:sldId id="271" r:id="rId6"/>
    <p:sldId id="272" r:id="rId7"/>
    <p:sldId id="265" r:id="rId8"/>
    <p:sldId id="259" r:id="rId9"/>
    <p:sldId id="260" r:id="rId10"/>
    <p:sldId id="273" r:id="rId11"/>
    <p:sldId id="276" r:id="rId12"/>
    <p:sldId id="278" r:id="rId13"/>
    <p:sldId id="279" r:id="rId14"/>
    <p:sldId id="280" r:id="rId15"/>
    <p:sldId id="266" r:id="rId16"/>
    <p:sldId id="261" r:id="rId17"/>
    <p:sldId id="282" r:id="rId18"/>
    <p:sldId id="281" r:id="rId19"/>
    <p:sldId id="262" r:id="rId20"/>
    <p:sldId id="283" r:id="rId21"/>
    <p:sldId id="267" r:id="rId22"/>
    <p:sldId id="268" r:id="rId23"/>
    <p:sldId id="269" r:id="rId24"/>
    <p:sldId id="26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Lst>
  <p:sldSz cx="9144000" cy="6858000" type="screen4x3"/>
  <p:notesSz cx="6858000" cy="9144000"/>
  <p:custDataLst>
    <p:tags r:id="rId52"/>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C1F7"/>
    <a:srgbClr val="CCAEF4"/>
    <a:srgbClr val="EAC0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60"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17A1C-E56B-497A-BC6D-D7317FCB021D}" type="datetimeFigureOut">
              <a:rPr lang="ru-RU" smtClean="0"/>
              <a:pPr/>
              <a:t>28.02.2016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D30BDD-4143-4AFA-A5FF-5664D5E07D52}" type="slidenum">
              <a:rPr lang="ru-RU" smtClean="0"/>
              <a:pPr/>
              <a:t>‹#›</a:t>
            </a:fld>
            <a:endParaRPr lang="ru-RU"/>
          </a:p>
        </p:txBody>
      </p:sp>
    </p:spTree>
    <p:extLst>
      <p:ext uri="{BB962C8B-B14F-4D97-AF65-F5344CB8AC3E}">
        <p14:creationId xmlns:p14="http://schemas.microsoft.com/office/powerpoint/2010/main" val="1643341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1</a:t>
            </a:fld>
            <a:endParaRPr lang="ru-RU"/>
          </a:p>
        </p:txBody>
      </p:sp>
    </p:spTree>
    <p:extLst>
      <p:ext uri="{BB962C8B-B14F-4D97-AF65-F5344CB8AC3E}">
        <p14:creationId xmlns:p14="http://schemas.microsoft.com/office/powerpoint/2010/main" val="1772589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53F32-1FD9-4F5F-A63B-1AB94C283EFC}" type="slidenum">
              <a:rPr lang="ru-RU" altLang="ru-RU"/>
              <a:pPr/>
              <a:t>17</a:t>
            </a:fld>
            <a:endParaRPr lang="ru-RU" altLang="ru-RU"/>
          </a:p>
        </p:txBody>
      </p:sp>
      <p:sp>
        <p:nvSpPr>
          <p:cNvPr id="207874" name="Rectangle 2"/>
          <p:cNvSpPr>
            <a:spLocks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819345-2D7B-4AB4-A58D-DB4DF4548F4C}" type="slidenum">
              <a:rPr lang="ru-RU" altLang="ru-RU"/>
              <a:pPr/>
              <a:t>18</a:t>
            </a:fld>
            <a:endParaRPr lang="ru-RU" altLang="ru-RU"/>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19</a:t>
            </a:fld>
            <a:endParaRPr lang="ru-RU"/>
          </a:p>
        </p:txBody>
      </p:sp>
    </p:spTree>
    <p:extLst>
      <p:ext uri="{BB962C8B-B14F-4D97-AF65-F5344CB8AC3E}">
        <p14:creationId xmlns:p14="http://schemas.microsoft.com/office/powerpoint/2010/main" val="3164328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CE7EE8-61DE-47C9-B81B-0A06AC9F53FB}" type="slidenum">
              <a:rPr lang="ru-RU" altLang="ru-RU"/>
              <a:pPr/>
              <a:t>20</a:t>
            </a:fld>
            <a:endParaRPr lang="ru-RU" altLang="ru-RU"/>
          </a:p>
        </p:txBody>
      </p:sp>
      <p:sp>
        <p:nvSpPr>
          <p:cNvPr id="205826" name="Rectangle 2"/>
          <p:cNvSpPr>
            <a:spLocks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24</a:t>
            </a:fld>
            <a:endParaRPr lang="ru-RU"/>
          </a:p>
        </p:txBody>
      </p:sp>
    </p:spTree>
    <p:extLst>
      <p:ext uri="{BB962C8B-B14F-4D97-AF65-F5344CB8AC3E}">
        <p14:creationId xmlns:p14="http://schemas.microsoft.com/office/powerpoint/2010/main" val="3511529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9FB08-A68C-419A-AB1A-317DE08B883B}" type="slidenum">
              <a:rPr lang="ru-RU" altLang="ru-RU"/>
              <a:pPr/>
              <a:t>25</a:t>
            </a:fld>
            <a:endParaRPr lang="ru-RU" altLang="ru-RU"/>
          </a:p>
        </p:txBody>
      </p:sp>
      <p:sp>
        <p:nvSpPr>
          <p:cNvPr id="217090" name="Rectangle 2"/>
          <p:cNvSpPr>
            <a:spLocks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F74C56-EA89-4695-BF2F-AAC9E40C9F41}" type="slidenum">
              <a:rPr lang="ru-RU" altLang="ru-RU"/>
              <a:pPr/>
              <a:t>26</a:t>
            </a:fld>
            <a:endParaRPr lang="ru-RU" altLang="ru-RU"/>
          </a:p>
        </p:txBody>
      </p:sp>
      <p:sp>
        <p:nvSpPr>
          <p:cNvPr id="228354" name="Rectangle 2"/>
          <p:cNvSpPr>
            <a:spLocks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9C2543-4C69-4794-A0B1-8DC3E50A66CD}" type="slidenum">
              <a:rPr lang="ru-RU" altLang="ru-RU"/>
              <a:pPr/>
              <a:t>27</a:t>
            </a:fld>
            <a:endParaRPr lang="ru-RU" altLang="ru-RU"/>
          </a:p>
        </p:txBody>
      </p:sp>
      <p:sp>
        <p:nvSpPr>
          <p:cNvPr id="219138" name="Rectangle 2"/>
          <p:cNvSpPr>
            <a:spLocks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E5D1D-28A5-48BA-A5A0-A1E11DB58A08}" type="slidenum">
              <a:rPr lang="ru-RU" altLang="ru-RU"/>
              <a:pPr/>
              <a:t>28</a:t>
            </a:fld>
            <a:endParaRPr lang="ru-RU" altLang="ru-RU"/>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9AA05-9C90-417C-987A-1AEEAC48FBF4}" type="slidenum">
              <a:rPr lang="ru-RU" altLang="ru-RU"/>
              <a:pPr/>
              <a:t>29</a:t>
            </a:fld>
            <a:endParaRPr lang="ru-RU" altLang="ru-RU"/>
          </a:p>
        </p:txBody>
      </p:sp>
      <p:sp>
        <p:nvSpPr>
          <p:cNvPr id="226306" name="Rectangle 2"/>
          <p:cNvSpPr>
            <a:spLocks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3</a:t>
            </a:fld>
            <a:endParaRPr lang="ru-RU"/>
          </a:p>
        </p:txBody>
      </p:sp>
    </p:spTree>
    <p:extLst>
      <p:ext uri="{BB962C8B-B14F-4D97-AF65-F5344CB8AC3E}">
        <p14:creationId xmlns:p14="http://schemas.microsoft.com/office/powerpoint/2010/main" val="3781334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EC956-3728-4505-9749-A68241671B3E}" type="slidenum">
              <a:rPr lang="ru-RU" altLang="ru-RU"/>
              <a:pPr/>
              <a:t>30</a:t>
            </a:fld>
            <a:endParaRPr lang="ru-RU" altLang="ru-RU"/>
          </a:p>
        </p:txBody>
      </p:sp>
      <p:sp>
        <p:nvSpPr>
          <p:cNvPr id="236546" name="Rectangle 2"/>
          <p:cNvSpPr>
            <a:spLocks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E7067-DBE3-4B85-B193-14EEE4DB552A}" type="slidenum">
              <a:rPr lang="ru-RU" altLang="ru-RU"/>
              <a:pPr/>
              <a:t>31</a:t>
            </a:fld>
            <a:endParaRPr lang="ru-RU" altLang="ru-RU"/>
          </a:p>
        </p:txBody>
      </p:sp>
      <p:sp>
        <p:nvSpPr>
          <p:cNvPr id="240642" name="Rectangle 2"/>
          <p:cNvSpPr>
            <a:spLocks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E0A6E-E2A8-4F3A-9F33-2691821B879D}" type="slidenum">
              <a:rPr lang="ru-RU" altLang="ru-RU"/>
              <a:pPr/>
              <a:t>32</a:t>
            </a:fld>
            <a:endParaRPr lang="ru-RU" altLang="ru-RU"/>
          </a:p>
        </p:txBody>
      </p:sp>
      <p:sp>
        <p:nvSpPr>
          <p:cNvPr id="257026" name="Rectangle 2"/>
          <p:cNvSpPr>
            <a:spLocks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C15A50-8557-4BA4-83D3-DB65AAD31B57}" type="slidenum">
              <a:rPr lang="ru-RU" altLang="ru-RU"/>
              <a:pPr/>
              <a:t>33</a:t>
            </a:fld>
            <a:endParaRPr lang="ru-RU" altLang="ru-RU"/>
          </a:p>
        </p:txBody>
      </p:sp>
      <p:sp>
        <p:nvSpPr>
          <p:cNvPr id="242690" name="Rectangle 2"/>
          <p:cNvSpPr>
            <a:spLocks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C00961-5E5A-4836-9924-B7E235822902}" type="slidenum">
              <a:rPr lang="ru-RU" altLang="ru-RU"/>
              <a:pPr/>
              <a:t>34</a:t>
            </a:fld>
            <a:endParaRPr lang="ru-RU" altLang="ru-RU"/>
          </a:p>
        </p:txBody>
      </p:sp>
      <p:sp>
        <p:nvSpPr>
          <p:cNvPr id="286722" name="Rectangle 2"/>
          <p:cNvSpPr>
            <a:spLocks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8F9FB3-1B73-42C5-A281-4881C91C8F21}" type="slidenum">
              <a:rPr lang="ru-RU" altLang="ru-RU"/>
              <a:pPr/>
              <a:t>35</a:t>
            </a:fld>
            <a:endParaRPr lang="ru-RU" altLang="ru-RU"/>
          </a:p>
        </p:txBody>
      </p:sp>
      <p:sp>
        <p:nvSpPr>
          <p:cNvPr id="277506" name="Rectangle 2"/>
          <p:cNvSpPr>
            <a:spLocks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703389-5765-4322-B169-44AB7371D691}" type="slidenum">
              <a:rPr lang="ru-RU" altLang="ru-RU"/>
              <a:pPr/>
              <a:t>36</a:t>
            </a:fld>
            <a:endParaRPr lang="ru-RU" altLang="ru-RU"/>
          </a:p>
        </p:txBody>
      </p:sp>
      <p:sp>
        <p:nvSpPr>
          <p:cNvPr id="279554" name="Rectangle 2"/>
          <p:cNvSpPr>
            <a:spLocks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AE5E1-8CF1-4A95-91C4-7414CA6B8BB6}" type="slidenum">
              <a:rPr lang="ru-RU" altLang="ru-RU"/>
              <a:pPr/>
              <a:t>37</a:t>
            </a:fld>
            <a:endParaRPr lang="ru-RU" altLang="ru-RU"/>
          </a:p>
        </p:txBody>
      </p:sp>
      <p:sp>
        <p:nvSpPr>
          <p:cNvPr id="284674" name="Rectangle 2"/>
          <p:cNvSpPr>
            <a:spLocks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06B9D9-743F-484C-BD94-0E340BC93111}" type="slidenum">
              <a:rPr lang="ru-RU" altLang="ru-RU"/>
              <a:pPr/>
              <a:t>38</a:t>
            </a:fld>
            <a:endParaRPr lang="ru-RU" altLang="ru-RU"/>
          </a:p>
        </p:txBody>
      </p:sp>
      <p:sp>
        <p:nvSpPr>
          <p:cNvPr id="248834" name="Rectangle 2"/>
          <p:cNvSpPr>
            <a:spLocks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AAE2C-9F1D-4A44-80F1-DD5D20D3298E}" type="slidenum">
              <a:rPr lang="ru-RU" altLang="ru-RU"/>
              <a:pPr/>
              <a:t>39</a:t>
            </a:fld>
            <a:endParaRPr lang="ru-RU" altLang="ru-RU"/>
          </a:p>
        </p:txBody>
      </p:sp>
      <p:sp>
        <p:nvSpPr>
          <p:cNvPr id="262146" name="Rectangle 2"/>
          <p:cNvSpPr>
            <a:spLocks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8</a:t>
            </a:fld>
            <a:endParaRPr lang="ru-RU"/>
          </a:p>
        </p:txBody>
      </p:sp>
    </p:spTree>
    <p:extLst>
      <p:ext uri="{BB962C8B-B14F-4D97-AF65-F5344CB8AC3E}">
        <p14:creationId xmlns:p14="http://schemas.microsoft.com/office/powerpoint/2010/main" val="501249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229EF-E789-4DB7-ACF8-6B34BCD88159}" type="slidenum">
              <a:rPr lang="ru-RU" altLang="ru-RU"/>
              <a:pPr/>
              <a:t>40</a:t>
            </a:fld>
            <a:endParaRPr lang="ru-RU" altLang="ru-RU"/>
          </a:p>
        </p:txBody>
      </p:sp>
      <p:sp>
        <p:nvSpPr>
          <p:cNvPr id="264194" name="Rectangle 2"/>
          <p:cNvSpPr>
            <a:spLocks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499C7F-135B-471E-A9FD-04C237B2CB18}" type="slidenum">
              <a:rPr lang="ru-RU" altLang="ru-RU"/>
              <a:pPr/>
              <a:t>41</a:t>
            </a:fld>
            <a:endParaRPr lang="ru-RU" altLang="ru-RU"/>
          </a:p>
        </p:txBody>
      </p:sp>
      <p:sp>
        <p:nvSpPr>
          <p:cNvPr id="271362" name="Rectangle 2"/>
          <p:cNvSpPr>
            <a:spLocks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FAEBC-6935-44BD-A87B-53DDB4287ADE}" type="slidenum">
              <a:rPr lang="ru-RU" altLang="ru-RU"/>
              <a:pPr/>
              <a:t>42</a:t>
            </a:fld>
            <a:endParaRPr lang="ru-RU" altLang="ru-RU"/>
          </a:p>
        </p:txBody>
      </p:sp>
      <p:sp>
        <p:nvSpPr>
          <p:cNvPr id="317442" name="Rectangle 2"/>
          <p:cNvSpPr>
            <a:spLocks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02B525-EC43-4A92-ADC4-DF77D7413CBA}" type="slidenum">
              <a:rPr lang="ru-RU" altLang="ru-RU"/>
              <a:pPr/>
              <a:t>43</a:t>
            </a:fld>
            <a:endParaRPr lang="ru-RU" altLang="ru-RU"/>
          </a:p>
        </p:txBody>
      </p:sp>
      <p:sp>
        <p:nvSpPr>
          <p:cNvPr id="319490" name="Rectangle 2"/>
          <p:cNvSpPr>
            <a:spLocks noChangeArrowheads="1" noTextEdit="1"/>
          </p:cNvSpPr>
          <p:nvPr>
            <p:ph type="sldImg"/>
          </p:nvPr>
        </p:nvSpPr>
        <p:spPr>
          <a:ln/>
        </p:spPr>
      </p:sp>
      <p:sp>
        <p:nvSpPr>
          <p:cNvPr id="31949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915D6D-8DF2-456D-8A90-39BE477D1569}" type="slidenum">
              <a:rPr lang="ru-RU" altLang="ru-RU"/>
              <a:pPr/>
              <a:t>44</a:t>
            </a:fld>
            <a:endParaRPr lang="ru-RU" altLang="ru-RU"/>
          </a:p>
        </p:txBody>
      </p:sp>
      <p:sp>
        <p:nvSpPr>
          <p:cNvPr id="321538" name="Rectangle 2"/>
          <p:cNvSpPr>
            <a:spLocks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023507-62E3-4976-B986-DC21F5B34DF4}" type="slidenum">
              <a:rPr lang="ru-RU" altLang="ru-RU"/>
              <a:pPr/>
              <a:t>45</a:t>
            </a:fld>
            <a:endParaRPr lang="ru-RU" altLang="ru-RU"/>
          </a:p>
        </p:txBody>
      </p:sp>
      <p:sp>
        <p:nvSpPr>
          <p:cNvPr id="294914" name="Rectangle 2"/>
          <p:cNvSpPr>
            <a:spLocks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2720C-8EAB-4471-91E1-075BDD005FE6}" type="slidenum">
              <a:rPr lang="ru-RU" altLang="ru-RU"/>
              <a:pPr/>
              <a:t>46</a:t>
            </a:fld>
            <a:endParaRPr lang="ru-RU" altLang="ru-RU"/>
          </a:p>
        </p:txBody>
      </p:sp>
      <p:sp>
        <p:nvSpPr>
          <p:cNvPr id="296962" name="Rectangle 2"/>
          <p:cNvSpPr>
            <a:spLocks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2FF69-B3C4-45E2-BAA0-5D7A94A15709}" type="slidenum">
              <a:rPr lang="ru-RU" altLang="ru-RU"/>
              <a:pPr/>
              <a:t>47</a:t>
            </a:fld>
            <a:endParaRPr lang="ru-RU" altLang="ru-RU"/>
          </a:p>
        </p:txBody>
      </p:sp>
      <p:sp>
        <p:nvSpPr>
          <p:cNvPr id="308226" name="Rectangle 2"/>
          <p:cNvSpPr>
            <a:spLocks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305B3-1524-4CC9-B97C-0C1E818D042B}" type="slidenum">
              <a:rPr lang="ru-RU" altLang="ru-RU"/>
              <a:pPr/>
              <a:t>48</a:t>
            </a:fld>
            <a:endParaRPr lang="ru-RU" altLang="ru-RU"/>
          </a:p>
        </p:txBody>
      </p:sp>
      <p:sp>
        <p:nvSpPr>
          <p:cNvPr id="299010" name="Rectangle 2"/>
          <p:cNvSpPr>
            <a:spLocks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62132-D6DD-4E0A-A5C3-A8D6801103A3}" type="slidenum">
              <a:rPr lang="ru-RU" altLang="ru-RU"/>
              <a:pPr/>
              <a:t>49</a:t>
            </a:fld>
            <a:endParaRPr lang="ru-RU" altLang="ru-RU"/>
          </a:p>
        </p:txBody>
      </p:sp>
      <p:sp>
        <p:nvSpPr>
          <p:cNvPr id="301058" name="Rectangle 2"/>
          <p:cNvSpPr>
            <a:spLocks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9</a:t>
            </a:fld>
            <a:endParaRPr lang="ru-RU"/>
          </a:p>
        </p:txBody>
      </p:sp>
    </p:spTree>
    <p:extLst>
      <p:ext uri="{BB962C8B-B14F-4D97-AF65-F5344CB8AC3E}">
        <p14:creationId xmlns:p14="http://schemas.microsoft.com/office/powerpoint/2010/main" val="3093303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EB0423-7FEB-44F3-9AA7-133ADF104ACD}" type="slidenum">
              <a:rPr lang="ru-RU" altLang="ru-RU"/>
              <a:pPr/>
              <a:t>11</a:t>
            </a:fld>
            <a:endParaRPr lang="ru-RU" altLang="ru-RU"/>
          </a:p>
        </p:txBody>
      </p:sp>
      <p:sp>
        <p:nvSpPr>
          <p:cNvPr id="187394" name="Rectangle 2"/>
          <p:cNvSpPr>
            <a:spLocks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6111C3-5FCA-45A0-8B7A-697BB2972E83}" type="slidenum">
              <a:rPr lang="ru-RU" altLang="ru-RU"/>
              <a:pPr/>
              <a:t>12</a:t>
            </a:fld>
            <a:endParaRPr lang="ru-RU" altLang="ru-RU"/>
          </a:p>
        </p:txBody>
      </p:sp>
      <p:sp>
        <p:nvSpPr>
          <p:cNvPr id="190466" name="Rectangle 2"/>
          <p:cNvSpPr>
            <a:spLocks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4DA5A-6C89-4E50-B7A0-4CEA3905EFB5}" type="slidenum">
              <a:rPr lang="ru-RU" altLang="ru-RU"/>
              <a:pPr/>
              <a:t>13</a:t>
            </a:fld>
            <a:endParaRPr lang="ru-RU" altLang="ru-RU"/>
          </a:p>
        </p:txBody>
      </p:sp>
      <p:sp>
        <p:nvSpPr>
          <p:cNvPr id="210946" name="Rectangle 2"/>
          <p:cNvSpPr>
            <a:spLocks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923FE-444C-4753-9855-5FAF8CEA0742}" type="slidenum">
              <a:rPr lang="ru-RU" altLang="ru-RU"/>
              <a:pPr/>
              <a:t>14</a:t>
            </a:fld>
            <a:endParaRPr lang="ru-RU" altLang="ru-RU"/>
          </a:p>
        </p:txBody>
      </p:sp>
      <p:sp>
        <p:nvSpPr>
          <p:cNvPr id="196610" name="Rectangle 2"/>
          <p:cNvSpPr>
            <a:spLocks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9D30BDD-4143-4AFA-A5FF-5664D5E07D52}" type="slidenum">
              <a:rPr lang="ru-RU" smtClean="0"/>
              <a:pPr/>
              <a:t>16</a:t>
            </a:fld>
            <a:endParaRPr lang="ru-RU"/>
          </a:p>
        </p:txBody>
      </p:sp>
    </p:spTree>
    <p:extLst>
      <p:ext uri="{BB962C8B-B14F-4D97-AF65-F5344CB8AC3E}">
        <p14:creationId xmlns:p14="http://schemas.microsoft.com/office/powerpoint/2010/main" val="335242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2325692692"/>
      </p:ext>
    </p:extLst>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1687074665"/>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2349743893"/>
      </p:ext>
    </p:extLst>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981200"/>
            <a:ext cx="8229600" cy="3886200"/>
          </a:xfrm>
        </p:spPr>
        <p:txBody>
          <a:bodyPr/>
          <a:lstStyle/>
          <a:p>
            <a:endParaRPr lang="ru-RU"/>
          </a:p>
        </p:txBody>
      </p:sp>
      <p:sp>
        <p:nvSpPr>
          <p:cNvPr id="4" name="Нижний колонтитул 3"/>
          <p:cNvSpPr>
            <a:spLocks noGrp="1"/>
          </p:cNvSpPr>
          <p:nvPr>
            <p:ph type="ftr" sz="quarter" idx="10"/>
          </p:nvPr>
        </p:nvSpPr>
        <p:spPr>
          <a:xfrm>
            <a:off x="3124200" y="6248400"/>
            <a:ext cx="2895600" cy="457200"/>
          </a:xfrm>
        </p:spPr>
        <p:txBody>
          <a:bodyPr/>
          <a:lstStyle>
            <a:lvl1pPr>
              <a:defRPr/>
            </a:lvl1pPr>
          </a:lstStyle>
          <a:p>
            <a:endParaRPr lang="ru-RU" altLang="ru-RU"/>
          </a:p>
        </p:txBody>
      </p:sp>
      <p:sp>
        <p:nvSpPr>
          <p:cNvPr id="5" name="Номер слайда 4"/>
          <p:cNvSpPr>
            <a:spLocks noGrp="1"/>
          </p:cNvSpPr>
          <p:nvPr>
            <p:ph type="sldNum" sz="quarter" idx="11"/>
          </p:nvPr>
        </p:nvSpPr>
        <p:spPr>
          <a:xfrm>
            <a:off x="6553200" y="6248400"/>
            <a:ext cx="2133600" cy="457200"/>
          </a:xfrm>
        </p:spPr>
        <p:txBody>
          <a:bodyPr/>
          <a:lstStyle>
            <a:lvl1pPr>
              <a:defRPr/>
            </a:lvl1pPr>
          </a:lstStyle>
          <a:p>
            <a:fld id="{83B10301-2BAF-40E3-BE42-EE1AE41D623C}" type="slidenum">
              <a:rPr lang="ru-RU" altLang="ru-RU"/>
              <a:pPr/>
              <a:t>‹#›</a:t>
            </a:fld>
            <a:endParaRPr lang="ru-RU" altLang="ru-RU"/>
          </a:p>
        </p:txBody>
      </p:sp>
      <p:sp>
        <p:nvSpPr>
          <p:cNvPr id="6" name="Дата 5"/>
          <p:cNvSpPr>
            <a:spLocks noGrp="1"/>
          </p:cNvSpPr>
          <p:nvPr>
            <p:ph type="dt" sz="half" idx="12"/>
          </p:nvPr>
        </p:nvSpPr>
        <p:spPr>
          <a:xfrm>
            <a:off x="457200" y="6245225"/>
            <a:ext cx="2133600" cy="476250"/>
          </a:xfrm>
        </p:spPr>
        <p:txBody>
          <a:bodyPr/>
          <a:lstStyle>
            <a:lvl1pPr>
              <a:defRPr/>
            </a:lvl1pPr>
          </a:lstStyle>
          <a:p>
            <a:endParaRPr lang="ru-RU" altLang="ru-RU"/>
          </a:p>
        </p:txBody>
      </p:sp>
    </p:spTree>
    <p:extLst>
      <p:ext uri="{BB962C8B-B14F-4D97-AF65-F5344CB8AC3E}">
        <p14:creationId xmlns:p14="http://schemas.microsoft.com/office/powerpoint/2010/main" val="33939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3716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981200"/>
            <a:ext cx="4038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9812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4000500"/>
            <a:ext cx="4038600" cy="1866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10"/>
          </p:nvPr>
        </p:nvSpPr>
        <p:spPr>
          <a:xfrm>
            <a:off x="3124200" y="6248400"/>
            <a:ext cx="2895600" cy="457200"/>
          </a:xfrm>
        </p:spPr>
        <p:txBody>
          <a:bodyPr/>
          <a:lstStyle>
            <a:lvl1pPr>
              <a:defRPr/>
            </a:lvl1pPr>
          </a:lstStyle>
          <a:p>
            <a:endParaRPr lang="ru-RU" altLang="ru-RU"/>
          </a:p>
        </p:txBody>
      </p:sp>
      <p:sp>
        <p:nvSpPr>
          <p:cNvPr id="7" name="Номер слайда 6"/>
          <p:cNvSpPr>
            <a:spLocks noGrp="1"/>
          </p:cNvSpPr>
          <p:nvPr>
            <p:ph type="sldNum" sz="quarter" idx="11"/>
          </p:nvPr>
        </p:nvSpPr>
        <p:spPr>
          <a:xfrm>
            <a:off x="6553200" y="6248400"/>
            <a:ext cx="2133600" cy="457200"/>
          </a:xfrm>
        </p:spPr>
        <p:txBody>
          <a:bodyPr/>
          <a:lstStyle>
            <a:lvl1pPr>
              <a:defRPr/>
            </a:lvl1pPr>
          </a:lstStyle>
          <a:p>
            <a:fld id="{B3F75C07-7847-4E07-AA20-9E23A4D8BF5A}" type="slidenum">
              <a:rPr lang="ru-RU" altLang="ru-RU"/>
              <a:pPr/>
              <a:t>‹#›</a:t>
            </a:fld>
            <a:endParaRPr lang="ru-RU" altLang="ru-RU"/>
          </a:p>
        </p:txBody>
      </p:sp>
      <p:sp>
        <p:nvSpPr>
          <p:cNvPr id="8" name="Дата 7"/>
          <p:cNvSpPr>
            <a:spLocks noGrp="1"/>
          </p:cNvSpPr>
          <p:nvPr>
            <p:ph type="dt" sz="half" idx="12"/>
          </p:nvPr>
        </p:nvSpPr>
        <p:spPr>
          <a:xfrm>
            <a:off x="457200" y="6245225"/>
            <a:ext cx="2133600" cy="476250"/>
          </a:xfrm>
        </p:spPr>
        <p:txBody>
          <a:bodyPr/>
          <a:lstStyle>
            <a:lvl1pPr>
              <a:defRPr/>
            </a:lvl1pPr>
          </a:lstStyle>
          <a:p>
            <a:endParaRPr lang="ru-RU" altLang="ru-RU"/>
          </a:p>
        </p:txBody>
      </p:sp>
    </p:spTree>
    <p:extLst>
      <p:ext uri="{BB962C8B-B14F-4D97-AF65-F5344CB8AC3E}">
        <p14:creationId xmlns:p14="http://schemas.microsoft.com/office/powerpoint/2010/main" val="3628351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1409436045"/>
      </p:ext>
    </p:extLst>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659046251"/>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2236482993"/>
      </p:ext>
    </p:extLst>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1058364023"/>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1367073156"/>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918667076"/>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3663228621"/>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4D28D7-DCAC-4E7A-B432-D67E440D7F0A}" type="datetimeFigureOut">
              <a:rPr lang="ru-RU" smtClean="0"/>
              <a:pPr/>
              <a:t>28.02.2016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F3B4B4-C51E-47FF-8D88-508C4C0D89AA}" type="slidenum">
              <a:rPr lang="ru-RU" smtClean="0"/>
              <a:pPr/>
              <a:t>‹#›</a:t>
            </a:fld>
            <a:endParaRPr lang="ru-RU"/>
          </a:p>
        </p:txBody>
      </p:sp>
    </p:spTree>
    <p:extLst>
      <p:ext uri="{BB962C8B-B14F-4D97-AF65-F5344CB8AC3E}">
        <p14:creationId xmlns:p14="http://schemas.microsoft.com/office/powerpoint/2010/main" val="2130767970"/>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4D28D7-DCAC-4E7A-B432-D67E440D7F0A}" type="datetimeFigureOut">
              <a:rPr lang="ru-RU" smtClean="0"/>
              <a:pPr/>
              <a:t>28.02.2016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3B4B4-C51E-47FF-8D88-508C4C0D89AA}" type="slidenum">
              <a:rPr lang="ru-RU" smtClean="0"/>
              <a:pPr/>
              <a:t>‹#›</a:t>
            </a:fld>
            <a:endParaRPr lang="ru-RU"/>
          </a:p>
        </p:txBody>
      </p:sp>
    </p:spTree>
    <p:extLst>
      <p:ext uri="{BB962C8B-B14F-4D97-AF65-F5344CB8AC3E}">
        <p14:creationId xmlns:p14="http://schemas.microsoft.com/office/powerpoint/2010/main" val="245125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wipe dir="d"/>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slide" Target="slide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slide" Target="slide2.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slide" Target="slide2.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6.gif"/></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9.jpeg"/><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slide" Target="slide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39.jpeg"/></Relationships>
</file>

<file path=ppt/slides/_rels/slide3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3.jpeg"/></Relationships>
</file>

<file path=ppt/slides/_rels/slide4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45.jpeg"/></Relationships>
</file>

<file path=ppt/slides/_rels/slide4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48.jpeg"/></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5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slide" Target="slide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slide" Target="slide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1052736"/>
            <a:ext cx="8001000" cy="1470025"/>
          </a:xfrm>
        </p:spPr>
        <p:txBody>
          <a:bodyPr>
            <a:normAutofit fontScale="90000"/>
          </a:bodyPr>
          <a:lstStyle/>
          <a:p>
            <a:r>
              <a:rPr lang="ru-RU" sz="6600" dirty="0" smtClean="0">
                <a:solidFill>
                  <a:srgbClr val="7030A0"/>
                </a:solidFill>
                <a:latin typeface="Comic Sans MS" panose="030F0702030302020204" pitchFamily="66" charset="0"/>
              </a:rPr>
              <a:t/>
            </a:r>
            <a:br>
              <a:rPr lang="ru-RU" sz="6600" dirty="0" smtClean="0">
                <a:solidFill>
                  <a:srgbClr val="7030A0"/>
                </a:solidFill>
                <a:latin typeface="Comic Sans MS" panose="030F0702030302020204" pitchFamily="66" charset="0"/>
              </a:rPr>
            </a:br>
            <a:r>
              <a:rPr lang="ru-RU" sz="6000" dirty="0" smtClean="0">
                <a:solidFill>
                  <a:srgbClr val="7030A0"/>
                </a:solidFill>
                <a:latin typeface="Comic Sans MS" panose="030F0702030302020204" pitchFamily="66" charset="0"/>
              </a:rPr>
              <a:t>«Основы фотографии»</a:t>
            </a:r>
            <a:endParaRPr lang="ru-RU" sz="6000" dirty="0">
              <a:solidFill>
                <a:srgbClr val="7030A0"/>
              </a:solidFill>
              <a:latin typeface="Comic Sans MS" panose="030F0702030302020204" pitchFamily="66" charset="0"/>
            </a:endParaRPr>
          </a:p>
        </p:txBody>
      </p:sp>
      <p:sp>
        <p:nvSpPr>
          <p:cNvPr id="3" name="Заголовок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dirty="0"/>
          </a:p>
        </p:txBody>
      </p:sp>
      <p:sp>
        <p:nvSpPr>
          <p:cNvPr id="5" name="Прямоугольник 4"/>
          <p:cNvSpPr/>
          <p:nvPr/>
        </p:nvSpPr>
        <p:spPr>
          <a:xfrm>
            <a:off x="666167" y="3311291"/>
            <a:ext cx="8277833" cy="1015663"/>
          </a:xfrm>
          <a:prstGeom prst="rect">
            <a:avLst/>
          </a:prstGeom>
        </p:spPr>
        <p:txBody>
          <a:bodyPr wrap="square">
            <a:spAutoFit/>
          </a:bodyPr>
          <a:lstStyle/>
          <a:p>
            <a:pPr algn="just"/>
            <a:r>
              <a:rPr lang="ru-RU" sz="2000" dirty="0"/>
              <a:t>Фотокамера — ваш инструмент, и неплохо вначале освоить его, чтобы научиться как пользоваться и как правильно снимать им — в самом элементарном смысле. </a:t>
            </a:r>
          </a:p>
        </p:txBody>
      </p:sp>
      <p:sp>
        <p:nvSpPr>
          <p:cNvPr id="7" name="Скругленный прямоугольник 6">
            <a:hlinkClick r:id="rId4" action="ppaction://hlinksldjump"/>
          </p:cNvPr>
          <p:cNvSpPr/>
          <p:nvPr/>
        </p:nvSpPr>
        <p:spPr>
          <a:xfrm>
            <a:off x="6876256" y="5733256"/>
            <a:ext cx="1440160" cy="360040"/>
          </a:xfrm>
          <a:prstGeom prst="roundRect">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НАЧАТЬ </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99121174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Прямая соединительная линия 2"/>
          <p:cNvCxnSpPr/>
          <p:nvPr/>
        </p:nvCxnSpPr>
        <p:spPr>
          <a:xfrm>
            <a:off x="2411760" y="1412776"/>
            <a:ext cx="1368152" cy="576064"/>
          </a:xfrm>
          <a:prstGeom prst="line">
            <a:avLst/>
          </a:prstGeom>
        </p:spPr>
        <p:style>
          <a:lnRef idx="1">
            <a:schemeClr val="dk1"/>
          </a:lnRef>
          <a:fillRef idx="0">
            <a:schemeClr val="dk1"/>
          </a:fillRef>
          <a:effectRef idx="0">
            <a:schemeClr val="dk1"/>
          </a:effectRef>
          <a:fontRef idx="minor">
            <a:schemeClr val="tx1"/>
          </a:fontRef>
        </p:style>
      </p:cxnSp>
      <p:cxnSp>
        <p:nvCxnSpPr>
          <p:cNvPr id="5" name="Прямая соединительная линия 4"/>
          <p:cNvCxnSpPr/>
          <p:nvPr/>
        </p:nvCxnSpPr>
        <p:spPr>
          <a:xfrm>
            <a:off x="2195736" y="2348880"/>
            <a:ext cx="2592288" cy="1368152"/>
          </a:xfrm>
          <a:prstGeom prst="line">
            <a:avLst/>
          </a:prstGeom>
        </p:spPr>
        <p:style>
          <a:lnRef idx="1">
            <a:schemeClr val="dk1"/>
          </a:lnRef>
          <a:fillRef idx="0">
            <a:schemeClr val="dk1"/>
          </a:fillRef>
          <a:effectRef idx="0">
            <a:schemeClr val="dk1"/>
          </a:effectRef>
          <a:fontRef idx="minor">
            <a:schemeClr val="tx1"/>
          </a:fontRef>
        </p:style>
      </p:cxnSp>
      <p:grpSp>
        <p:nvGrpSpPr>
          <p:cNvPr id="8" name="Группа 7"/>
          <p:cNvGrpSpPr/>
          <p:nvPr/>
        </p:nvGrpSpPr>
        <p:grpSpPr>
          <a:xfrm>
            <a:off x="209239" y="257322"/>
            <a:ext cx="6267333" cy="4611838"/>
            <a:chOff x="209239" y="257322"/>
            <a:chExt cx="6267333" cy="4611838"/>
          </a:xfrm>
        </p:grpSpPr>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24373" y1="69863" x2="24373" y2="69863"/>
                          <a14:foregroundMark x1="22939" y1="58295" x2="22939" y2="58295"/>
                          <a14:foregroundMark x1="22700" y1="48858" x2="22700" y2="48858"/>
                          <a14:foregroundMark x1="22939" y1="53120" x2="22939" y2="53120"/>
                          <a14:foregroundMark x1="22939" y1="61948" x2="22939" y2="61948"/>
                          <a14:foregroundMark x1="26284" y1="68341" x2="26284" y2="68341"/>
                        </a14:backgroundRemoval>
                      </a14:imgEffect>
                    </a14:imgLayer>
                  </a14:imgProps>
                </a:ext>
                <a:ext uri="{28A0092B-C50C-407E-A947-70E740481C1C}">
                  <a14:useLocalDpi xmlns:a14="http://schemas.microsoft.com/office/drawing/2010/main" val="0"/>
                </a:ext>
              </a:extLst>
            </a:blip>
            <a:srcRect/>
            <a:stretch>
              <a:fillRect/>
            </a:stretch>
          </p:blipFill>
          <p:spPr bwMode="auto">
            <a:xfrm>
              <a:off x="209239" y="257322"/>
              <a:ext cx="5874929" cy="461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11002" y="1815207"/>
              <a:ext cx="1446230" cy="461665"/>
            </a:xfrm>
            <a:prstGeom prst="rect">
              <a:avLst/>
            </a:prstGeom>
            <a:noFill/>
          </p:spPr>
          <p:txBody>
            <a:bodyPr wrap="none" rtlCol="0">
              <a:spAutoFit/>
            </a:bodyPr>
            <a:lstStyle/>
            <a:p>
              <a:r>
                <a:rPr lang="ru-RU" sz="2400" dirty="0" smtClean="0"/>
                <a:t>Объектив</a:t>
              </a:r>
              <a:endParaRPr lang="ru-RU" sz="2400" dirty="0"/>
            </a:p>
          </p:txBody>
        </p:sp>
        <p:sp>
          <p:nvSpPr>
            <p:cNvPr id="7" name="TextBox 6"/>
            <p:cNvSpPr txBox="1"/>
            <p:nvPr/>
          </p:nvSpPr>
          <p:spPr>
            <a:xfrm>
              <a:off x="4818233" y="3514100"/>
              <a:ext cx="1658339" cy="461665"/>
            </a:xfrm>
            <a:prstGeom prst="rect">
              <a:avLst/>
            </a:prstGeom>
            <a:noFill/>
          </p:spPr>
          <p:txBody>
            <a:bodyPr wrap="none" rtlCol="0">
              <a:spAutoFit/>
            </a:bodyPr>
            <a:lstStyle/>
            <a:p>
              <a:r>
                <a:rPr lang="ru-RU" sz="2400" dirty="0" smtClean="0"/>
                <a:t>Диафрагма</a:t>
              </a:r>
              <a:endParaRPr lang="ru-RU" sz="2400" dirty="0"/>
            </a:p>
          </p:txBody>
        </p:sp>
      </p:gr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3" y="4888375"/>
            <a:ext cx="78644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934915"/>
      </p:ext>
    </p:extLst>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D4FC9999-9022-4EB9-B050-79B64EDCF1F4}" type="slidenum">
              <a:rPr lang="ru-RU" altLang="ru-RU"/>
              <a:pPr/>
              <a:t>11</a:t>
            </a:fld>
            <a:endParaRPr lang="ru-RU" altLang="ru-RU"/>
          </a:p>
        </p:txBody>
      </p:sp>
      <p:sp>
        <p:nvSpPr>
          <p:cNvPr id="186370" name="Rectangle 2"/>
          <p:cNvSpPr>
            <a:spLocks noGrp="1" noChangeArrowheads="1"/>
          </p:cNvSpPr>
          <p:nvPr>
            <p:ph type="title"/>
          </p:nvPr>
        </p:nvSpPr>
        <p:spPr>
          <a:noFill/>
          <a:ln/>
        </p:spPr>
        <p:txBody>
          <a:bodyPr/>
          <a:lstStyle/>
          <a:p>
            <a:r>
              <a:rPr lang="ru-RU" altLang="ru-RU" sz="4000"/>
              <a:t>Величина диафрагмы</a:t>
            </a:r>
            <a:r>
              <a:rPr lang="ru-RU" altLang="ru-RU" sz="3600"/>
              <a:t>.</a:t>
            </a:r>
          </a:p>
        </p:txBody>
      </p:sp>
      <p:pic>
        <p:nvPicPr>
          <p:cNvPr id="186375" name="Picture 7" descr="Image7"/>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0" y="4876800"/>
            <a:ext cx="9144000" cy="15605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6377" name="Text Box 9"/>
          <p:cNvSpPr txBox="1">
            <a:spLocks noChangeArrowheads="1"/>
          </p:cNvSpPr>
          <p:nvPr/>
        </p:nvSpPr>
        <p:spPr bwMode="auto">
          <a:xfrm>
            <a:off x="457200" y="1676400"/>
            <a:ext cx="8077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u="none"/>
              <a:t>Величина диафрагмы (диафрагменное число) характеризует степень открытия отверстия диафрагмы.</a:t>
            </a:r>
          </a:p>
        </p:txBody>
      </p:sp>
      <p:pic>
        <p:nvPicPr>
          <p:cNvPr id="186379" name="Picture 11" descr="004"/>
          <p:cNvPicPr>
            <a:picLocks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2895600" y="2895600"/>
            <a:ext cx="5410200" cy="19097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122754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4"/>
          <p:cNvSpPr>
            <a:spLocks noGrp="1"/>
          </p:cNvSpPr>
          <p:nvPr>
            <p:ph type="sldNum" sz="quarter" idx="11"/>
          </p:nvPr>
        </p:nvSpPr>
        <p:spPr/>
        <p:txBody>
          <a:bodyPr/>
          <a:lstStyle/>
          <a:p>
            <a:fld id="{A6D1D386-115F-48F2-91D1-2FF78DC67A62}" type="slidenum">
              <a:rPr lang="ru-RU" altLang="ru-RU"/>
              <a:pPr/>
              <a:t>12</a:t>
            </a:fld>
            <a:endParaRPr lang="ru-RU" altLang="ru-RU"/>
          </a:p>
        </p:txBody>
      </p:sp>
      <p:sp>
        <p:nvSpPr>
          <p:cNvPr id="189442" name="Rectangle 2"/>
          <p:cNvSpPr>
            <a:spLocks noGrp="1" noChangeArrowheads="1"/>
          </p:cNvSpPr>
          <p:nvPr>
            <p:ph type="title"/>
          </p:nvPr>
        </p:nvSpPr>
        <p:spPr>
          <a:noFill/>
          <a:ln/>
        </p:spPr>
        <p:txBody>
          <a:bodyPr/>
          <a:lstStyle/>
          <a:p>
            <a:r>
              <a:rPr lang="ru-RU" altLang="ru-RU" sz="3600"/>
              <a:t>Затвор.</a:t>
            </a:r>
          </a:p>
        </p:txBody>
      </p:sp>
      <p:pic>
        <p:nvPicPr>
          <p:cNvPr id="189443" name="Picture 3" descr="132"/>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04800" y="1752600"/>
            <a:ext cx="4724400" cy="2063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9446" name="Text Box 6"/>
          <p:cNvSpPr txBox="1">
            <a:spLocks noChangeArrowheads="1"/>
          </p:cNvSpPr>
          <p:nvPr/>
        </p:nvSpPr>
        <p:spPr bwMode="auto">
          <a:xfrm>
            <a:off x="685800" y="4343400"/>
            <a:ext cx="7772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Затвор </a:t>
            </a:r>
            <a:r>
              <a:rPr lang="ru-RU" altLang="ru-RU" sz="2000" u="none">
                <a:solidFill>
                  <a:srgbClr val="FF0066"/>
                </a:solidFill>
              </a:rPr>
              <a:t>пленочного фотоаппарата</a:t>
            </a:r>
            <a:r>
              <a:rPr lang="ru-RU" altLang="ru-RU" sz="2000" u="none"/>
              <a:t> - это заслонка внутри фотоаппарата, открывающаяся в момент съемки. </a:t>
            </a:r>
          </a:p>
        </p:txBody>
      </p:sp>
      <p:sp>
        <p:nvSpPr>
          <p:cNvPr id="189447" name="Text Box 7"/>
          <p:cNvSpPr txBox="1">
            <a:spLocks noChangeArrowheads="1"/>
          </p:cNvSpPr>
          <p:nvPr/>
        </p:nvSpPr>
        <p:spPr bwMode="auto">
          <a:xfrm>
            <a:off x="685800" y="5410200"/>
            <a:ext cx="7772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Электронный затвор </a:t>
            </a:r>
            <a:r>
              <a:rPr lang="ru-RU" altLang="ru-RU" sz="2000" u="none">
                <a:solidFill>
                  <a:srgbClr val="FF0066"/>
                </a:solidFill>
              </a:rPr>
              <a:t>цифрового фотоаппарата</a:t>
            </a:r>
            <a:r>
              <a:rPr lang="ru-RU" altLang="ru-RU" sz="2000" u="none"/>
              <a:t> в момент съемки</a:t>
            </a:r>
            <a:r>
              <a:rPr lang="ru-RU" altLang="ru-RU" sz="1600" u="none"/>
              <a:t> </a:t>
            </a:r>
            <a:r>
              <a:rPr lang="ru-RU" altLang="ru-RU" sz="2000" u="none"/>
              <a:t>делает матрицу чувствительной к свету. </a:t>
            </a:r>
          </a:p>
        </p:txBody>
      </p:sp>
      <p:sp>
        <p:nvSpPr>
          <p:cNvPr id="189448" name="Text Box 8"/>
          <p:cNvSpPr txBox="1">
            <a:spLocks noChangeArrowheads="1"/>
          </p:cNvSpPr>
          <p:nvPr/>
        </p:nvSpPr>
        <p:spPr bwMode="auto">
          <a:xfrm>
            <a:off x="5105400" y="1676400"/>
            <a:ext cx="37338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u="none"/>
              <a:t>Затвор регулирует выдержку - время, в течение которого свет воздействует на матрицу (пленку).</a:t>
            </a:r>
          </a:p>
        </p:txBody>
      </p:sp>
    </p:spTree>
    <p:extLst>
      <p:ext uri="{BB962C8B-B14F-4D97-AF65-F5344CB8AC3E}">
        <p14:creationId xmlns:p14="http://schemas.microsoft.com/office/powerpoint/2010/main" val="324152061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286EF443-B44D-4F43-8F78-363A1FCFF8CD}" type="slidenum">
              <a:rPr lang="ru-RU" altLang="ru-RU"/>
              <a:pPr/>
              <a:t>13</a:t>
            </a:fld>
            <a:endParaRPr lang="ru-RU" altLang="ru-RU"/>
          </a:p>
        </p:txBody>
      </p:sp>
      <p:sp>
        <p:nvSpPr>
          <p:cNvPr id="209922" name="Rectangle 2"/>
          <p:cNvSpPr>
            <a:spLocks noGrp="1" noChangeArrowheads="1"/>
          </p:cNvSpPr>
          <p:nvPr>
            <p:ph type="title"/>
          </p:nvPr>
        </p:nvSpPr>
        <p:spPr>
          <a:noFill/>
          <a:ln/>
        </p:spPr>
        <p:txBody>
          <a:bodyPr/>
          <a:lstStyle/>
          <a:p>
            <a:r>
              <a:rPr lang="ru-RU" altLang="ru-RU" sz="3600"/>
              <a:t>Время выдержки (выдержка).</a:t>
            </a:r>
          </a:p>
        </p:txBody>
      </p:sp>
      <p:sp>
        <p:nvSpPr>
          <p:cNvPr id="209924" name="Text Box 4"/>
          <p:cNvSpPr txBox="1">
            <a:spLocks noChangeArrowheads="1"/>
          </p:cNvSpPr>
          <p:nvPr/>
        </p:nvSpPr>
        <p:spPr bwMode="auto">
          <a:xfrm>
            <a:off x="381000" y="3429000"/>
            <a:ext cx="8077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(Другая характеристика выдержки – скорость затвора.</a:t>
            </a:r>
            <a:br>
              <a:rPr lang="ru-RU" altLang="ru-RU" sz="2000" u="none"/>
            </a:br>
            <a:r>
              <a:rPr lang="ru-RU" altLang="ru-RU" sz="2000" u="none"/>
              <a:t>Это величина, обратная времени выдержки.</a:t>
            </a:r>
            <a:br>
              <a:rPr lang="ru-RU" altLang="ru-RU" sz="2000" u="none"/>
            </a:br>
            <a:r>
              <a:rPr lang="ru-RU" altLang="ru-RU" sz="2000" u="none"/>
              <a:t>Скорости затвора: 15, 30, 60, 125, 250, 500, 1000.)</a:t>
            </a:r>
          </a:p>
        </p:txBody>
      </p:sp>
      <p:sp>
        <p:nvSpPr>
          <p:cNvPr id="209925" name="Text Box 5"/>
          <p:cNvSpPr txBox="1">
            <a:spLocks noChangeArrowheads="1"/>
          </p:cNvSpPr>
          <p:nvPr/>
        </p:nvSpPr>
        <p:spPr bwMode="auto">
          <a:xfrm>
            <a:off x="381000" y="5105400"/>
            <a:ext cx="8229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При увеличении времени выдержки растут шумы матрицы цифровых фотоаппаратов и ухудшается качество снимков</a:t>
            </a:r>
          </a:p>
        </p:txBody>
      </p:sp>
      <p:sp>
        <p:nvSpPr>
          <p:cNvPr id="209927" name="Text Box 7"/>
          <p:cNvSpPr txBox="1">
            <a:spLocks noChangeArrowheads="1"/>
          </p:cNvSpPr>
          <p:nvPr/>
        </p:nvSpPr>
        <p:spPr bwMode="auto">
          <a:xfrm>
            <a:off x="228600" y="2057400"/>
            <a:ext cx="8915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800" u="none"/>
              <a:t>Величины выдержки: </a:t>
            </a:r>
            <a:br>
              <a:rPr lang="ru-RU" altLang="ru-RU" sz="2800" u="none"/>
            </a:br>
            <a:r>
              <a:rPr lang="ru-RU" altLang="ru-RU" sz="2400" u="none"/>
              <a:t>1/</a:t>
            </a:r>
            <a:r>
              <a:rPr lang="ru-RU" altLang="ru-RU" sz="2800" u="none"/>
              <a:t>15 </a:t>
            </a:r>
            <a:r>
              <a:rPr lang="ru-RU" altLang="ru-RU" sz="2400" u="none"/>
              <a:t>с</a:t>
            </a:r>
            <a:r>
              <a:rPr lang="ru-RU" altLang="ru-RU" sz="2800" u="none"/>
              <a:t>, </a:t>
            </a:r>
            <a:r>
              <a:rPr lang="ru-RU" altLang="ru-RU" sz="2400" u="none"/>
              <a:t>1/</a:t>
            </a:r>
            <a:r>
              <a:rPr lang="ru-RU" altLang="ru-RU" sz="2800" u="none"/>
              <a:t>30 </a:t>
            </a:r>
            <a:r>
              <a:rPr lang="ru-RU" altLang="ru-RU" sz="2400" u="none"/>
              <a:t>с</a:t>
            </a:r>
            <a:r>
              <a:rPr lang="ru-RU" altLang="ru-RU" sz="2800" u="none"/>
              <a:t>, </a:t>
            </a:r>
            <a:r>
              <a:rPr lang="ru-RU" altLang="ru-RU" sz="2400" u="none"/>
              <a:t>1/</a:t>
            </a:r>
            <a:r>
              <a:rPr lang="ru-RU" altLang="ru-RU" sz="2800" u="none"/>
              <a:t>60 </a:t>
            </a:r>
            <a:r>
              <a:rPr lang="ru-RU" altLang="ru-RU" sz="2400" u="none"/>
              <a:t>с</a:t>
            </a:r>
            <a:r>
              <a:rPr lang="ru-RU" altLang="ru-RU" sz="2800" u="none"/>
              <a:t>, </a:t>
            </a:r>
            <a:r>
              <a:rPr lang="ru-RU" altLang="ru-RU" sz="2400" u="none"/>
              <a:t>1/</a:t>
            </a:r>
            <a:r>
              <a:rPr lang="ru-RU" altLang="ru-RU" sz="2800" u="none"/>
              <a:t>125 </a:t>
            </a:r>
            <a:r>
              <a:rPr lang="ru-RU" altLang="ru-RU" sz="2400" u="none"/>
              <a:t>с</a:t>
            </a:r>
            <a:r>
              <a:rPr lang="ru-RU" altLang="ru-RU" sz="2800" u="none"/>
              <a:t>, </a:t>
            </a:r>
            <a:r>
              <a:rPr lang="ru-RU" altLang="ru-RU" sz="2400" u="none"/>
              <a:t>1/</a:t>
            </a:r>
            <a:r>
              <a:rPr lang="ru-RU" altLang="ru-RU" sz="2800" u="none"/>
              <a:t>250 </a:t>
            </a:r>
            <a:r>
              <a:rPr lang="ru-RU" altLang="ru-RU" sz="2400" u="none"/>
              <a:t>с</a:t>
            </a:r>
            <a:r>
              <a:rPr lang="ru-RU" altLang="ru-RU" sz="2800" u="none"/>
              <a:t>, </a:t>
            </a:r>
            <a:r>
              <a:rPr lang="ru-RU" altLang="ru-RU" sz="2400" u="none"/>
              <a:t>1/</a:t>
            </a:r>
            <a:r>
              <a:rPr lang="ru-RU" altLang="ru-RU" sz="2800" u="none"/>
              <a:t>500 </a:t>
            </a:r>
            <a:r>
              <a:rPr lang="ru-RU" altLang="ru-RU" sz="2400" u="none"/>
              <a:t>с</a:t>
            </a:r>
            <a:r>
              <a:rPr lang="ru-RU" altLang="ru-RU" sz="2800" u="none"/>
              <a:t>, </a:t>
            </a:r>
            <a:r>
              <a:rPr lang="ru-RU" altLang="ru-RU" sz="2400" u="none"/>
              <a:t>1/</a:t>
            </a:r>
            <a:r>
              <a:rPr lang="ru-RU" altLang="ru-RU" sz="2800" u="none"/>
              <a:t>1000 </a:t>
            </a:r>
            <a:r>
              <a:rPr lang="ru-RU" altLang="ru-RU" sz="2400" u="none"/>
              <a:t>с</a:t>
            </a:r>
            <a:r>
              <a:rPr lang="ru-RU" altLang="ru-RU" sz="2800" u="none"/>
              <a:t>.</a:t>
            </a:r>
          </a:p>
        </p:txBody>
      </p:sp>
    </p:spTree>
    <p:extLst>
      <p:ext uri="{BB962C8B-B14F-4D97-AF65-F5344CB8AC3E}">
        <p14:creationId xmlns:p14="http://schemas.microsoft.com/office/powerpoint/2010/main" val="169657510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Номер слайда 4"/>
          <p:cNvSpPr>
            <a:spLocks noGrp="1"/>
          </p:cNvSpPr>
          <p:nvPr>
            <p:ph type="sldNum" sz="quarter" idx="11"/>
          </p:nvPr>
        </p:nvSpPr>
        <p:spPr/>
        <p:txBody>
          <a:bodyPr/>
          <a:lstStyle/>
          <a:p>
            <a:fld id="{6E81E475-A4B2-4044-B835-EE7A0295C797}" type="slidenum">
              <a:rPr lang="ru-RU" altLang="ru-RU"/>
              <a:pPr/>
              <a:t>14</a:t>
            </a:fld>
            <a:endParaRPr lang="ru-RU" altLang="ru-RU"/>
          </a:p>
        </p:txBody>
      </p:sp>
      <p:sp>
        <p:nvSpPr>
          <p:cNvPr id="195586" name="Rectangle 2"/>
          <p:cNvSpPr>
            <a:spLocks noGrp="1" noChangeArrowheads="1"/>
          </p:cNvSpPr>
          <p:nvPr>
            <p:ph type="title"/>
          </p:nvPr>
        </p:nvSpPr>
        <p:spPr>
          <a:xfrm>
            <a:off x="107504" y="260648"/>
            <a:ext cx="7272808" cy="1143000"/>
          </a:xfrm>
          <a:noFill/>
          <a:ln/>
        </p:spPr>
        <p:txBody>
          <a:bodyPr/>
          <a:lstStyle/>
          <a:p>
            <a:r>
              <a:rPr lang="ru-RU" altLang="ru-RU" sz="3600" dirty="0"/>
              <a:t>Чувствительность матрицы</a:t>
            </a:r>
            <a:br>
              <a:rPr lang="ru-RU" altLang="ru-RU" sz="3600" dirty="0"/>
            </a:br>
            <a:r>
              <a:rPr lang="ru-RU" altLang="ru-RU" sz="2800" dirty="0"/>
              <a:t>(фотопленки).</a:t>
            </a:r>
          </a:p>
        </p:txBody>
      </p:sp>
      <p:sp>
        <p:nvSpPr>
          <p:cNvPr id="195587" name="Text Box 3"/>
          <p:cNvSpPr txBox="1">
            <a:spLocks noChangeArrowheads="1"/>
          </p:cNvSpPr>
          <p:nvPr/>
        </p:nvSpPr>
        <p:spPr bwMode="auto">
          <a:xfrm>
            <a:off x="611560" y="2514600"/>
            <a:ext cx="15240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dirty="0"/>
              <a:t>50 </a:t>
            </a:r>
            <a:r>
              <a:rPr lang="en-US" altLang="ru-RU" sz="2400" u="none" dirty="0"/>
              <a:t>ISO</a:t>
            </a:r>
            <a:endParaRPr lang="en-US" altLang="ru-RU" sz="4400" u="none" dirty="0"/>
          </a:p>
          <a:p>
            <a:pPr>
              <a:spcBef>
                <a:spcPct val="50000"/>
              </a:spcBef>
            </a:pPr>
            <a:r>
              <a:rPr lang="en-US" altLang="ru-RU" sz="2400" u="none" dirty="0"/>
              <a:t>100</a:t>
            </a:r>
            <a:r>
              <a:rPr lang="ru-RU" altLang="ru-RU" sz="2400" u="none" dirty="0"/>
              <a:t> </a:t>
            </a:r>
            <a:r>
              <a:rPr lang="en-US" altLang="ru-RU" sz="2400" u="none" dirty="0"/>
              <a:t>ISO</a:t>
            </a:r>
          </a:p>
          <a:p>
            <a:pPr>
              <a:spcBef>
                <a:spcPct val="50000"/>
              </a:spcBef>
            </a:pPr>
            <a:r>
              <a:rPr lang="en-US" altLang="ru-RU" sz="2400" u="none" dirty="0"/>
              <a:t>200</a:t>
            </a:r>
            <a:r>
              <a:rPr lang="ru-RU" altLang="ru-RU" sz="2400" u="none" dirty="0"/>
              <a:t> </a:t>
            </a:r>
            <a:r>
              <a:rPr lang="en-US" altLang="ru-RU" sz="2400" u="none" dirty="0"/>
              <a:t>ISO</a:t>
            </a:r>
          </a:p>
          <a:p>
            <a:pPr>
              <a:spcBef>
                <a:spcPct val="50000"/>
              </a:spcBef>
            </a:pPr>
            <a:r>
              <a:rPr lang="en-US" altLang="ru-RU" sz="2400" u="none" dirty="0"/>
              <a:t>400 ISO</a:t>
            </a:r>
          </a:p>
          <a:p>
            <a:pPr>
              <a:spcBef>
                <a:spcPct val="50000"/>
              </a:spcBef>
            </a:pPr>
            <a:r>
              <a:rPr lang="en-US" altLang="ru-RU" sz="2400" u="none" dirty="0"/>
              <a:t>800</a:t>
            </a:r>
            <a:r>
              <a:rPr lang="ru-RU" altLang="ru-RU" sz="2400" u="none" dirty="0"/>
              <a:t> </a:t>
            </a:r>
            <a:r>
              <a:rPr lang="en-US" altLang="ru-RU" sz="2400" u="none" dirty="0"/>
              <a:t>ISO</a:t>
            </a:r>
          </a:p>
          <a:p>
            <a:pPr>
              <a:spcBef>
                <a:spcPct val="50000"/>
              </a:spcBef>
            </a:pPr>
            <a:r>
              <a:rPr lang="en-US" altLang="ru-RU" sz="2400" u="none" dirty="0"/>
              <a:t>1600</a:t>
            </a:r>
            <a:r>
              <a:rPr lang="ru-RU" altLang="ru-RU" sz="2400" u="none" dirty="0"/>
              <a:t> </a:t>
            </a:r>
            <a:r>
              <a:rPr lang="en-US" altLang="ru-RU" sz="2400" u="none" dirty="0"/>
              <a:t>ISO</a:t>
            </a:r>
          </a:p>
          <a:p>
            <a:pPr>
              <a:spcBef>
                <a:spcPct val="50000"/>
              </a:spcBef>
            </a:pPr>
            <a:r>
              <a:rPr lang="en-US" altLang="ru-RU" sz="2400" u="none" dirty="0"/>
              <a:t>3200</a:t>
            </a:r>
            <a:r>
              <a:rPr lang="ru-RU" altLang="ru-RU" sz="2400" u="none" dirty="0"/>
              <a:t> </a:t>
            </a:r>
            <a:r>
              <a:rPr lang="en-US" altLang="ru-RU" sz="2400" u="none" dirty="0"/>
              <a:t>ISO</a:t>
            </a:r>
            <a:endParaRPr lang="ru-RU" altLang="ru-RU" sz="2400" u="none" dirty="0"/>
          </a:p>
        </p:txBody>
      </p:sp>
      <p:pic>
        <p:nvPicPr>
          <p:cNvPr id="195588" name="Picture 4" descr="pzs_matrix_tech_1"/>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16216" y="231447"/>
            <a:ext cx="2554850" cy="189038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5590" name="Text Box 6"/>
          <p:cNvSpPr txBox="1">
            <a:spLocks noChangeArrowheads="1"/>
          </p:cNvSpPr>
          <p:nvPr/>
        </p:nvSpPr>
        <p:spPr bwMode="auto">
          <a:xfrm>
            <a:off x="2771800" y="4006701"/>
            <a:ext cx="5638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Чем выше чувствительность матрицы, тем больше шумов матрицы цифрового фотоаппарата и хуже качество снимка.</a:t>
            </a:r>
          </a:p>
        </p:txBody>
      </p:sp>
      <p:sp>
        <p:nvSpPr>
          <p:cNvPr id="195591" name="Text Box 7"/>
          <p:cNvSpPr txBox="1">
            <a:spLocks noChangeArrowheads="1"/>
          </p:cNvSpPr>
          <p:nvPr/>
        </p:nvSpPr>
        <p:spPr bwMode="auto">
          <a:xfrm>
            <a:off x="304800" y="1556792"/>
            <a:ext cx="2362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Измеряется</a:t>
            </a:r>
            <a:br>
              <a:rPr lang="ru-RU" altLang="ru-RU" sz="2000" u="none" dirty="0"/>
            </a:br>
            <a:r>
              <a:rPr lang="ru-RU" altLang="ru-RU" sz="2000" u="none" dirty="0"/>
              <a:t>в единицах </a:t>
            </a:r>
            <a:r>
              <a:rPr lang="en-US" altLang="ru-RU" sz="2000" u="none" dirty="0"/>
              <a:t>ISO</a:t>
            </a:r>
            <a:r>
              <a:rPr lang="ru-RU" altLang="ru-RU" sz="2000" u="none" dirty="0"/>
              <a:t>:</a:t>
            </a:r>
          </a:p>
        </p:txBody>
      </p:sp>
      <p:sp>
        <p:nvSpPr>
          <p:cNvPr id="195592" name="Text Box 8"/>
          <p:cNvSpPr txBox="1">
            <a:spLocks noChangeArrowheads="1"/>
          </p:cNvSpPr>
          <p:nvPr/>
        </p:nvSpPr>
        <p:spPr bwMode="auto">
          <a:xfrm>
            <a:off x="2771800" y="5334000"/>
            <a:ext cx="563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u="none" dirty="0"/>
              <a:t>(Чем выше чувствительность фотопленки, тем больше ее зернистость и хуже качество снимка).</a:t>
            </a:r>
          </a:p>
        </p:txBody>
      </p:sp>
      <p:sp>
        <p:nvSpPr>
          <p:cNvPr id="195593" name="Text Box 9"/>
          <p:cNvSpPr txBox="1">
            <a:spLocks noChangeArrowheads="1"/>
          </p:cNvSpPr>
          <p:nvPr/>
        </p:nvSpPr>
        <p:spPr bwMode="auto">
          <a:xfrm>
            <a:off x="2667000" y="2438400"/>
            <a:ext cx="56388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dirty="0"/>
              <a:t>Чувствительность матрицы можно изменять с помощью настроек.</a:t>
            </a:r>
            <a:br>
              <a:rPr lang="ru-RU" altLang="ru-RU" sz="2000" u="none" dirty="0"/>
            </a:br>
            <a:r>
              <a:rPr lang="ru-RU" altLang="ru-RU" sz="2000" u="none" dirty="0"/>
              <a:t> (</a:t>
            </a:r>
            <a:r>
              <a:rPr lang="ru-RU" altLang="ru-RU" u="none" dirty="0"/>
              <a:t>Чувствительность фотоплёнки предопределена и настройке не подлежит).</a:t>
            </a:r>
            <a:endParaRPr lang="ru-RU" altLang="ru-RU" sz="2000" u="none" dirty="0"/>
          </a:p>
        </p:txBody>
      </p:sp>
    </p:spTree>
    <p:extLst>
      <p:ext uri="{BB962C8B-B14F-4D97-AF65-F5344CB8AC3E}">
        <p14:creationId xmlns:p14="http://schemas.microsoft.com/office/powerpoint/2010/main" val="7162358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2749" y="-17882"/>
            <a:ext cx="7643192" cy="634082"/>
          </a:xfrm>
        </p:spPr>
        <p:txBody>
          <a:bodyPr>
            <a:noAutofit/>
          </a:bodyPr>
          <a:lstStyle/>
          <a:p>
            <a:r>
              <a:rPr lang="ru-RU" sz="3600" b="1" dirty="0">
                <a:latin typeface="Comic Sans MS" panose="030F0702030302020204" pitchFamily="66" charset="0"/>
              </a:rPr>
              <a:t>Светочувствительность </a:t>
            </a:r>
            <a:r>
              <a:rPr lang="en-US" sz="3600" b="1" dirty="0">
                <a:latin typeface="Comic Sans MS" panose="030F0702030302020204" pitchFamily="66" charset="0"/>
              </a:rPr>
              <a:t>ISO</a:t>
            </a:r>
          </a:p>
        </p:txBody>
      </p:sp>
      <p:pic>
        <p:nvPicPr>
          <p:cNvPr id="6146" name="Picture 2" descr="http://i0.wp.com/lightroom.ru/wp-content/uploads/2013/11/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519141"/>
            <a:ext cx="5045061" cy="3177992"/>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323528" y="573317"/>
            <a:ext cx="8536262" cy="1754326"/>
          </a:xfrm>
          <a:prstGeom prst="rect">
            <a:avLst/>
          </a:prstGeom>
        </p:spPr>
        <p:txBody>
          <a:bodyPr wrap="square">
            <a:spAutoFit/>
          </a:bodyPr>
          <a:lstStyle/>
          <a:p>
            <a:r>
              <a:rPr lang="ru-RU" b="1" dirty="0" smtClean="0">
                <a:latin typeface="Roboto"/>
              </a:rPr>
              <a:t>Светочувствительность</a:t>
            </a:r>
            <a:r>
              <a:rPr lang="ru-RU" dirty="0" smtClean="0">
                <a:latin typeface="Roboto"/>
              </a:rPr>
              <a:t> - это </a:t>
            </a:r>
            <a:r>
              <a:rPr lang="ru-RU" dirty="0">
                <a:latin typeface="Roboto"/>
              </a:rPr>
              <a:t>чувствительность матрицы к свету.  Чем выше ISO тем матрица восприимчивее к свету.  Например, для того чтобы получить хороший снимок при ISO 100 вам потребуется определенное количество света.  Но если света мало, вы можете поставить ISO 1600, матрица станет более чувствительной и хорошего результата вам потребуется в несколько раз  меньше света</a:t>
            </a:r>
            <a:r>
              <a:rPr lang="ru-RU" dirty="0" smtClean="0">
                <a:latin typeface="Roboto"/>
              </a:rPr>
              <a:t>.</a:t>
            </a:r>
            <a:endParaRPr lang="ru-RU" dirty="0">
              <a:latin typeface="Roboto"/>
            </a:endParaRPr>
          </a:p>
        </p:txBody>
      </p:sp>
      <p:sp>
        <p:nvSpPr>
          <p:cNvPr id="8" name="Прямоугольник 7"/>
          <p:cNvSpPr/>
          <p:nvPr/>
        </p:nvSpPr>
        <p:spPr>
          <a:xfrm>
            <a:off x="5508104" y="2399977"/>
            <a:ext cx="3375413" cy="3693319"/>
          </a:xfrm>
          <a:prstGeom prst="rect">
            <a:avLst/>
          </a:prstGeom>
        </p:spPr>
        <p:txBody>
          <a:bodyPr wrap="square">
            <a:spAutoFit/>
          </a:bodyPr>
          <a:lstStyle/>
          <a:p>
            <a:r>
              <a:rPr lang="ru-RU" dirty="0">
                <a:latin typeface="Roboto"/>
              </a:rPr>
              <a:t>Шум это бич цифровой матрицы, который проявляется в появлении «зернистости» на фотографии. Чем выше ISO тем больше шума, тем хуже качество фото.</a:t>
            </a:r>
          </a:p>
          <a:p>
            <a:r>
              <a:rPr lang="ru-RU" dirty="0">
                <a:latin typeface="Roboto"/>
              </a:rPr>
              <a:t>Поэтому количество шума на высоких ISO один из важнейших показателей качества матрицы и предмет постоянного совершенствования</a:t>
            </a:r>
            <a:r>
              <a:rPr lang="ru-RU" dirty="0" smtClean="0">
                <a:latin typeface="Roboto"/>
              </a:rPr>
              <a:t>.</a:t>
            </a:r>
            <a:endParaRPr lang="ru-RU" b="0" i="0" dirty="0">
              <a:effectLst/>
              <a:latin typeface="Roboto"/>
            </a:endParaRPr>
          </a:p>
        </p:txBody>
      </p:sp>
      <p:sp>
        <p:nvSpPr>
          <p:cNvPr id="9" name="Управляющая кнопка: домой 8">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527703061"/>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2.wp.com/lightroom.ru/wp-content/uploads/2013/11/exposur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933" y="2217998"/>
            <a:ext cx="5326502" cy="26632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6573" y="677595"/>
            <a:ext cx="8087752" cy="1477328"/>
          </a:xfrm>
          <a:prstGeom prst="rect">
            <a:avLst/>
          </a:prstGeom>
        </p:spPr>
        <p:txBody>
          <a:bodyPr wrap="square">
            <a:spAutoFit/>
          </a:bodyPr>
          <a:lstStyle/>
          <a:p>
            <a:r>
              <a:rPr lang="ru-RU" b="1" dirty="0">
                <a:latin typeface="+mj-lt"/>
              </a:rPr>
              <a:t>Экспозиция</a:t>
            </a:r>
            <a:r>
              <a:rPr lang="ru-RU" dirty="0">
                <a:latin typeface="+mj-lt"/>
              </a:rPr>
              <a:t> является  ключевым понятием в фотографии.  Не понимая что такое экспозиция — вы вряд ли научитесь хорошо фотографировать.</a:t>
            </a:r>
          </a:p>
          <a:p>
            <a:r>
              <a:rPr lang="ru-RU" dirty="0">
                <a:latin typeface="+mj-lt"/>
              </a:rPr>
              <a:t>Формально экспозиция — это величина засветки светочувствительного сенсора. Грубо говоря — количество света попавшего на матрицу</a:t>
            </a:r>
            <a:r>
              <a:rPr lang="ru-RU" dirty="0" smtClean="0">
                <a:latin typeface="+mj-lt"/>
              </a:rPr>
              <a:t>. От этого будет зависеть Ваш </a:t>
            </a:r>
            <a:r>
              <a:rPr lang="ru-RU" dirty="0" err="1" smtClean="0">
                <a:latin typeface="+mj-lt"/>
              </a:rPr>
              <a:t>смимок</a:t>
            </a:r>
            <a:r>
              <a:rPr lang="ru-RU" dirty="0" smtClean="0">
                <a:latin typeface="+mj-lt"/>
              </a:rPr>
              <a:t>.</a:t>
            </a:r>
            <a:endParaRPr lang="ru-RU" b="0" i="0" dirty="0">
              <a:effectLst/>
              <a:latin typeface="+mj-lt"/>
            </a:endParaRPr>
          </a:p>
        </p:txBody>
      </p:sp>
      <p:sp>
        <p:nvSpPr>
          <p:cNvPr id="7" name="Rectangle 3"/>
          <p:cNvSpPr>
            <a:spLocks noChangeArrowheads="1"/>
          </p:cNvSpPr>
          <p:nvPr/>
        </p:nvSpPr>
        <p:spPr bwMode="auto">
          <a:xfrm>
            <a:off x="6012160" y="1974561"/>
            <a:ext cx="2810267" cy="4147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160287"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u-RU" altLang="ru-RU" sz="1600" b="0" i="0" u="none" strike="noStrike" cap="none" normalizeH="0" baseline="0" dirty="0" smtClean="0">
                <a:ln>
                  <a:noFill/>
                </a:ln>
                <a:effectLst/>
                <a:latin typeface="+mj-lt"/>
              </a:rPr>
              <a:t>Если он получился слишком светлый — то изображение </a:t>
            </a:r>
            <a:r>
              <a:rPr kumimoji="0" lang="ru-RU" altLang="ru-RU" sz="1600" b="0" i="0" u="none" strike="noStrike" cap="none" normalizeH="0" baseline="0" dirty="0" err="1" smtClean="0">
                <a:ln>
                  <a:noFill/>
                </a:ln>
                <a:effectLst/>
                <a:latin typeface="+mj-lt"/>
              </a:rPr>
              <a:t>переэкпонированное</a:t>
            </a:r>
            <a:r>
              <a:rPr kumimoji="0" lang="ru-RU" altLang="ru-RU" sz="1600" b="0" i="0" u="none" strike="noStrike" cap="none" normalizeH="0" baseline="0" dirty="0" smtClean="0">
                <a:ln>
                  <a:noFill/>
                </a:ln>
                <a:effectLst/>
                <a:latin typeface="+mj-lt"/>
              </a:rPr>
              <a:t>, на матрицу  попало слишком много света и вы «засветили» кадр.</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u-RU" altLang="ru-RU" sz="1600" b="0" i="0" u="none" strike="noStrike" cap="none" normalizeH="0" baseline="0" dirty="0" smtClean="0">
                <a:ln>
                  <a:noFill/>
                </a:ln>
                <a:effectLst/>
                <a:latin typeface="+mj-lt"/>
              </a:rPr>
              <a:t>Если снимок слишком темный — изображение </a:t>
            </a:r>
            <a:r>
              <a:rPr kumimoji="0" lang="ru-RU" altLang="ru-RU" sz="1600" b="0" i="0" u="none" strike="noStrike" cap="none" normalizeH="0" baseline="0" dirty="0" err="1" smtClean="0">
                <a:ln>
                  <a:noFill/>
                </a:ln>
                <a:effectLst/>
                <a:latin typeface="+mj-lt"/>
              </a:rPr>
              <a:t>недоэкспонированное</a:t>
            </a:r>
            <a:r>
              <a:rPr kumimoji="0" lang="ru-RU" altLang="ru-RU" sz="1600" b="0" i="0" u="none" strike="noStrike" cap="none" normalizeH="0" baseline="0" dirty="0" smtClean="0">
                <a:ln>
                  <a:noFill/>
                </a:ln>
                <a:effectLst/>
                <a:latin typeface="+mj-lt"/>
              </a:rPr>
              <a:t>, нужно чтобы на матрицу попало больше света.</a:t>
            </a:r>
          </a:p>
          <a:p>
            <a:pPr marL="285750" lvl="0" indent="-285750" eaLnBrk="0" fontAlgn="base" hangingPunct="0">
              <a:spcBef>
                <a:spcPct val="0"/>
              </a:spcBef>
              <a:spcAft>
                <a:spcPct val="0"/>
              </a:spcAft>
              <a:buFont typeface="Arial" panose="020B0604020202020204" pitchFamily="34" charset="0"/>
              <a:buChar char="•"/>
            </a:pPr>
            <a:r>
              <a:rPr kumimoji="0" lang="ru-RU" altLang="ru-RU" sz="1600" b="0" i="0" u="none" strike="noStrike" cap="none" normalizeH="0" baseline="0" dirty="0" smtClean="0">
                <a:ln>
                  <a:noFill/>
                </a:ln>
                <a:effectLst/>
                <a:latin typeface="+mj-lt"/>
              </a:rPr>
              <a:t>Не слишком светлый, </a:t>
            </a:r>
            <a:r>
              <a:rPr lang="ru-RU" sz="1600" dirty="0">
                <a:latin typeface="+mj-lt"/>
              </a:rPr>
              <a:t>не слишком темный — значит экспозиция выбрана правильно</a:t>
            </a:r>
            <a:r>
              <a:rPr lang="ru-RU" sz="1600" dirty="0" smtClean="0">
                <a:latin typeface="+mj-lt"/>
              </a:rPr>
              <a:t>.</a:t>
            </a:r>
            <a:endParaRPr kumimoji="0" lang="ru-RU" altLang="ru-RU" sz="1600" b="0" i="0" u="none" strike="noStrike" cap="none" normalizeH="0" baseline="0" dirty="0" smtClean="0">
              <a:ln>
                <a:noFill/>
              </a:ln>
              <a:effectLst/>
              <a:latin typeface="+mj-lt"/>
            </a:endParaRPr>
          </a:p>
        </p:txBody>
      </p:sp>
      <p:sp>
        <p:nvSpPr>
          <p:cNvPr id="8" name="Заголовок 7"/>
          <p:cNvSpPr>
            <a:spLocks noGrp="1"/>
          </p:cNvSpPr>
          <p:nvPr>
            <p:ph type="title"/>
          </p:nvPr>
        </p:nvSpPr>
        <p:spPr>
          <a:xfrm>
            <a:off x="416454" y="0"/>
            <a:ext cx="8229600" cy="677595"/>
          </a:xfrm>
        </p:spPr>
        <p:txBody>
          <a:bodyPr>
            <a:normAutofit/>
          </a:bodyPr>
          <a:lstStyle/>
          <a:p>
            <a:r>
              <a:rPr lang="ru-RU" sz="3600" b="1" dirty="0" smtClean="0">
                <a:latin typeface="Comic Sans MS" panose="030F0702030302020204" pitchFamily="66" charset="0"/>
              </a:rPr>
              <a:t>Экспозиция и </a:t>
            </a:r>
            <a:r>
              <a:rPr lang="ru-RU" sz="3600" b="1" dirty="0" err="1" smtClean="0">
                <a:latin typeface="Comic Sans MS" panose="030F0702030302020204" pitchFamily="66" charset="0"/>
              </a:rPr>
              <a:t>экспопара</a:t>
            </a:r>
            <a:endParaRPr lang="ru-RU" sz="3600" b="1" dirty="0">
              <a:latin typeface="Comic Sans MS" panose="030F0702030302020204" pitchFamily="66" charset="0"/>
            </a:endParaRPr>
          </a:p>
        </p:txBody>
      </p:sp>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363471043"/>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Номер слайда 4"/>
          <p:cNvSpPr>
            <a:spLocks noGrp="1"/>
          </p:cNvSpPr>
          <p:nvPr>
            <p:ph type="sldNum" sz="quarter" idx="11"/>
          </p:nvPr>
        </p:nvSpPr>
        <p:spPr/>
        <p:txBody>
          <a:bodyPr/>
          <a:lstStyle/>
          <a:p>
            <a:fld id="{594895E9-1BF9-4DC2-BCF3-B2F635C944F3}" type="slidenum">
              <a:rPr lang="ru-RU" altLang="ru-RU"/>
              <a:pPr/>
              <a:t>17</a:t>
            </a:fld>
            <a:endParaRPr lang="ru-RU" altLang="ru-RU"/>
          </a:p>
        </p:txBody>
      </p:sp>
      <p:sp>
        <p:nvSpPr>
          <p:cNvPr id="206850" name="Rectangle 2"/>
          <p:cNvSpPr>
            <a:spLocks noGrp="1" noChangeArrowheads="1"/>
          </p:cNvSpPr>
          <p:nvPr>
            <p:ph type="title"/>
          </p:nvPr>
        </p:nvSpPr>
        <p:spPr>
          <a:noFill/>
          <a:ln/>
        </p:spPr>
        <p:txBody>
          <a:bodyPr/>
          <a:lstStyle/>
          <a:p>
            <a:r>
              <a:rPr lang="ru-RU" altLang="ru-RU" sz="3600"/>
              <a:t>Выбор параметров экспозиции в ручном режиме.</a:t>
            </a:r>
          </a:p>
        </p:txBody>
      </p:sp>
      <p:sp>
        <p:nvSpPr>
          <p:cNvPr id="206853" name="Text Box 5"/>
          <p:cNvSpPr txBox="1">
            <a:spLocks noChangeArrowheads="1"/>
          </p:cNvSpPr>
          <p:nvPr/>
        </p:nvSpPr>
        <p:spPr bwMode="auto">
          <a:xfrm>
            <a:off x="685800" y="1905000"/>
            <a:ext cx="8153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u="none"/>
              <a:t>В полностью автоматическом режиме два параметра экспозиции выбирает автоматика (например, </a:t>
            </a:r>
            <a:r>
              <a:rPr lang="ru-RU" altLang="ru-RU" u="none">
                <a:solidFill>
                  <a:srgbClr val="FF0066"/>
                </a:solidFill>
              </a:rPr>
              <a:t>5,6 </a:t>
            </a:r>
            <a:r>
              <a:rPr lang="ru-RU" altLang="ru-RU" u="none"/>
              <a:t>и</a:t>
            </a:r>
            <a:r>
              <a:rPr lang="ru-RU" altLang="ru-RU" u="none">
                <a:solidFill>
                  <a:srgbClr val="FF0066"/>
                </a:solidFill>
              </a:rPr>
              <a:t> 1/125</a:t>
            </a:r>
            <a:r>
              <a:rPr lang="ru-RU" altLang="ru-RU" u="none"/>
              <a:t> с, что не позволит снимать быстродвижущиеся объекты и не даст большой глубины резкости).</a:t>
            </a:r>
            <a:r>
              <a:rPr lang="ru-RU" altLang="ru-RU" sz="1600"/>
              <a:t> </a:t>
            </a:r>
          </a:p>
        </p:txBody>
      </p:sp>
      <p:sp>
        <p:nvSpPr>
          <p:cNvPr id="206854" name="Text Box 6"/>
          <p:cNvSpPr txBox="1">
            <a:spLocks noChangeArrowheads="1"/>
          </p:cNvSpPr>
          <p:nvPr/>
        </p:nvSpPr>
        <p:spPr bwMode="auto">
          <a:xfrm>
            <a:off x="457200" y="3124200"/>
            <a:ext cx="8382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В ручном режиме два параметра экспозиции выбирает фотограф на основании показаний экспонометра с учетом желаемого эффекта</a:t>
            </a:r>
            <a:r>
              <a:rPr lang="ru-RU" altLang="ru-RU" u="none"/>
              <a:t>:</a:t>
            </a:r>
            <a:endParaRPr lang="ru-RU" altLang="ru-RU"/>
          </a:p>
        </p:txBody>
      </p:sp>
      <p:graphicFrame>
        <p:nvGraphicFramePr>
          <p:cNvPr id="206883" name="Group 35"/>
          <p:cNvGraphicFramePr>
            <a:graphicFrameLocks noGrp="1"/>
          </p:cNvGraphicFramePr>
          <p:nvPr>
            <p:ph idx="1"/>
          </p:nvPr>
        </p:nvGraphicFramePr>
        <p:xfrm>
          <a:off x="533400" y="3886200"/>
          <a:ext cx="8229600" cy="1752600"/>
        </p:xfrm>
        <a:graphic>
          <a:graphicData uri="http://schemas.openxmlformats.org/drawingml/2006/table">
            <a:tbl>
              <a:tblPr/>
              <a:tblGrid>
                <a:gridCol w="1371600"/>
                <a:gridCol w="1371600"/>
                <a:gridCol w="1371600"/>
                <a:gridCol w="1371600"/>
                <a:gridCol w="1371600"/>
                <a:gridCol w="1371600"/>
              </a:tblGrid>
              <a:tr h="876300">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2</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2,8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5,6</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8</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6300">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ru-RU" altLang="ru-RU" sz="2800" b="0"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1/1000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1/500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1/125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1/60 с</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800">
                          <a:solidFill>
                            <a:schemeClr val="tx1"/>
                          </a:solidFill>
                          <a:latin typeface="Arial" charset="0"/>
                        </a:defRPr>
                      </a:lvl1pPr>
                      <a:lvl2pPr>
                        <a:spcBef>
                          <a:spcPct val="20000"/>
                        </a:spcBef>
                        <a:buClr>
                          <a:schemeClr val="accent2"/>
                        </a:buClr>
                        <a:buSzPct val="80000"/>
                        <a:buFont typeface="Wingdings" pitchFamily="2" charset="2"/>
                        <a:defRPr sz="2400">
                          <a:solidFill>
                            <a:schemeClr val="tx1"/>
                          </a:solidFill>
                          <a:latin typeface="Arial" charset="0"/>
                        </a:defRPr>
                      </a:lvl2pPr>
                      <a:lvl3pPr>
                        <a:spcBef>
                          <a:spcPct val="20000"/>
                        </a:spcBef>
                        <a:buClr>
                          <a:schemeClr val="bg2"/>
                        </a:buClr>
                        <a:buSzPct val="65000"/>
                        <a:buFont typeface="Wingdings" pitchFamily="2" charset="2"/>
                        <a:defRPr sz="2000">
                          <a:solidFill>
                            <a:schemeClr val="tx1"/>
                          </a:solidFill>
                          <a:latin typeface="Arial" charset="0"/>
                        </a:defRPr>
                      </a:lvl3pPr>
                      <a:lvl4pPr>
                        <a:spcBef>
                          <a:spcPct val="20000"/>
                        </a:spcBef>
                        <a:buClr>
                          <a:schemeClr val="accent2"/>
                        </a:buClr>
                        <a:buSzPct val="70000"/>
                        <a:buFont typeface="Wingdings" pitchFamily="2" charset="2"/>
                        <a:defRPr>
                          <a:solidFill>
                            <a:schemeClr val="tx1"/>
                          </a:solidFill>
                          <a:latin typeface="Arial" charset="0"/>
                        </a:defRPr>
                      </a:lvl4pPr>
                      <a:lvl5pPr>
                        <a:spcBef>
                          <a:spcPct val="20000"/>
                        </a:spcBef>
                        <a:buClr>
                          <a:schemeClr val="bg2"/>
                        </a:buClr>
                        <a:buFont typeface="Wingdings" pitchFamily="2" charset="2"/>
                        <a:defRPr>
                          <a:solidFill>
                            <a:schemeClr val="tx1"/>
                          </a:solidFill>
                          <a:latin typeface="Arial" charset="0"/>
                        </a:defRPr>
                      </a:lvl5pPr>
                      <a:lvl6pPr fontAlgn="base">
                        <a:spcBef>
                          <a:spcPct val="20000"/>
                        </a:spcBef>
                        <a:spcAft>
                          <a:spcPct val="0"/>
                        </a:spcAft>
                        <a:buClr>
                          <a:schemeClr val="bg2"/>
                        </a:buClr>
                        <a:buFont typeface="Wingdings" pitchFamily="2" charset="2"/>
                        <a:defRPr>
                          <a:solidFill>
                            <a:schemeClr val="tx1"/>
                          </a:solidFill>
                          <a:latin typeface="Arial" charset="0"/>
                        </a:defRPr>
                      </a:lvl6pPr>
                      <a:lvl7pPr fontAlgn="base">
                        <a:spcBef>
                          <a:spcPct val="20000"/>
                        </a:spcBef>
                        <a:spcAft>
                          <a:spcPct val="0"/>
                        </a:spcAft>
                        <a:buClr>
                          <a:schemeClr val="bg2"/>
                        </a:buClr>
                        <a:buFont typeface="Wingdings" pitchFamily="2" charset="2"/>
                        <a:defRPr>
                          <a:solidFill>
                            <a:schemeClr val="tx1"/>
                          </a:solidFill>
                          <a:latin typeface="Arial" charset="0"/>
                        </a:defRPr>
                      </a:lvl7pPr>
                      <a:lvl8pPr fontAlgn="base">
                        <a:spcBef>
                          <a:spcPct val="20000"/>
                        </a:spcBef>
                        <a:spcAft>
                          <a:spcPct val="0"/>
                        </a:spcAft>
                        <a:buClr>
                          <a:schemeClr val="bg2"/>
                        </a:buClr>
                        <a:buFont typeface="Wingdings" pitchFamily="2" charset="2"/>
                        <a:defRPr>
                          <a:solidFill>
                            <a:schemeClr val="tx1"/>
                          </a:solidFill>
                          <a:latin typeface="Arial" charset="0"/>
                        </a:defRPr>
                      </a:lvl8pPr>
                      <a:lvl9pPr fontAlgn="base">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800" b="0" i="0" u="none" strike="noStrike" cap="none" normalizeH="0" baseline="0" smtClean="0">
                          <a:ln>
                            <a:noFill/>
                          </a:ln>
                          <a:solidFill>
                            <a:schemeClr val="tx1"/>
                          </a:solidFill>
                          <a:effectLst/>
                          <a:latin typeface="Arial" charset="0"/>
                        </a:rPr>
                        <a:t>1/30 с</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6884" name="Text Box 36"/>
          <p:cNvSpPr txBox="1">
            <a:spLocks noChangeArrowheads="1"/>
          </p:cNvSpPr>
          <p:nvPr/>
        </p:nvSpPr>
        <p:spPr bwMode="auto">
          <a:xfrm>
            <a:off x="533400" y="5638800"/>
            <a:ext cx="82296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Например, </a:t>
            </a:r>
            <a:r>
              <a:rPr lang="ru-RU" altLang="ru-RU" u="none">
                <a:solidFill>
                  <a:srgbClr val="FF0066"/>
                </a:solidFill>
              </a:rPr>
              <a:t>5,6 </a:t>
            </a:r>
            <a:r>
              <a:rPr lang="ru-RU" altLang="ru-RU" u="none"/>
              <a:t>и</a:t>
            </a:r>
            <a:r>
              <a:rPr lang="ru-RU" altLang="ru-RU" u="none">
                <a:solidFill>
                  <a:srgbClr val="FF0066"/>
                </a:solidFill>
              </a:rPr>
              <a:t> 1/125</a:t>
            </a:r>
            <a:r>
              <a:rPr lang="ru-RU" altLang="ru-RU" u="none"/>
              <a:t> для обычной съемки, </a:t>
            </a:r>
            <a:r>
              <a:rPr lang="ru-RU" altLang="ru-RU" u="none">
                <a:solidFill>
                  <a:srgbClr val="FF0066"/>
                </a:solidFill>
              </a:rPr>
              <a:t>2,8 </a:t>
            </a:r>
            <a:r>
              <a:rPr lang="ru-RU" altLang="ru-RU" u="none"/>
              <a:t>и</a:t>
            </a:r>
            <a:r>
              <a:rPr lang="ru-RU" altLang="ru-RU" u="none">
                <a:solidFill>
                  <a:srgbClr val="FF0066"/>
                </a:solidFill>
              </a:rPr>
              <a:t> 1/1000</a:t>
            </a:r>
            <a:r>
              <a:rPr lang="ru-RU" altLang="ru-RU" u="none"/>
              <a:t> для спортивной съемки, </a:t>
            </a:r>
            <a:r>
              <a:rPr lang="ru-RU" altLang="ru-RU" u="none">
                <a:solidFill>
                  <a:srgbClr val="FF0066"/>
                </a:solidFill>
              </a:rPr>
              <a:t>11 </a:t>
            </a:r>
            <a:r>
              <a:rPr lang="ru-RU" altLang="ru-RU" u="none"/>
              <a:t>и</a:t>
            </a:r>
            <a:r>
              <a:rPr lang="ru-RU" altLang="ru-RU" u="none">
                <a:solidFill>
                  <a:srgbClr val="FF0066"/>
                </a:solidFill>
              </a:rPr>
              <a:t> 1/30</a:t>
            </a:r>
            <a:r>
              <a:rPr lang="ru-RU" altLang="ru-RU" u="none"/>
              <a:t> для получения максимальной глубины резкости.</a:t>
            </a:r>
            <a:endParaRPr lang="ru-RU" altLang="ru-RU"/>
          </a:p>
        </p:txBody>
      </p:sp>
    </p:spTree>
    <p:extLst>
      <p:ext uri="{BB962C8B-B14F-4D97-AF65-F5344CB8AC3E}">
        <p14:creationId xmlns:p14="http://schemas.microsoft.com/office/powerpoint/2010/main" val="332055969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0D8C69C1-5F5A-4CF3-A85E-DCABD69FC867}" type="slidenum">
              <a:rPr lang="ru-RU" altLang="ru-RU"/>
              <a:pPr/>
              <a:t>18</a:t>
            </a:fld>
            <a:endParaRPr lang="ru-RU" altLang="ru-RU"/>
          </a:p>
        </p:txBody>
      </p:sp>
      <p:sp>
        <p:nvSpPr>
          <p:cNvPr id="199682" name="Rectangle 2"/>
          <p:cNvSpPr>
            <a:spLocks noGrp="1" noChangeArrowheads="1"/>
          </p:cNvSpPr>
          <p:nvPr>
            <p:ph type="title"/>
          </p:nvPr>
        </p:nvSpPr>
        <p:spPr>
          <a:noFill/>
          <a:ln/>
        </p:spPr>
        <p:txBody>
          <a:bodyPr/>
          <a:lstStyle/>
          <a:p>
            <a:r>
              <a:rPr lang="ru-RU" altLang="ru-RU" sz="3600"/>
              <a:t>Пиксельный размер матрицы.</a:t>
            </a:r>
          </a:p>
        </p:txBody>
      </p:sp>
      <p:pic>
        <p:nvPicPr>
          <p:cNvPr id="199718" name="Picture 38" descr="size_and_mpix_1"/>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14400" y="1828800"/>
            <a:ext cx="3276600" cy="2620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9683" name="Text Box 3"/>
          <p:cNvSpPr txBox="1">
            <a:spLocks noChangeArrowheads="1"/>
          </p:cNvSpPr>
          <p:nvPr/>
        </p:nvSpPr>
        <p:spPr bwMode="auto">
          <a:xfrm>
            <a:off x="685800" y="4953000"/>
            <a:ext cx="7924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000" u="none"/>
              <a:t>Чем больше пикселей в матрице, тем теоретически лучше отображаются мелкие детали, но возрастает размер файлов. На практике для просмотра снимков на мониторе, обрезания кадра и печати 10х15 см. вполне достаточно 3-5 Мегапикселей.</a:t>
            </a:r>
          </a:p>
        </p:txBody>
      </p:sp>
      <p:pic>
        <p:nvPicPr>
          <p:cNvPr id="199720" name="Picture 40" descr="size_and_mpix_2"/>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29200" y="1828800"/>
            <a:ext cx="3295650" cy="2636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9526749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92696"/>
          </a:xfrm>
        </p:spPr>
        <p:txBody>
          <a:bodyPr>
            <a:normAutofit/>
          </a:bodyPr>
          <a:lstStyle/>
          <a:p>
            <a:r>
              <a:rPr lang="ru-RU" sz="3600" b="1" dirty="0" smtClean="0">
                <a:latin typeface="Comic Sans MS" panose="030F0702030302020204" pitchFamily="66" charset="0"/>
              </a:rPr>
              <a:t>Точка фокусировки</a:t>
            </a:r>
            <a:endParaRPr lang="ru-RU" sz="3600" b="1" dirty="0">
              <a:latin typeface="Comic Sans MS" panose="030F0702030302020204" pitchFamily="66" charset="0"/>
            </a:endParaRPr>
          </a:p>
        </p:txBody>
      </p:sp>
      <p:pic>
        <p:nvPicPr>
          <p:cNvPr id="8194" name="Picture 2" descr="http://i1.wp.com/lightroom.ru/wp-content/uploads/2013/11/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2" y="3359459"/>
            <a:ext cx="4188273" cy="2801338"/>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94093" y="476672"/>
            <a:ext cx="8721982" cy="2585323"/>
          </a:xfrm>
          <a:prstGeom prst="rect">
            <a:avLst/>
          </a:prstGeom>
        </p:spPr>
        <p:txBody>
          <a:bodyPr wrap="square">
            <a:spAutoFit/>
          </a:bodyPr>
          <a:lstStyle/>
          <a:p>
            <a:r>
              <a:rPr lang="ru-RU" b="1" dirty="0">
                <a:solidFill>
                  <a:srgbClr val="444444"/>
                </a:solidFill>
                <a:latin typeface="+mj-lt"/>
              </a:rPr>
              <a:t>Точка фокусировки или просто фокус</a:t>
            </a:r>
            <a:r>
              <a:rPr lang="ru-RU" dirty="0">
                <a:solidFill>
                  <a:srgbClr val="444444"/>
                </a:solidFill>
                <a:latin typeface="+mj-lt"/>
              </a:rPr>
              <a:t>  —  это та точка, на которую вы «навели резкость».  Сфокусировать объектив на предмете, значит таким образом подобрать фокусировку, чтобы этот предмет получился максимально резким.</a:t>
            </a:r>
          </a:p>
          <a:p>
            <a:r>
              <a:rPr lang="ru-RU" dirty="0">
                <a:solidFill>
                  <a:srgbClr val="444444"/>
                </a:solidFill>
                <a:latin typeface="+mj-lt"/>
              </a:rPr>
              <a:t>В современных камерах обычно используется автофокус, сложная система позволяющая автоматически фокусироваться на выбранной точке. Но принцип работы автофокуса зависит от множества параметров, например от освещенности. При плохом освещении автофокус может промахиваться или вообще окажется неспособен выполнить свою задачу. Тогда придется переключиться на ручную фокусировки и надеяться на свой собственный глаз</a:t>
            </a:r>
            <a:r>
              <a:rPr lang="ru-RU" dirty="0" smtClean="0">
                <a:solidFill>
                  <a:srgbClr val="444444"/>
                </a:solidFill>
                <a:latin typeface="+mj-lt"/>
              </a:rPr>
              <a:t>.</a:t>
            </a:r>
            <a:endParaRPr lang="ru-RU" b="0" i="0" dirty="0">
              <a:solidFill>
                <a:srgbClr val="444444"/>
              </a:solidFill>
              <a:effectLst/>
              <a:latin typeface="+mj-lt"/>
            </a:endParaRPr>
          </a:p>
        </p:txBody>
      </p:sp>
      <p:sp>
        <p:nvSpPr>
          <p:cNvPr id="9" name="Прямоугольник 8"/>
          <p:cNvSpPr/>
          <p:nvPr/>
        </p:nvSpPr>
        <p:spPr>
          <a:xfrm>
            <a:off x="422018" y="3347774"/>
            <a:ext cx="3645926" cy="2308324"/>
          </a:xfrm>
          <a:prstGeom prst="rect">
            <a:avLst/>
          </a:prstGeom>
        </p:spPr>
        <p:txBody>
          <a:bodyPr wrap="square">
            <a:spAutoFit/>
          </a:bodyPr>
          <a:lstStyle/>
          <a:p>
            <a:r>
              <a:rPr lang="ru-RU" dirty="0">
                <a:solidFill>
                  <a:srgbClr val="444444"/>
                </a:solidFill>
                <a:latin typeface="+mj-lt"/>
              </a:rPr>
              <a:t>Точку, на которой будет фокусироваться автофокус — видно в видоискателе. Обычно это маленькая красная точка.  Изначально она стоит по центру, но на зеркальных камерах вы можете выбрать другую точку для лучшей компоновки кадра</a:t>
            </a:r>
            <a:r>
              <a:rPr lang="ru-RU" dirty="0" smtClean="0">
                <a:solidFill>
                  <a:srgbClr val="444444"/>
                </a:solidFill>
                <a:latin typeface="+mj-lt"/>
              </a:rPr>
              <a:t>.</a:t>
            </a:r>
            <a:endParaRPr lang="ru-RU" dirty="0">
              <a:latin typeface="+mj-lt"/>
            </a:endParaRPr>
          </a:p>
        </p:txBody>
      </p:sp>
      <p:sp>
        <p:nvSpPr>
          <p:cNvPr id="10" name="Управляющая кнопка: домой 9">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1" name="Стрелка вправо 10">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2" name="Стрелка влево 11">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41850219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Grp="1" noChangeArrowheads="1"/>
          </p:cNvSpPr>
          <p:nvPr>
            <p:ph idx="1"/>
          </p:nvPr>
        </p:nvSpPr>
        <p:spPr bwMode="auto">
          <a:xfrm>
            <a:off x="457199" y="692696"/>
            <a:ext cx="8229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i="1" u="none" dirty="0"/>
              <a:t>Фотография</a:t>
            </a:r>
            <a:r>
              <a:rPr lang="ru-RU" altLang="ru-RU" u="none" dirty="0"/>
              <a:t> (от греч.: </a:t>
            </a:r>
            <a:r>
              <a:rPr lang="ru-RU" altLang="ru-RU" u="none" dirty="0" err="1"/>
              <a:t>Photos</a:t>
            </a:r>
            <a:r>
              <a:rPr lang="ru-RU" altLang="ru-RU" u="none" dirty="0"/>
              <a:t> - свет и </a:t>
            </a:r>
            <a:r>
              <a:rPr lang="ru-RU" altLang="ru-RU" u="none" dirty="0" err="1"/>
              <a:t>grapho</a:t>
            </a:r>
            <a:r>
              <a:rPr lang="ru-RU" altLang="ru-RU" u="none" dirty="0"/>
              <a:t> - пишу) – </a:t>
            </a:r>
            <a:r>
              <a:rPr lang="ru-RU" altLang="ru-RU" u="none" dirty="0" smtClean="0"/>
              <a:t>рисование </a:t>
            </a:r>
            <a:r>
              <a:rPr lang="ru-RU" altLang="ru-RU" u="none" dirty="0"/>
              <a:t>светом, светопись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76872"/>
            <a:ext cx="5328591" cy="4282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140540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A2DE7544-ADF4-4D0E-8424-4FC9EB1F59FF}" type="slidenum">
              <a:rPr lang="ru-RU" altLang="ru-RU"/>
              <a:pPr/>
              <a:t>20</a:t>
            </a:fld>
            <a:endParaRPr lang="ru-RU" altLang="ru-RU"/>
          </a:p>
        </p:txBody>
      </p:sp>
      <p:sp>
        <p:nvSpPr>
          <p:cNvPr id="204802" name="Rectangle 2"/>
          <p:cNvSpPr>
            <a:spLocks noGrp="1" noChangeArrowheads="1"/>
          </p:cNvSpPr>
          <p:nvPr>
            <p:ph type="title"/>
          </p:nvPr>
        </p:nvSpPr>
        <p:spPr>
          <a:noFill/>
          <a:ln/>
        </p:spPr>
        <p:txBody>
          <a:bodyPr>
            <a:normAutofit fontScale="90000"/>
          </a:bodyPr>
          <a:lstStyle/>
          <a:p>
            <a:r>
              <a:rPr lang="ru-RU" altLang="ru-RU" sz="3600"/>
              <a:t>Съемка в полуавтоматическом режиме (съемка с приоритетом).</a:t>
            </a:r>
          </a:p>
        </p:txBody>
      </p:sp>
      <p:sp>
        <p:nvSpPr>
          <p:cNvPr id="204803" name="Text Box 3"/>
          <p:cNvSpPr txBox="1">
            <a:spLocks noChangeArrowheads="1"/>
          </p:cNvSpPr>
          <p:nvPr/>
        </p:nvSpPr>
        <p:spPr bwMode="auto">
          <a:xfrm>
            <a:off x="533400" y="2057400"/>
            <a:ext cx="82296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Съемка с </a:t>
            </a:r>
            <a:r>
              <a:rPr lang="ru-RU" altLang="ru-RU" sz="2400"/>
              <a:t>приоритетом диафрагмы</a:t>
            </a:r>
            <a:r>
              <a:rPr lang="ru-RU" altLang="ru-RU" sz="2400" u="none"/>
              <a:t>: фотограф сам выбирает диафрагменное число, экспонометр автоматически подбирает выдержку. (Например диафрагменное число </a:t>
            </a:r>
            <a:r>
              <a:rPr lang="ru-RU" altLang="ru-RU" sz="2400" u="none">
                <a:solidFill>
                  <a:srgbClr val="FF0066"/>
                </a:solidFill>
              </a:rPr>
              <a:t>11 </a:t>
            </a:r>
            <a:r>
              <a:rPr lang="ru-RU" altLang="ru-RU" sz="2400" u="none"/>
              <a:t>фотограф выбирает</a:t>
            </a:r>
            <a:r>
              <a:rPr lang="ru-RU" altLang="ru-RU" sz="2400" u="none">
                <a:solidFill>
                  <a:srgbClr val="FF0066"/>
                </a:solidFill>
              </a:rPr>
              <a:t> </a:t>
            </a:r>
            <a:r>
              <a:rPr lang="ru-RU" altLang="ru-RU" sz="2400" u="none"/>
              <a:t> для получения максимальной глубины резкости).</a:t>
            </a:r>
          </a:p>
        </p:txBody>
      </p:sp>
      <p:sp>
        <p:nvSpPr>
          <p:cNvPr id="204806" name="Text Box 6"/>
          <p:cNvSpPr txBox="1">
            <a:spLocks noChangeArrowheads="1"/>
          </p:cNvSpPr>
          <p:nvPr/>
        </p:nvSpPr>
        <p:spPr bwMode="auto">
          <a:xfrm>
            <a:off x="457200" y="4419600"/>
            <a:ext cx="82296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Съемка с </a:t>
            </a:r>
            <a:r>
              <a:rPr lang="ru-RU" altLang="ru-RU" sz="2400"/>
              <a:t>приоритетом выдержки</a:t>
            </a:r>
            <a:r>
              <a:rPr lang="ru-RU" altLang="ru-RU" sz="2400" u="none"/>
              <a:t>: фотограф сам выбирает время выдержки, экспонометр автоматически подбирает диафрагменное число. (Например, выдержку </a:t>
            </a:r>
            <a:r>
              <a:rPr lang="ru-RU" altLang="ru-RU" sz="2400" u="none">
                <a:solidFill>
                  <a:srgbClr val="FF0066"/>
                </a:solidFill>
              </a:rPr>
              <a:t>1/1000</a:t>
            </a:r>
            <a:r>
              <a:rPr lang="ru-RU" altLang="ru-RU" sz="2400" u="none"/>
              <a:t> с. фотограф выбирает для съемки быстродвижущихся объектов).</a:t>
            </a:r>
            <a:r>
              <a:rPr lang="ru-RU" altLang="ru-RU" sz="2400"/>
              <a:t> </a:t>
            </a:r>
          </a:p>
        </p:txBody>
      </p:sp>
    </p:spTree>
    <p:extLst>
      <p:ext uri="{BB962C8B-B14F-4D97-AF65-F5344CB8AC3E}">
        <p14:creationId xmlns:p14="http://schemas.microsoft.com/office/powerpoint/2010/main" val="343245242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8295"/>
            <a:ext cx="6645424" cy="648983"/>
          </a:xfrm>
        </p:spPr>
        <p:txBody>
          <a:bodyPr>
            <a:normAutofit/>
          </a:bodyPr>
          <a:lstStyle/>
          <a:p>
            <a:r>
              <a:rPr lang="ru-RU" sz="3600" b="1" dirty="0">
                <a:latin typeface="Comic Sans MS" panose="030F0702030302020204" pitchFamily="66" charset="0"/>
              </a:rPr>
              <a:t>Динамический </a:t>
            </a:r>
            <a:r>
              <a:rPr lang="ru-RU" sz="3600" b="1" dirty="0" smtClean="0">
                <a:latin typeface="Comic Sans MS" panose="030F0702030302020204" pitchFamily="66" charset="0"/>
              </a:rPr>
              <a:t>диапазон</a:t>
            </a:r>
            <a:endParaRPr lang="ru-RU" sz="3600" b="1" dirty="0">
              <a:latin typeface="Comic Sans MS" panose="030F0702030302020204" pitchFamily="66" charset="0"/>
            </a:endParaRPr>
          </a:p>
        </p:txBody>
      </p:sp>
      <p:pic>
        <p:nvPicPr>
          <p:cNvPr id="9218" name="Picture 2" descr="http://i0.wp.com/lightroom.ru/wp-content/uploads/2013/11/dynamic-ran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116" y="1954000"/>
            <a:ext cx="3946962" cy="295232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07116" y="476672"/>
            <a:ext cx="8424935" cy="1477328"/>
          </a:xfrm>
          <a:prstGeom prst="rect">
            <a:avLst/>
          </a:prstGeom>
        </p:spPr>
        <p:txBody>
          <a:bodyPr wrap="square">
            <a:spAutoFit/>
          </a:bodyPr>
          <a:lstStyle/>
          <a:p>
            <a:r>
              <a:rPr lang="ru-RU" dirty="0">
                <a:solidFill>
                  <a:srgbClr val="444444"/>
                </a:solidFill>
                <a:latin typeface="+mj-lt"/>
              </a:rPr>
              <a:t>Понятие динамического диапазона так же очень важно, хотя вслух звучит не очень часто. </a:t>
            </a:r>
            <a:r>
              <a:rPr lang="ru-RU" b="1" dirty="0">
                <a:solidFill>
                  <a:srgbClr val="444444"/>
                </a:solidFill>
                <a:latin typeface="+mj-lt"/>
              </a:rPr>
              <a:t>Динамический диапазон </a:t>
            </a:r>
            <a:r>
              <a:rPr lang="ru-RU" dirty="0">
                <a:solidFill>
                  <a:srgbClr val="444444"/>
                </a:solidFill>
                <a:latin typeface="+mj-lt"/>
              </a:rPr>
              <a:t>— это способность матрицы, передать без потерь одновременно яркие и темные участки изображения.</a:t>
            </a:r>
          </a:p>
          <a:p>
            <a:r>
              <a:rPr lang="ru-RU" dirty="0">
                <a:solidFill>
                  <a:srgbClr val="444444"/>
                </a:solidFill>
                <a:latin typeface="+mj-lt"/>
              </a:rPr>
              <a:t>Вы наверняка замечали, что если попытаться снять окно находясь в центре комнаты, то на снимке получится два варианта</a:t>
            </a:r>
            <a:r>
              <a:rPr lang="ru-RU" dirty="0" smtClean="0">
                <a:solidFill>
                  <a:srgbClr val="444444"/>
                </a:solidFill>
                <a:latin typeface="+mj-lt"/>
              </a:rPr>
              <a:t>:</a:t>
            </a:r>
            <a:endParaRPr lang="ru-RU" b="0" i="0" dirty="0">
              <a:solidFill>
                <a:srgbClr val="444444"/>
              </a:solidFill>
              <a:effectLst/>
              <a:latin typeface="+mj-lt"/>
            </a:endParaRPr>
          </a:p>
        </p:txBody>
      </p:sp>
      <p:sp>
        <p:nvSpPr>
          <p:cNvPr id="6" name="Прямоугольник 5"/>
          <p:cNvSpPr/>
          <p:nvPr/>
        </p:nvSpPr>
        <p:spPr>
          <a:xfrm>
            <a:off x="4375810" y="1954000"/>
            <a:ext cx="4366648" cy="4016484"/>
          </a:xfrm>
          <a:prstGeom prst="rect">
            <a:avLst/>
          </a:prstGeom>
        </p:spPr>
        <p:txBody>
          <a:bodyPr wrap="square">
            <a:spAutoFit/>
          </a:bodyPr>
          <a:lstStyle/>
          <a:p>
            <a:pPr>
              <a:buFont typeface="Arial" panose="020B0604020202020204" pitchFamily="34" charset="0"/>
              <a:buChar char="•"/>
            </a:pPr>
            <a:r>
              <a:rPr lang="ru-RU" sz="1700" dirty="0" smtClean="0">
                <a:solidFill>
                  <a:srgbClr val="444444"/>
                </a:solidFill>
                <a:latin typeface="+mj-lt"/>
              </a:rPr>
              <a:t>Хорошо </a:t>
            </a:r>
            <a:r>
              <a:rPr lang="ru-RU" sz="1700" dirty="0">
                <a:solidFill>
                  <a:srgbClr val="444444"/>
                </a:solidFill>
                <a:latin typeface="+mj-lt"/>
              </a:rPr>
              <a:t>получится стена, на которой расположено окно, а само окно будет просто белым пятном</a:t>
            </a:r>
          </a:p>
          <a:p>
            <a:pPr>
              <a:buFont typeface="Arial" panose="020B0604020202020204" pitchFamily="34" charset="0"/>
              <a:buChar char="•"/>
            </a:pPr>
            <a:r>
              <a:rPr lang="ru-RU" sz="1700" dirty="0">
                <a:solidFill>
                  <a:srgbClr val="444444"/>
                </a:solidFill>
                <a:latin typeface="+mj-lt"/>
              </a:rPr>
              <a:t>Хорошо будет виден вид из окна, но стена вокруг окна превратится в черное пятно</a:t>
            </a:r>
          </a:p>
          <a:p>
            <a:r>
              <a:rPr lang="ru-RU" sz="1700" dirty="0">
                <a:solidFill>
                  <a:srgbClr val="444444"/>
                </a:solidFill>
                <a:latin typeface="+mj-lt"/>
              </a:rPr>
              <a:t>Это происходит из за очень большого динамического диапазона подобной сцены. Разница в яркости внутри комнаты и за окном, слишком большая, чтобы цифровой фотоаппарат смог ее воспринять целиком.</a:t>
            </a:r>
          </a:p>
          <a:p>
            <a:r>
              <a:rPr lang="ru-RU" sz="1700" dirty="0">
                <a:solidFill>
                  <a:srgbClr val="444444"/>
                </a:solidFill>
                <a:latin typeface="+mj-lt"/>
              </a:rPr>
              <a:t>Другой пример большого динамического диапазона — пейзаж.  Если небо яркое, а низ достаточно темный, то или небо на снимке будет белым или низ черным</a:t>
            </a:r>
            <a:r>
              <a:rPr lang="ru-RU" sz="1700" dirty="0" smtClean="0">
                <a:solidFill>
                  <a:srgbClr val="444444"/>
                </a:solidFill>
                <a:latin typeface="+mj-lt"/>
              </a:rPr>
              <a:t>.</a:t>
            </a:r>
            <a:endParaRPr lang="ru-RU" sz="1700" b="0" i="0" dirty="0">
              <a:solidFill>
                <a:srgbClr val="444444"/>
              </a:solidFill>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34813317"/>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54726"/>
            <a:ext cx="7077472" cy="763363"/>
          </a:xfrm>
        </p:spPr>
        <p:txBody>
          <a:bodyPr>
            <a:normAutofit/>
          </a:bodyPr>
          <a:lstStyle/>
          <a:p>
            <a:r>
              <a:rPr lang="ru-RU" sz="3600" b="1" dirty="0" err="1">
                <a:latin typeface="Comic Sans MS" panose="030F0702030302020204" pitchFamily="66" charset="0"/>
              </a:rPr>
              <a:t>Брекетинг</a:t>
            </a:r>
            <a:r>
              <a:rPr lang="ru-RU" sz="3600" b="1" dirty="0">
                <a:latin typeface="Comic Sans MS" panose="030F0702030302020204" pitchFamily="66" charset="0"/>
              </a:rPr>
              <a:t> и </a:t>
            </a:r>
            <a:r>
              <a:rPr lang="ru-RU" sz="3600" b="1" dirty="0" err="1" smtClean="0">
                <a:latin typeface="Comic Sans MS" panose="030F0702030302020204" pitchFamily="66" charset="0"/>
              </a:rPr>
              <a:t>экспокоррекция</a:t>
            </a:r>
            <a:endParaRPr lang="ru-RU" sz="3600" b="1" dirty="0">
              <a:latin typeface="Comic Sans MS" panose="030F0702030302020204" pitchFamily="66" charset="0"/>
            </a:endParaRPr>
          </a:p>
        </p:txBody>
      </p:sp>
      <p:pic>
        <p:nvPicPr>
          <p:cNvPr id="11266" name="Picture 2" descr="http://i0.wp.com/lightroom.ru/wp-content/uploads/2013/11/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3354561"/>
            <a:ext cx="4334880" cy="266429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59105" y="442187"/>
            <a:ext cx="9036496" cy="2716128"/>
          </a:xfrm>
          <a:prstGeom prst="rect">
            <a:avLst/>
          </a:prstGeom>
        </p:spPr>
        <p:txBody>
          <a:bodyPr wrap="square">
            <a:spAutoFit/>
          </a:bodyPr>
          <a:lstStyle/>
          <a:p>
            <a:r>
              <a:rPr lang="ru-RU" sz="1550" dirty="0">
                <a:solidFill>
                  <a:srgbClr val="444444"/>
                </a:solidFill>
                <a:latin typeface="+mj-lt"/>
              </a:rPr>
              <a:t>В экспозицией связано еще понятие — </a:t>
            </a:r>
            <a:r>
              <a:rPr lang="ru-RU" sz="1550" dirty="0" err="1">
                <a:solidFill>
                  <a:srgbClr val="444444"/>
                </a:solidFill>
                <a:latin typeface="+mj-lt"/>
              </a:rPr>
              <a:t>брекетинг</a:t>
            </a:r>
            <a:r>
              <a:rPr lang="ru-RU" sz="1550" b="1" dirty="0">
                <a:solidFill>
                  <a:srgbClr val="444444"/>
                </a:solidFill>
                <a:latin typeface="+mj-lt"/>
              </a:rPr>
              <a:t>.</a:t>
            </a:r>
            <a:r>
              <a:rPr lang="ru-RU" sz="1550" dirty="0">
                <a:solidFill>
                  <a:srgbClr val="444444"/>
                </a:solidFill>
                <a:latin typeface="+mj-lt"/>
              </a:rPr>
              <a:t>  </a:t>
            </a:r>
            <a:r>
              <a:rPr lang="ru-RU" sz="1550" b="1" dirty="0" err="1">
                <a:solidFill>
                  <a:srgbClr val="444444"/>
                </a:solidFill>
                <a:latin typeface="+mj-lt"/>
              </a:rPr>
              <a:t>Брекетинг</a:t>
            </a:r>
            <a:r>
              <a:rPr lang="ru-RU" sz="1550" dirty="0">
                <a:solidFill>
                  <a:srgbClr val="444444"/>
                </a:solidFill>
                <a:latin typeface="+mj-lt"/>
              </a:rPr>
              <a:t>, это последовательная съемка нескольких кадров с разной экспозицией.</a:t>
            </a:r>
          </a:p>
          <a:p>
            <a:r>
              <a:rPr lang="ru-RU" sz="1550" dirty="0">
                <a:solidFill>
                  <a:srgbClr val="444444"/>
                </a:solidFill>
                <a:latin typeface="+mj-lt"/>
              </a:rPr>
              <a:t>Обычно используется так называемый автоматический </a:t>
            </a:r>
            <a:r>
              <a:rPr lang="ru-RU" sz="1550" dirty="0" err="1">
                <a:solidFill>
                  <a:srgbClr val="444444"/>
                </a:solidFill>
                <a:latin typeface="+mj-lt"/>
              </a:rPr>
              <a:t>брекетинг</a:t>
            </a:r>
            <a:r>
              <a:rPr lang="ru-RU" sz="1550" dirty="0">
                <a:solidFill>
                  <a:srgbClr val="444444"/>
                </a:solidFill>
                <a:latin typeface="+mj-lt"/>
              </a:rPr>
              <a:t>. Вы задаете камере количество кадров и смещение экспозиции в ступенях (стопы).</a:t>
            </a:r>
          </a:p>
          <a:p>
            <a:r>
              <a:rPr lang="ru-RU" sz="1550" dirty="0">
                <a:solidFill>
                  <a:srgbClr val="444444"/>
                </a:solidFill>
                <a:latin typeface="+mj-lt"/>
              </a:rPr>
              <a:t>Чаще всего используется три кадра.  Допустим мы хотим сделать 3 кадра во смещением в 0.3 стопа (EV).   В этом случае камера сначала сделает один кадр с заданным значением экспозиции, затем с экспозицией смещенной на -0.3 стопа и кадр со смещением на +0.3 стопа.</a:t>
            </a:r>
          </a:p>
          <a:p>
            <a:r>
              <a:rPr lang="ru-RU" sz="1550" dirty="0">
                <a:solidFill>
                  <a:srgbClr val="444444"/>
                </a:solidFill>
                <a:latin typeface="+mj-lt"/>
              </a:rPr>
              <a:t>В итоге вы получите три кадра — </a:t>
            </a:r>
            <a:r>
              <a:rPr lang="ru-RU" sz="1550" dirty="0" err="1">
                <a:solidFill>
                  <a:srgbClr val="444444"/>
                </a:solidFill>
                <a:latin typeface="+mj-lt"/>
              </a:rPr>
              <a:t>недоэкспонированный</a:t>
            </a:r>
            <a:r>
              <a:rPr lang="ru-RU" sz="1550" dirty="0">
                <a:solidFill>
                  <a:srgbClr val="444444"/>
                </a:solidFill>
                <a:latin typeface="+mj-lt"/>
              </a:rPr>
              <a:t>, </a:t>
            </a:r>
            <a:r>
              <a:rPr lang="ru-RU" sz="1550" dirty="0" err="1">
                <a:solidFill>
                  <a:srgbClr val="444444"/>
                </a:solidFill>
                <a:latin typeface="+mj-lt"/>
              </a:rPr>
              <a:t>переэкспонированный</a:t>
            </a:r>
            <a:r>
              <a:rPr lang="ru-RU" sz="1550" dirty="0">
                <a:solidFill>
                  <a:srgbClr val="444444"/>
                </a:solidFill>
                <a:latin typeface="+mj-lt"/>
              </a:rPr>
              <a:t> и нормально экспонированный.</a:t>
            </a:r>
          </a:p>
          <a:p>
            <a:r>
              <a:rPr lang="ru-RU" sz="1550" dirty="0" err="1">
                <a:solidFill>
                  <a:srgbClr val="444444"/>
                </a:solidFill>
                <a:latin typeface="+mj-lt"/>
              </a:rPr>
              <a:t>Брекетинг</a:t>
            </a:r>
            <a:r>
              <a:rPr lang="ru-RU" sz="1550" dirty="0">
                <a:solidFill>
                  <a:srgbClr val="444444"/>
                </a:solidFill>
                <a:latin typeface="+mj-lt"/>
              </a:rPr>
              <a:t> может использоваться для более точного подбора параметров экспозиции. После чего можно воспользоваться </a:t>
            </a:r>
            <a:r>
              <a:rPr lang="ru-RU" sz="1550" dirty="0" err="1">
                <a:solidFill>
                  <a:srgbClr val="444444"/>
                </a:solidFill>
                <a:latin typeface="+mj-lt"/>
              </a:rPr>
              <a:t>экспокоррекцией</a:t>
            </a:r>
            <a:r>
              <a:rPr lang="ru-RU" sz="1550" dirty="0">
                <a:solidFill>
                  <a:srgbClr val="444444"/>
                </a:solidFill>
                <a:latin typeface="+mj-lt"/>
              </a:rPr>
              <a:t>. </a:t>
            </a:r>
            <a:endParaRPr lang="ru-RU" sz="1550" b="0" i="0" dirty="0">
              <a:solidFill>
                <a:srgbClr val="444444"/>
              </a:solidFill>
              <a:effectLst/>
              <a:latin typeface="+mj-lt"/>
            </a:endParaRPr>
          </a:p>
        </p:txBody>
      </p:sp>
      <p:sp>
        <p:nvSpPr>
          <p:cNvPr id="7" name="Прямоугольник 6"/>
          <p:cNvSpPr/>
          <p:nvPr/>
        </p:nvSpPr>
        <p:spPr>
          <a:xfrm>
            <a:off x="259105" y="3340185"/>
            <a:ext cx="4384902" cy="1938992"/>
          </a:xfrm>
          <a:prstGeom prst="rect">
            <a:avLst/>
          </a:prstGeom>
        </p:spPr>
        <p:txBody>
          <a:bodyPr wrap="square">
            <a:spAutoFit/>
          </a:bodyPr>
          <a:lstStyle/>
          <a:p>
            <a:r>
              <a:rPr lang="ru-RU" sz="1500" dirty="0" smtClean="0">
                <a:solidFill>
                  <a:srgbClr val="444444"/>
                </a:solidFill>
                <a:latin typeface="+mj-lt"/>
              </a:rPr>
              <a:t>То </a:t>
            </a:r>
            <a:r>
              <a:rPr lang="ru-RU" sz="1500" dirty="0">
                <a:solidFill>
                  <a:srgbClr val="444444"/>
                </a:solidFill>
                <a:latin typeface="+mj-lt"/>
              </a:rPr>
              <a:t>есть вы точно так же устанавливаете на  камере — сделать кадр с </a:t>
            </a:r>
            <a:r>
              <a:rPr lang="ru-RU" sz="1500" dirty="0" err="1">
                <a:solidFill>
                  <a:srgbClr val="444444"/>
                </a:solidFill>
                <a:latin typeface="+mj-lt"/>
              </a:rPr>
              <a:t>экспокоррекцией</a:t>
            </a:r>
            <a:r>
              <a:rPr lang="ru-RU" sz="1500" dirty="0">
                <a:solidFill>
                  <a:srgbClr val="444444"/>
                </a:solidFill>
                <a:latin typeface="+mj-lt"/>
              </a:rPr>
              <a:t> +0.3 стопа и нажимаете на спуск.</a:t>
            </a:r>
          </a:p>
          <a:p>
            <a:r>
              <a:rPr lang="ru-RU" sz="1500" dirty="0">
                <a:solidFill>
                  <a:srgbClr val="444444"/>
                </a:solidFill>
                <a:latin typeface="+mj-lt"/>
              </a:rPr>
              <a:t>Камера берет текущее значение экспозиции, добавляет к ней 0.3 стопа и делает кадр.</a:t>
            </a:r>
          </a:p>
          <a:p>
            <a:r>
              <a:rPr lang="ru-RU" sz="1500" b="1" dirty="0" err="1">
                <a:solidFill>
                  <a:srgbClr val="444444"/>
                </a:solidFill>
                <a:latin typeface="+mj-lt"/>
              </a:rPr>
              <a:t>Экспокорекция</a:t>
            </a:r>
            <a:r>
              <a:rPr lang="ru-RU" sz="1500" b="1" dirty="0">
                <a:solidFill>
                  <a:srgbClr val="444444"/>
                </a:solidFill>
                <a:latin typeface="+mj-lt"/>
              </a:rPr>
              <a:t> </a:t>
            </a:r>
            <a:r>
              <a:rPr lang="ru-RU" sz="1500" dirty="0">
                <a:solidFill>
                  <a:srgbClr val="444444"/>
                </a:solidFill>
                <a:latin typeface="+mj-lt"/>
              </a:rPr>
              <a:t>бывает очень удобна для быстрой подстройки, когда вам некогда думать над тем, что нужно изменить — </a:t>
            </a:r>
            <a:r>
              <a:rPr lang="ru-RU" sz="1500" dirty="0" smtClean="0">
                <a:solidFill>
                  <a:srgbClr val="444444"/>
                </a:solidFill>
                <a:latin typeface="+mj-lt"/>
              </a:rPr>
              <a:t>выдержку.</a:t>
            </a:r>
            <a:endParaRPr lang="ru-RU" sz="1500" b="0" i="0" dirty="0">
              <a:solidFill>
                <a:srgbClr val="444444"/>
              </a:solidFill>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08115145"/>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35263"/>
            <a:ext cx="6995120" cy="634082"/>
          </a:xfrm>
        </p:spPr>
        <p:txBody>
          <a:bodyPr>
            <a:normAutofit fontScale="90000"/>
          </a:bodyPr>
          <a:lstStyle/>
          <a:p>
            <a:r>
              <a:rPr lang="ru-RU" b="1" dirty="0" smtClean="0">
                <a:latin typeface="Comic Sans MS" panose="030F0702030302020204" pitchFamily="66" charset="0"/>
              </a:rPr>
              <a:t>Баланс белого</a:t>
            </a:r>
            <a:endParaRPr lang="ru-RU" b="1" dirty="0">
              <a:latin typeface="Comic Sans MS" panose="030F0702030302020204" pitchFamily="66" charset="0"/>
            </a:endParaRPr>
          </a:p>
        </p:txBody>
      </p:sp>
      <p:pic>
        <p:nvPicPr>
          <p:cNvPr id="10242" name="Picture 2" descr="http://i1.wp.com/lightroom.ru/wp-content/uploads/2013/11/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704" y="1999431"/>
            <a:ext cx="4393417" cy="1637547"/>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64704" y="587494"/>
            <a:ext cx="8779296" cy="1200329"/>
          </a:xfrm>
          <a:prstGeom prst="rect">
            <a:avLst/>
          </a:prstGeom>
        </p:spPr>
        <p:txBody>
          <a:bodyPr wrap="square">
            <a:spAutoFit/>
          </a:bodyPr>
          <a:lstStyle/>
          <a:p>
            <a:r>
              <a:rPr lang="ru-RU" dirty="0">
                <a:solidFill>
                  <a:srgbClr val="444444"/>
                </a:solidFill>
              </a:rPr>
              <a:t> </a:t>
            </a:r>
            <a:r>
              <a:rPr lang="ru-RU" b="1" dirty="0"/>
              <a:t>Баланс белого </a:t>
            </a:r>
            <a:r>
              <a:rPr lang="ru-RU" dirty="0"/>
              <a:t>— это подстройка цветов снимка для получения естественных оттенков.  При этом отправной точкой служит чистый белый цвет.</a:t>
            </a:r>
          </a:p>
          <a:p>
            <a:r>
              <a:rPr lang="ru-RU" dirty="0"/>
              <a:t>При правильном балансе белого — белый цвет на фото (например бумага) выглядит действительно белым, а не синеватым или желтоватым</a:t>
            </a:r>
            <a:r>
              <a:rPr lang="ru-RU" dirty="0" smtClean="0"/>
              <a:t>.</a:t>
            </a:r>
            <a:endParaRPr lang="ru-RU" b="0" i="0" dirty="0">
              <a:effectLst/>
            </a:endParaRPr>
          </a:p>
        </p:txBody>
      </p:sp>
      <p:sp>
        <p:nvSpPr>
          <p:cNvPr id="6" name="Прямоугольник 5"/>
          <p:cNvSpPr/>
          <p:nvPr/>
        </p:nvSpPr>
        <p:spPr>
          <a:xfrm>
            <a:off x="4908554" y="2079540"/>
            <a:ext cx="4211960" cy="1200329"/>
          </a:xfrm>
          <a:prstGeom prst="rect">
            <a:avLst/>
          </a:prstGeom>
        </p:spPr>
        <p:txBody>
          <a:bodyPr wrap="square">
            <a:spAutoFit/>
          </a:bodyPr>
          <a:lstStyle/>
          <a:p>
            <a:r>
              <a:rPr lang="ru-RU" dirty="0">
                <a:latin typeface="+mj-lt"/>
              </a:rPr>
              <a:t>Баланс белого зависит от типа источника света. Для солнца он один, для пасмурной погоды другой, для электрического освещения третий</a:t>
            </a:r>
            <a:r>
              <a:rPr lang="ru-RU" dirty="0" smtClean="0">
                <a:latin typeface="+mj-lt"/>
              </a:rPr>
              <a:t>.</a:t>
            </a:r>
            <a:endParaRPr lang="ru-RU" dirty="0">
              <a:latin typeface="+mj-lt"/>
            </a:endParaRPr>
          </a:p>
        </p:txBody>
      </p:sp>
      <p:sp>
        <p:nvSpPr>
          <p:cNvPr id="7" name="Прямоугольник 6"/>
          <p:cNvSpPr/>
          <p:nvPr/>
        </p:nvSpPr>
        <p:spPr>
          <a:xfrm>
            <a:off x="360935" y="3863197"/>
            <a:ext cx="8531545" cy="2031325"/>
          </a:xfrm>
          <a:prstGeom prst="rect">
            <a:avLst/>
          </a:prstGeom>
        </p:spPr>
        <p:txBody>
          <a:bodyPr wrap="square">
            <a:spAutoFit/>
          </a:bodyPr>
          <a:lstStyle/>
          <a:p>
            <a:r>
              <a:rPr lang="ru-RU" dirty="0">
                <a:latin typeface="+mj-lt"/>
              </a:rPr>
              <a:t>Обычно новички снимают на автоматическом балансе белого. Это удобно, так как камера сама выбирает нужное значение</a:t>
            </a:r>
            <a:r>
              <a:rPr lang="ru-RU" dirty="0" smtClean="0">
                <a:latin typeface="+mj-lt"/>
              </a:rPr>
              <a:t>. </a:t>
            </a:r>
            <a:r>
              <a:rPr lang="ru-RU" dirty="0">
                <a:latin typeface="+mj-lt"/>
              </a:rPr>
              <a:t>Но к сожалению, автоматика далеко не всегда так умна. Поэтому профи часто выставляют баланс белого вручную, используя для этого лист белой бумаги или другой предмет, имеющий белый цвет или максимально близкий к нему оттенок.</a:t>
            </a:r>
          </a:p>
          <a:p>
            <a:r>
              <a:rPr lang="ru-RU" dirty="0">
                <a:latin typeface="+mj-lt"/>
              </a:rPr>
              <a:t>Другим способом является коррекция баланса белого на компьютере, уже после того как снимок сделан. Но для этого крайне желательно снимать в </a:t>
            </a:r>
            <a:r>
              <a:rPr lang="ru-RU" dirty="0" smtClean="0">
                <a:latin typeface="+mj-lt"/>
              </a:rPr>
              <a:t>RAW.</a:t>
            </a:r>
            <a:endParaRPr lang="ru-RU" dirty="0">
              <a:latin typeface="+mj-lt"/>
            </a:endParaRPr>
          </a:p>
        </p:txBody>
      </p:sp>
      <p:sp>
        <p:nvSpPr>
          <p:cNvPr id="9" name="Управляющая кнопка: домой 8">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449827544"/>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03648" y="188640"/>
            <a:ext cx="5987008" cy="418058"/>
          </a:xfrm>
        </p:spPr>
        <p:txBody>
          <a:bodyPr>
            <a:normAutofit fontScale="90000"/>
          </a:bodyPr>
          <a:lstStyle/>
          <a:p>
            <a:r>
              <a:rPr lang="ru-RU" b="1" dirty="0" smtClean="0">
                <a:latin typeface="Comic Sans MS" panose="030F0702030302020204" pitchFamily="66" charset="0"/>
              </a:rPr>
              <a:t>Светосила</a:t>
            </a:r>
            <a:endParaRPr lang="ru-RU" b="1" dirty="0">
              <a:latin typeface="Comic Sans MS" panose="030F0702030302020204" pitchFamily="66" charset="0"/>
            </a:endParaRPr>
          </a:p>
        </p:txBody>
      </p:sp>
      <p:pic>
        <p:nvPicPr>
          <p:cNvPr id="12292" name="Picture 4" descr="Carl Zeiss Planar 50мм f/0.7 - один из самых светосильных объективов в мире"/>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3474" y="3207945"/>
            <a:ext cx="4433683" cy="282143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606698"/>
            <a:ext cx="8635638" cy="2308324"/>
          </a:xfrm>
          <a:prstGeom prst="rect">
            <a:avLst/>
          </a:prstGeom>
        </p:spPr>
        <p:txBody>
          <a:bodyPr wrap="square">
            <a:spAutoFit/>
          </a:bodyPr>
          <a:lstStyle/>
          <a:p>
            <a:r>
              <a:rPr lang="ru-RU" b="1" dirty="0">
                <a:solidFill>
                  <a:srgbClr val="444444"/>
                </a:solidFill>
                <a:latin typeface="+mj-lt"/>
              </a:rPr>
              <a:t>Светосила</a:t>
            </a:r>
            <a:r>
              <a:rPr lang="ru-RU" dirty="0">
                <a:solidFill>
                  <a:srgbClr val="444444"/>
                </a:solidFill>
                <a:latin typeface="+mj-lt"/>
              </a:rPr>
              <a:t> — это пропускная способность объектива.   Другими словами — это максимальное количество света, которое объектив способен пропустить к матрице.  Чем больше светосила, тем лучше и тем дороже объектив.</a:t>
            </a:r>
          </a:p>
          <a:p>
            <a:r>
              <a:rPr lang="ru-RU" dirty="0">
                <a:solidFill>
                  <a:srgbClr val="444444"/>
                </a:solidFill>
                <a:latin typeface="+mj-lt"/>
              </a:rPr>
              <a:t>Светосила зависит от трех составляющих — минимально возможной диафрагмы, фокусного расстояния, а так же  от качества самой оптики и оптической схемы объектива. Собственно качество оптики и оптическая схема как раз и влияют на цену.</a:t>
            </a:r>
          </a:p>
          <a:p>
            <a:r>
              <a:rPr lang="ru-RU" dirty="0">
                <a:solidFill>
                  <a:srgbClr val="444444"/>
                </a:solidFill>
                <a:latin typeface="+mj-lt"/>
              </a:rPr>
              <a:t>Не будем углубляться в физику. Можно сказать что светосила объектива выражается отношением максимально открытой диафрагмой к фокусному расстоянию.  </a:t>
            </a:r>
            <a:endParaRPr lang="ru-RU" b="0" i="0" dirty="0">
              <a:solidFill>
                <a:srgbClr val="444444"/>
              </a:solidFill>
              <a:effectLst/>
              <a:latin typeface="+mj-lt"/>
            </a:endParaRPr>
          </a:p>
        </p:txBody>
      </p:sp>
      <p:sp>
        <p:nvSpPr>
          <p:cNvPr id="5" name="Прямоугольник 4"/>
          <p:cNvSpPr/>
          <p:nvPr/>
        </p:nvSpPr>
        <p:spPr>
          <a:xfrm>
            <a:off x="233086" y="3278081"/>
            <a:ext cx="4184145" cy="2308324"/>
          </a:xfrm>
          <a:prstGeom prst="rect">
            <a:avLst/>
          </a:prstGeom>
        </p:spPr>
        <p:txBody>
          <a:bodyPr wrap="square">
            <a:spAutoFit/>
          </a:bodyPr>
          <a:lstStyle/>
          <a:p>
            <a:r>
              <a:rPr lang="ru-RU" dirty="0">
                <a:solidFill>
                  <a:srgbClr val="444444"/>
                </a:solidFill>
                <a:latin typeface="+mj-lt"/>
              </a:rPr>
              <a:t>Обычно именно светосилу производители указывают на объективах в виде числа 1:1.2, 1:1.4, 1:1.8, 1:2.8, 1:5.6 и т.п.</a:t>
            </a:r>
          </a:p>
          <a:p>
            <a:r>
              <a:rPr lang="ru-RU" dirty="0">
                <a:solidFill>
                  <a:srgbClr val="444444"/>
                </a:solidFill>
                <a:latin typeface="+mj-lt"/>
              </a:rPr>
              <a:t>Чем больше соотношение, тем больше светосила. Соответственно, в данном случае, самым светосильным будет объектив 1:1.2</a:t>
            </a:r>
          </a:p>
        </p:txBody>
      </p:sp>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3861947037"/>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FFFC83F9-9A79-497B-A087-157BF64A3D20}" type="slidenum">
              <a:rPr lang="ru-RU" altLang="ru-RU"/>
              <a:pPr/>
              <a:t>25</a:t>
            </a:fld>
            <a:endParaRPr lang="ru-RU" altLang="ru-RU"/>
          </a:p>
        </p:txBody>
      </p:sp>
      <p:sp>
        <p:nvSpPr>
          <p:cNvPr id="216066" name="Rectangle 2"/>
          <p:cNvSpPr>
            <a:spLocks noGrp="1" noChangeArrowheads="1"/>
          </p:cNvSpPr>
          <p:nvPr>
            <p:ph type="title"/>
          </p:nvPr>
        </p:nvSpPr>
        <p:spPr>
          <a:noFill/>
          <a:ln/>
        </p:spPr>
        <p:txBody>
          <a:bodyPr/>
          <a:lstStyle/>
          <a:p>
            <a:r>
              <a:rPr lang="ru-RU" altLang="ru-RU" sz="3600" dirty="0" err="1"/>
              <a:t>Вариообъектив</a:t>
            </a:r>
            <a:r>
              <a:rPr lang="ru-RU" altLang="ru-RU" sz="3600" dirty="0"/>
              <a:t> (</a:t>
            </a:r>
            <a:r>
              <a:rPr lang="en-US" altLang="ru-RU" sz="3600" dirty="0"/>
              <a:t>zoom)</a:t>
            </a:r>
            <a:endParaRPr lang="ru-RU" altLang="ru-RU" sz="3600" dirty="0"/>
          </a:p>
        </p:txBody>
      </p:sp>
      <p:pic>
        <p:nvPicPr>
          <p:cNvPr id="216072" name="Picture 8" descr="linza"/>
          <p:cNvPicPr>
            <a:picLocks noChangeAspect="1" noChangeArrowheads="1" noCrop="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57200" y="2209800"/>
            <a:ext cx="3962400" cy="3138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6067" name="Text Box 3"/>
          <p:cNvSpPr txBox="1">
            <a:spLocks noChangeArrowheads="1"/>
          </p:cNvSpPr>
          <p:nvPr/>
        </p:nvSpPr>
        <p:spPr bwMode="auto">
          <a:xfrm>
            <a:off x="914400" y="5791200"/>
            <a:ext cx="7848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Вариообъектив – объектив с переменным фокусным расстоянием (например, 30-150 мм., он же 5х)</a:t>
            </a:r>
          </a:p>
        </p:txBody>
      </p:sp>
      <p:pic>
        <p:nvPicPr>
          <p:cNvPr id="216075" name="Picture 11" descr="варио анимация"/>
          <p:cNvPicPr>
            <a:picLocks noChangeAspect="1" noChangeArrowheads="1" noCrop="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4648200" y="2209800"/>
            <a:ext cx="4114800" cy="3086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914097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6"/>
          <p:cNvSpPr>
            <a:spLocks noGrp="1"/>
          </p:cNvSpPr>
          <p:nvPr>
            <p:ph type="sldNum" sz="quarter" idx="11"/>
          </p:nvPr>
        </p:nvSpPr>
        <p:spPr/>
        <p:txBody>
          <a:bodyPr/>
          <a:lstStyle/>
          <a:p>
            <a:fld id="{50A5C010-420E-41F8-826C-00F322203458}" type="slidenum">
              <a:rPr lang="ru-RU" altLang="ru-RU"/>
              <a:pPr/>
              <a:t>26</a:t>
            </a:fld>
            <a:endParaRPr lang="ru-RU" altLang="ru-RU"/>
          </a:p>
        </p:txBody>
      </p:sp>
      <p:sp>
        <p:nvSpPr>
          <p:cNvPr id="227330" name="Rectangle 2"/>
          <p:cNvSpPr>
            <a:spLocks noGrp="1" noChangeArrowheads="1"/>
          </p:cNvSpPr>
          <p:nvPr>
            <p:ph type="title"/>
          </p:nvPr>
        </p:nvSpPr>
        <p:spPr>
          <a:noFill/>
          <a:ln/>
        </p:spPr>
        <p:txBody>
          <a:bodyPr/>
          <a:lstStyle/>
          <a:p>
            <a:r>
              <a:rPr lang="ru-RU" altLang="ru-RU" sz="3600"/>
              <a:t>Вариообъектив (</a:t>
            </a:r>
            <a:r>
              <a:rPr lang="en-US" altLang="ru-RU" sz="3600"/>
              <a:t>zoom)</a:t>
            </a:r>
            <a:endParaRPr lang="ru-RU" altLang="ru-RU" sz="3600"/>
          </a:p>
        </p:txBody>
      </p:sp>
      <p:pic>
        <p:nvPicPr>
          <p:cNvPr id="227335" name="Picture 7" descr="elmarit"/>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7200" y="4419600"/>
            <a:ext cx="2362200" cy="1776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7337" name="Picture 9" descr="summarit"/>
          <p:cNvPicPr>
            <a:picLocks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3429000" y="4419600"/>
            <a:ext cx="2362200" cy="1754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7332" name="Text Box 4"/>
          <p:cNvSpPr txBox="1">
            <a:spLocks noChangeArrowheads="1"/>
          </p:cNvSpPr>
          <p:nvPr/>
        </p:nvSpPr>
        <p:spPr bwMode="auto">
          <a:xfrm>
            <a:off x="304800" y="1676400"/>
            <a:ext cx="84582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Вариообъектив может выполнять функции одного из следующих типов объектива:</a:t>
            </a:r>
          </a:p>
          <a:p>
            <a:pPr>
              <a:spcBef>
                <a:spcPct val="50000"/>
              </a:spcBef>
            </a:pPr>
            <a:r>
              <a:rPr lang="ru-RU" altLang="ru-RU" sz="2400" u="none"/>
              <a:t>1. широкоугольный объектив</a:t>
            </a:r>
            <a:br>
              <a:rPr lang="ru-RU" altLang="ru-RU" sz="2400" u="none"/>
            </a:br>
            <a:r>
              <a:rPr lang="ru-RU" altLang="ru-RU" sz="2400" u="none"/>
              <a:t>2. нормальный объектив</a:t>
            </a:r>
            <a:br>
              <a:rPr lang="ru-RU" altLang="ru-RU" sz="2400" u="none"/>
            </a:br>
            <a:r>
              <a:rPr lang="ru-RU" altLang="ru-RU" sz="2400" u="none"/>
              <a:t>3. телескопический объектив</a:t>
            </a:r>
          </a:p>
        </p:txBody>
      </p:sp>
      <p:pic>
        <p:nvPicPr>
          <p:cNvPr id="227339" name="Picture 11" descr="summaritev"/>
          <p:cNvPicPr>
            <a:picLocks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6400800" y="2819400"/>
            <a:ext cx="2486025" cy="3352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1149540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59C921D5-97F6-4531-A9F7-5771BEBDF8DB}" type="slidenum">
              <a:rPr lang="ru-RU" altLang="ru-RU"/>
              <a:pPr/>
              <a:t>27</a:t>
            </a:fld>
            <a:endParaRPr lang="ru-RU" altLang="ru-RU"/>
          </a:p>
        </p:txBody>
      </p:sp>
      <p:sp>
        <p:nvSpPr>
          <p:cNvPr id="218114" name="Rectangle 2"/>
          <p:cNvSpPr>
            <a:spLocks noGrp="1" noChangeArrowheads="1"/>
          </p:cNvSpPr>
          <p:nvPr>
            <p:ph type="title"/>
          </p:nvPr>
        </p:nvSpPr>
        <p:spPr>
          <a:xfrm>
            <a:off x="359312" y="44624"/>
            <a:ext cx="8229600" cy="720080"/>
          </a:xfrm>
          <a:noFill/>
          <a:ln/>
        </p:spPr>
        <p:txBody>
          <a:bodyPr/>
          <a:lstStyle/>
          <a:p>
            <a:r>
              <a:rPr lang="ru-RU" altLang="ru-RU" sz="3600" dirty="0" err="1"/>
              <a:t>Вариообъектив</a:t>
            </a:r>
            <a:r>
              <a:rPr lang="ru-RU" altLang="ru-RU" sz="3600" dirty="0"/>
              <a:t> (</a:t>
            </a:r>
            <a:r>
              <a:rPr lang="en-US" altLang="ru-RU" sz="3600" dirty="0"/>
              <a:t>zoom)</a:t>
            </a:r>
            <a:endParaRPr lang="ru-RU" altLang="ru-RU" sz="3600" dirty="0"/>
          </a:p>
        </p:txBody>
      </p:sp>
      <p:pic>
        <p:nvPicPr>
          <p:cNvPr id="218119" name="Picture 7" descr="wide-lenses-angles-of-view"/>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47664" y="836712"/>
            <a:ext cx="6096000" cy="5053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8121" name="Text Box 9"/>
          <p:cNvSpPr txBox="1">
            <a:spLocks noChangeArrowheads="1"/>
          </p:cNvSpPr>
          <p:nvPr/>
        </p:nvSpPr>
        <p:spPr bwMode="auto">
          <a:xfrm>
            <a:off x="453464" y="5877272"/>
            <a:ext cx="813690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ru-RU" altLang="ru-RU" sz="2400" u="none" dirty="0"/>
              <a:t>При изменении фокусного расстояния меняется угол охвата объектов окружающего мира</a:t>
            </a:r>
          </a:p>
        </p:txBody>
      </p:sp>
    </p:spTree>
    <p:extLst>
      <p:ext uri="{BB962C8B-B14F-4D97-AF65-F5344CB8AC3E}">
        <p14:creationId xmlns:p14="http://schemas.microsoft.com/office/powerpoint/2010/main" val="114591571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92178CEF-D62E-4525-8E8E-0C12170B9D9C}" type="slidenum">
              <a:rPr lang="ru-RU" altLang="ru-RU"/>
              <a:pPr/>
              <a:t>28</a:t>
            </a:fld>
            <a:endParaRPr lang="ru-RU" altLang="ru-RU"/>
          </a:p>
        </p:txBody>
      </p:sp>
      <p:sp>
        <p:nvSpPr>
          <p:cNvPr id="221186" name="Rectangle 2"/>
          <p:cNvSpPr>
            <a:spLocks noGrp="1" noChangeArrowheads="1"/>
          </p:cNvSpPr>
          <p:nvPr>
            <p:ph type="title"/>
          </p:nvPr>
        </p:nvSpPr>
        <p:spPr>
          <a:noFill/>
          <a:ln/>
        </p:spPr>
        <p:txBody>
          <a:bodyPr/>
          <a:lstStyle/>
          <a:p>
            <a:r>
              <a:rPr lang="ru-RU" altLang="ru-RU" sz="3600"/>
              <a:t>Вариообъектив (</a:t>
            </a:r>
            <a:r>
              <a:rPr lang="en-US" altLang="ru-RU" sz="3600"/>
              <a:t>zoom)</a:t>
            </a:r>
            <a:endParaRPr lang="ru-RU" altLang="ru-RU" sz="3600"/>
          </a:p>
        </p:txBody>
      </p:sp>
      <p:pic>
        <p:nvPicPr>
          <p:cNvPr id="221190" name="Picture 6" descr="fr1"/>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924800" cy="5299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3446133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8B97100B-14EF-4BF7-8381-91ABAE5D35EE}" type="slidenum">
              <a:rPr lang="ru-RU" altLang="ru-RU"/>
              <a:pPr/>
              <a:t>29</a:t>
            </a:fld>
            <a:endParaRPr lang="ru-RU" altLang="ru-RU"/>
          </a:p>
        </p:txBody>
      </p:sp>
      <p:sp>
        <p:nvSpPr>
          <p:cNvPr id="225282" name="Rectangle 2"/>
          <p:cNvSpPr>
            <a:spLocks noGrp="1" noChangeArrowheads="1"/>
          </p:cNvSpPr>
          <p:nvPr>
            <p:ph type="title"/>
          </p:nvPr>
        </p:nvSpPr>
        <p:spPr>
          <a:noFill/>
          <a:ln/>
        </p:spPr>
        <p:txBody>
          <a:bodyPr/>
          <a:lstStyle/>
          <a:p>
            <a:r>
              <a:rPr lang="ru-RU" altLang="ru-RU" sz="3600"/>
              <a:t>Нормальный объектив (</a:t>
            </a:r>
            <a:r>
              <a:rPr lang="en-US" altLang="ru-RU" sz="3600"/>
              <a:t>f=50 </a:t>
            </a:r>
            <a:r>
              <a:rPr lang="ru-RU" altLang="ru-RU" sz="3600"/>
              <a:t>мм.)</a:t>
            </a:r>
          </a:p>
        </p:txBody>
      </p:sp>
      <p:sp>
        <p:nvSpPr>
          <p:cNvPr id="225285" name="Text Box 5"/>
          <p:cNvSpPr txBox="1">
            <a:spLocks noChangeArrowheads="1"/>
          </p:cNvSpPr>
          <p:nvPr/>
        </p:nvSpPr>
        <p:spPr bwMode="auto">
          <a:xfrm>
            <a:off x="395536" y="2780928"/>
            <a:ext cx="42672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dirty="0"/>
              <a:t>Пригоден для разных видов съемки.</a:t>
            </a:r>
            <a:br>
              <a:rPr lang="ru-RU" altLang="ru-RU" sz="2400" u="none" dirty="0"/>
            </a:br>
            <a:r>
              <a:rPr lang="ru-RU" altLang="ru-RU" sz="2400" u="none" dirty="0"/>
              <a:t>Снимки максимально приближены к реальной окружающей обстановке</a:t>
            </a:r>
          </a:p>
        </p:txBody>
      </p:sp>
      <p:pic>
        <p:nvPicPr>
          <p:cNvPr id="225294" name="Picture 14" descr="summarit"/>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794054" y="2133600"/>
            <a:ext cx="3587946" cy="26635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94837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899592" y="109007"/>
            <a:ext cx="7283152" cy="706090"/>
          </a:xfrm>
        </p:spPr>
        <p:txBody>
          <a:bodyPr>
            <a:normAutofit/>
          </a:bodyPr>
          <a:lstStyle/>
          <a:p>
            <a:r>
              <a:rPr lang="ru-RU" sz="3600" b="1" dirty="0" smtClean="0">
                <a:latin typeface="Comic Sans MS" panose="030F0702030302020204" pitchFamily="66" charset="0"/>
              </a:rPr>
              <a:t>Как получается фотография?</a:t>
            </a:r>
            <a:endParaRPr lang="ru-RU" sz="3600" b="1" dirty="0">
              <a:latin typeface="Comic Sans MS" panose="030F0702030302020204" pitchFamily="66" charset="0"/>
            </a:endParaRPr>
          </a:p>
        </p:txBody>
      </p:sp>
      <p:sp>
        <p:nvSpPr>
          <p:cNvPr id="6" name="Объект 5"/>
          <p:cNvSpPr>
            <a:spLocks noGrp="1"/>
          </p:cNvSpPr>
          <p:nvPr>
            <p:ph idx="1"/>
          </p:nvPr>
        </p:nvSpPr>
        <p:spPr>
          <a:xfrm>
            <a:off x="72008" y="894730"/>
            <a:ext cx="9144000" cy="1742182"/>
          </a:xfrm>
        </p:spPr>
        <p:txBody>
          <a:bodyPr>
            <a:normAutofit/>
          </a:bodyPr>
          <a:lstStyle/>
          <a:p>
            <a:pPr marL="0" indent="0">
              <a:buNone/>
            </a:pPr>
            <a:r>
              <a:rPr lang="ru-RU" sz="1800" dirty="0"/>
              <a:t>Термин фотография означает рисование светом.   Фактически, фотоаппарат фиксирует свет попадающий через объектив, на матрицу и на основе этого света формируется изображение.  Механизм того, как на основе света получается изображение — довольно сложен и на эту тему написано много научных трудов.  По большому счету, детальное знание данного процесса не столь необходимо</a:t>
            </a:r>
            <a:r>
              <a:rPr lang="ru-RU" sz="1800" dirty="0" smtClean="0"/>
              <a:t>.</a:t>
            </a:r>
            <a:endParaRPr lang="ru-RU" sz="1800" dirty="0"/>
          </a:p>
        </p:txBody>
      </p:sp>
      <p:sp>
        <p:nvSpPr>
          <p:cNvPr id="9" name="Прямоугольник 8"/>
          <p:cNvSpPr/>
          <p:nvPr/>
        </p:nvSpPr>
        <p:spPr>
          <a:xfrm>
            <a:off x="4644008" y="2204864"/>
            <a:ext cx="4254993" cy="4524315"/>
          </a:xfrm>
          <a:prstGeom prst="rect">
            <a:avLst/>
          </a:prstGeom>
        </p:spPr>
        <p:txBody>
          <a:bodyPr wrap="square">
            <a:spAutoFit/>
          </a:bodyPr>
          <a:lstStyle/>
          <a:p>
            <a:pPr algn="ctr"/>
            <a:r>
              <a:rPr lang="ru-RU" dirty="0" smtClean="0"/>
              <a:t>	</a:t>
            </a:r>
            <a:r>
              <a:rPr lang="ru-RU" b="1" dirty="0" smtClean="0"/>
              <a:t>Как </a:t>
            </a:r>
            <a:r>
              <a:rPr lang="ru-RU" b="1" dirty="0"/>
              <a:t>же происходит формирование изображения?</a:t>
            </a:r>
          </a:p>
          <a:p>
            <a:r>
              <a:rPr lang="ru-RU" dirty="0"/>
              <a:t>Проходя  через объектив, свет попадает на светочувствительный элемент, который его фиксирует. В цифровых камерах этим элементом является матрица. Матрица изначально закрыта от света шторкой (затвор фотоаппарата), которая при нажатии кнопки спуска убирается на определенное время (выдержка), позволяя свету в течении этого времени воздействовать на матрицу.</a:t>
            </a:r>
          </a:p>
          <a:p>
            <a:r>
              <a:rPr lang="ru-RU" dirty="0"/>
              <a:t>Результат, то есть сама фотография, напрямую зависит от количества света, попавшего на матрицу</a:t>
            </a:r>
            <a:r>
              <a:rPr lang="ru-RU" dirty="0" smtClean="0"/>
              <a:t>.</a:t>
            </a:r>
            <a:endParaRPr lang="ru-RU" dirty="0"/>
          </a:p>
        </p:txBody>
      </p:sp>
      <p:pic>
        <p:nvPicPr>
          <p:cNvPr id="1026" name="Picture 2" descr="http://i0.wp.com/lightroom.ru/wp-content/uploads/2013/1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371" y="2616629"/>
            <a:ext cx="4062638" cy="2827965"/>
          </a:xfrm>
          <a:prstGeom prst="rect">
            <a:avLst/>
          </a:prstGeom>
          <a:noFill/>
          <a:extLst>
            <a:ext uri="{909E8E84-426E-40DD-AFC4-6F175D3DCCD1}">
              <a14:hiddenFill xmlns:a14="http://schemas.microsoft.com/office/drawing/2010/main">
                <a:solidFill>
                  <a:srgbClr val="FFFFFF"/>
                </a:solidFill>
              </a14:hiddenFill>
            </a:ext>
          </a:extLst>
        </p:spPr>
      </p:pic>
      <p:sp>
        <p:nvSpPr>
          <p:cNvPr id="11" name="Управляющая кнопка: домой 10">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2" name="Стрелка вправо 11">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3" name="Стрелка влево 12">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4987424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500"/>
                                        <p:tgtEl>
                                          <p:spTgt spid="1026"/>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7A77DBDA-02DD-4457-9B59-5383B1765F94}" type="slidenum">
              <a:rPr lang="ru-RU" altLang="ru-RU"/>
              <a:pPr/>
              <a:t>30</a:t>
            </a:fld>
            <a:endParaRPr lang="ru-RU" altLang="ru-RU"/>
          </a:p>
        </p:txBody>
      </p:sp>
      <p:sp>
        <p:nvSpPr>
          <p:cNvPr id="235522" name="Rectangle 2"/>
          <p:cNvSpPr>
            <a:spLocks noGrp="1" noChangeArrowheads="1"/>
          </p:cNvSpPr>
          <p:nvPr>
            <p:ph type="title"/>
          </p:nvPr>
        </p:nvSpPr>
        <p:spPr>
          <a:noFill/>
          <a:ln/>
        </p:spPr>
        <p:txBody>
          <a:bodyPr>
            <a:normAutofit fontScale="90000"/>
          </a:bodyPr>
          <a:lstStyle/>
          <a:p>
            <a:r>
              <a:rPr lang="ru-RU" altLang="ru-RU" sz="3600"/>
              <a:t>Широкоугольный (короткофокусный) объектив (</a:t>
            </a:r>
            <a:r>
              <a:rPr lang="en-US" altLang="ru-RU" sz="3600"/>
              <a:t>f=</a:t>
            </a:r>
            <a:r>
              <a:rPr lang="ru-RU" altLang="ru-RU" sz="3600"/>
              <a:t>10-40</a:t>
            </a:r>
            <a:r>
              <a:rPr lang="en-US" altLang="ru-RU" sz="3600"/>
              <a:t> </a:t>
            </a:r>
            <a:r>
              <a:rPr lang="ru-RU" altLang="ru-RU" sz="3600"/>
              <a:t>мм.)</a:t>
            </a:r>
          </a:p>
        </p:txBody>
      </p:sp>
      <p:sp>
        <p:nvSpPr>
          <p:cNvPr id="235523" name="Text Box 3"/>
          <p:cNvSpPr txBox="1">
            <a:spLocks noChangeArrowheads="1"/>
          </p:cNvSpPr>
          <p:nvPr/>
        </p:nvSpPr>
        <p:spPr bwMode="auto">
          <a:xfrm>
            <a:off x="381000" y="2133600"/>
            <a:ext cx="5105400" cy="465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1. Имеет широкий угол охвата.</a:t>
            </a:r>
            <a:br>
              <a:rPr lang="ru-RU" altLang="ru-RU" sz="2400" u="none"/>
            </a:br>
            <a:r>
              <a:rPr lang="ru-RU" altLang="ru-RU" sz="2400" u="none"/>
              <a:t>2. Позволяет включить в кадр больше объектов.</a:t>
            </a:r>
            <a:br>
              <a:rPr lang="ru-RU" altLang="ru-RU" sz="2400" u="none"/>
            </a:br>
            <a:r>
              <a:rPr lang="ru-RU" altLang="ru-RU" sz="2400" u="none"/>
              <a:t>3. Увеличивает объемы и расстояния, «удаляет».</a:t>
            </a:r>
            <a:br>
              <a:rPr lang="ru-RU" altLang="ru-RU" sz="2400" u="none"/>
            </a:br>
            <a:r>
              <a:rPr lang="ru-RU" altLang="ru-RU" sz="2400" u="none"/>
              <a:t>4. Вносит искажения в пропорции объекта, поэтому для портретной съемки малопригоден.</a:t>
            </a:r>
            <a:br>
              <a:rPr lang="ru-RU" altLang="ru-RU" sz="2400" u="none"/>
            </a:br>
            <a:r>
              <a:rPr lang="ru-RU" altLang="ru-RU" sz="2400" u="none"/>
              <a:t>5. Снимки малочувствительны к тряске, поэтому можно снимать без штатива.</a:t>
            </a:r>
          </a:p>
          <a:p>
            <a:pPr>
              <a:spcBef>
                <a:spcPct val="50000"/>
              </a:spcBef>
            </a:pPr>
            <a:endParaRPr lang="ru-RU" altLang="ru-RU" sz="2400" u="none"/>
          </a:p>
        </p:txBody>
      </p:sp>
      <p:pic>
        <p:nvPicPr>
          <p:cNvPr id="235527" name="Picture 7" descr="Широкоугольный объектив для фотокамеры Лейка"/>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486400" y="2421632"/>
            <a:ext cx="3446084" cy="25915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2171216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BCCF9FAF-F63C-4CCE-868A-C333417DE3F5}" type="slidenum">
              <a:rPr lang="ru-RU" altLang="ru-RU"/>
              <a:pPr/>
              <a:t>31</a:t>
            </a:fld>
            <a:endParaRPr lang="ru-RU" altLang="ru-RU"/>
          </a:p>
        </p:txBody>
      </p:sp>
      <p:sp>
        <p:nvSpPr>
          <p:cNvPr id="239618" name="Rectangle 2"/>
          <p:cNvSpPr>
            <a:spLocks noGrp="1" noChangeArrowheads="1"/>
          </p:cNvSpPr>
          <p:nvPr>
            <p:ph type="title"/>
          </p:nvPr>
        </p:nvSpPr>
        <p:spPr>
          <a:noFill/>
          <a:ln/>
        </p:spPr>
        <p:txBody>
          <a:bodyPr>
            <a:normAutofit fontScale="90000"/>
          </a:bodyPr>
          <a:lstStyle/>
          <a:p>
            <a:r>
              <a:rPr lang="ru-RU" altLang="ru-RU" sz="3600"/>
              <a:t>Телескопический (длиннофокусный) объектив (</a:t>
            </a:r>
            <a:r>
              <a:rPr lang="en-US" altLang="ru-RU" sz="3600"/>
              <a:t>f=</a:t>
            </a:r>
            <a:r>
              <a:rPr lang="ru-RU" altLang="ru-RU" sz="3600"/>
              <a:t>100-500</a:t>
            </a:r>
            <a:r>
              <a:rPr lang="en-US" altLang="ru-RU" sz="3600"/>
              <a:t> </a:t>
            </a:r>
            <a:r>
              <a:rPr lang="ru-RU" altLang="ru-RU" sz="3600"/>
              <a:t>мм.)</a:t>
            </a:r>
          </a:p>
        </p:txBody>
      </p:sp>
      <p:sp>
        <p:nvSpPr>
          <p:cNvPr id="239619" name="Text Box 3"/>
          <p:cNvSpPr txBox="1">
            <a:spLocks noChangeArrowheads="1"/>
          </p:cNvSpPr>
          <p:nvPr/>
        </p:nvSpPr>
        <p:spPr bwMode="auto">
          <a:xfrm>
            <a:off x="533400" y="2209800"/>
            <a:ext cx="5181600" cy="42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1. Имеет узкий угол охвата.</a:t>
            </a:r>
            <a:br>
              <a:rPr lang="ru-RU" altLang="ru-RU" sz="2400" u="none"/>
            </a:br>
            <a:r>
              <a:rPr lang="ru-RU" altLang="ru-RU" sz="2400" u="none"/>
              <a:t>2. Позволяет снимать крупным планом удаленные объекты.</a:t>
            </a:r>
            <a:br>
              <a:rPr lang="ru-RU" altLang="ru-RU" sz="2400" u="none"/>
            </a:br>
            <a:r>
              <a:rPr lang="ru-RU" altLang="ru-RU" sz="2400" u="none"/>
              <a:t>3. Сжимает объемы и расстояния, «приближает».</a:t>
            </a:r>
            <a:br>
              <a:rPr lang="ru-RU" altLang="ru-RU" sz="2400" u="none"/>
            </a:br>
            <a:r>
              <a:rPr lang="ru-RU" altLang="ru-RU" sz="2400" u="none"/>
              <a:t>4. При </a:t>
            </a:r>
            <a:r>
              <a:rPr lang="en-US" altLang="ru-RU" sz="2400" u="none"/>
              <a:t>f=80-100 </a:t>
            </a:r>
            <a:r>
              <a:rPr lang="ru-RU" altLang="ru-RU" sz="2400" u="none"/>
              <a:t>мм. хорош для съемки портретов (портретный объектив).</a:t>
            </a:r>
            <a:br>
              <a:rPr lang="ru-RU" altLang="ru-RU" sz="2400" u="none"/>
            </a:br>
            <a:r>
              <a:rPr lang="ru-RU" altLang="ru-RU" sz="2400" u="none"/>
              <a:t>5. Снимки очень чувствительны к тряске, требуется штатив.</a:t>
            </a:r>
          </a:p>
          <a:p>
            <a:pPr>
              <a:spcBef>
                <a:spcPct val="50000"/>
              </a:spcBef>
            </a:pPr>
            <a:endParaRPr lang="ru-RU" altLang="ru-RU" sz="2400" u="none"/>
          </a:p>
        </p:txBody>
      </p:sp>
      <p:pic>
        <p:nvPicPr>
          <p:cNvPr id="239623" name="Picture 7" descr="Длиннофокусный объектив для фотокамеры Лейка"/>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096000" y="2362200"/>
            <a:ext cx="2317750" cy="3124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97926085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1"/>
          </p:nvPr>
        </p:nvSpPr>
        <p:spPr/>
        <p:txBody>
          <a:bodyPr/>
          <a:lstStyle/>
          <a:p>
            <a:fld id="{8720496D-31C4-4B7B-BF8C-15D8B9FDFB40}" type="slidenum">
              <a:rPr lang="ru-RU" altLang="ru-RU"/>
              <a:pPr/>
              <a:t>32</a:t>
            </a:fld>
            <a:endParaRPr lang="ru-RU" altLang="ru-RU"/>
          </a:p>
        </p:txBody>
      </p:sp>
      <p:sp>
        <p:nvSpPr>
          <p:cNvPr id="256002" name="Rectangle 2"/>
          <p:cNvSpPr>
            <a:spLocks noGrp="1" noChangeArrowheads="1"/>
          </p:cNvSpPr>
          <p:nvPr>
            <p:ph type="title"/>
          </p:nvPr>
        </p:nvSpPr>
        <p:spPr>
          <a:noFill/>
          <a:ln/>
        </p:spPr>
        <p:txBody>
          <a:bodyPr>
            <a:normAutofit fontScale="90000"/>
          </a:bodyPr>
          <a:lstStyle/>
          <a:p>
            <a:r>
              <a:rPr lang="ru-RU" altLang="ru-RU" sz="3600"/>
              <a:t>Сверхширокоугольный объектив («рыбий глаз», </a:t>
            </a:r>
            <a:r>
              <a:rPr lang="en-US" altLang="ru-RU" sz="3600"/>
              <a:t>fish-eye</a:t>
            </a:r>
            <a:r>
              <a:rPr lang="ru-RU" altLang="ru-RU" sz="3600"/>
              <a:t>,</a:t>
            </a:r>
            <a:r>
              <a:rPr lang="en-US" altLang="ru-RU" sz="3600"/>
              <a:t> </a:t>
            </a:r>
            <a:r>
              <a:rPr lang="en-US" altLang="ru-RU" sz="4000"/>
              <a:t>f</a:t>
            </a:r>
            <a:r>
              <a:rPr lang="ru-RU" altLang="ru-RU" sz="4000"/>
              <a:t>=10-15 мм.</a:t>
            </a:r>
            <a:r>
              <a:rPr lang="en-US" altLang="ru-RU" sz="3600"/>
              <a:t>)</a:t>
            </a:r>
            <a:endParaRPr lang="ru-RU" altLang="ru-RU" sz="3600"/>
          </a:p>
        </p:txBody>
      </p:sp>
      <p:pic>
        <p:nvPicPr>
          <p:cNvPr id="256003" name="Picture 3" descr="fish1"/>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495800" y="2133600"/>
            <a:ext cx="3941763" cy="388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04" name="Picture 4" descr="c44"/>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09600" y="2209800"/>
            <a:ext cx="3659188" cy="388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39701231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157486E3-CF5D-42D8-8375-64FAEAA1F135}" type="slidenum">
              <a:rPr lang="ru-RU" altLang="ru-RU"/>
              <a:pPr/>
              <a:t>33</a:t>
            </a:fld>
            <a:endParaRPr lang="ru-RU" altLang="ru-RU"/>
          </a:p>
        </p:txBody>
      </p:sp>
      <p:sp>
        <p:nvSpPr>
          <p:cNvPr id="241666" name="Rectangle 2"/>
          <p:cNvSpPr>
            <a:spLocks noGrp="1" noChangeArrowheads="1"/>
          </p:cNvSpPr>
          <p:nvPr>
            <p:ph type="title"/>
          </p:nvPr>
        </p:nvSpPr>
        <p:spPr>
          <a:noFill/>
          <a:ln/>
        </p:spPr>
        <p:txBody>
          <a:bodyPr>
            <a:normAutofit fontScale="90000"/>
          </a:bodyPr>
          <a:lstStyle/>
          <a:p>
            <a:r>
              <a:rPr lang="ru-RU" altLang="ru-RU" sz="3600"/>
              <a:t>Сверхширокоугольный объектив («рыбий глаз», </a:t>
            </a:r>
            <a:r>
              <a:rPr lang="en-US" altLang="ru-RU" sz="3600"/>
              <a:t>fish-eye</a:t>
            </a:r>
            <a:r>
              <a:rPr lang="ru-RU" altLang="ru-RU" sz="3600"/>
              <a:t>,</a:t>
            </a:r>
            <a:r>
              <a:rPr lang="en-US" altLang="ru-RU" sz="3600"/>
              <a:t> </a:t>
            </a:r>
            <a:r>
              <a:rPr lang="en-US" altLang="ru-RU" sz="4000"/>
              <a:t>f</a:t>
            </a:r>
            <a:r>
              <a:rPr lang="ru-RU" altLang="ru-RU" sz="4000"/>
              <a:t>=10-15 мм.</a:t>
            </a:r>
            <a:r>
              <a:rPr lang="en-US" altLang="ru-RU" sz="3600"/>
              <a:t>)</a:t>
            </a:r>
            <a:endParaRPr lang="ru-RU" altLang="ru-RU" sz="3600"/>
          </a:p>
        </p:txBody>
      </p:sp>
      <p:pic>
        <p:nvPicPr>
          <p:cNvPr id="241670" name="Picture 6" descr="_MG_0017noexifpr13"/>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447800" y="2133600"/>
            <a:ext cx="6172200" cy="41227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5690450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BD2AE84D-B380-4615-A280-9FE4648AC96C}" type="slidenum">
              <a:rPr lang="ru-RU" altLang="ru-RU"/>
              <a:pPr/>
              <a:t>34</a:t>
            </a:fld>
            <a:endParaRPr lang="ru-RU" altLang="ru-RU"/>
          </a:p>
        </p:txBody>
      </p:sp>
      <p:sp>
        <p:nvSpPr>
          <p:cNvPr id="285698" name="Rectangle 2"/>
          <p:cNvSpPr>
            <a:spLocks noGrp="1" noChangeArrowheads="1"/>
          </p:cNvSpPr>
          <p:nvPr>
            <p:ph type="title"/>
          </p:nvPr>
        </p:nvSpPr>
        <p:spPr>
          <a:xfrm>
            <a:off x="323528" y="260648"/>
            <a:ext cx="8686800" cy="1371600"/>
          </a:xfrm>
          <a:noFill/>
          <a:ln/>
        </p:spPr>
        <p:txBody>
          <a:bodyPr/>
          <a:lstStyle/>
          <a:p>
            <a:r>
              <a:rPr lang="ru-RU" altLang="ru-RU" sz="3600" dirty="0"/>
              <a:t>Широкоугольный объектив (</a:t>
            </a:r>
            <a:r>
              <a:rPr lang="en-US" altLang="ru-RU" sz="4000" dirty="0"/>
              <a:t>f</a:t>
            </a:r>
            <a:r>
              <a:rPr lang="ru-RU" altLang="ru-RU" sz="4000" dirty="0"/>
              <a:t>=21 мм.)</a:t>
            </a:r>
            <a:endParaRPr lang="ru-RU" altLang="ru-RU" sz="3600" dirty="0"/>
          </a:p>
        </p:txBody>
      </p:sp>
      <p:pic>
        <p:nvPicPr>
          <p:cNvPr id="285701" name="Picture 5" descr="308"/>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47664" y="1458912"/>
            <a:ext cx="6110436" cy="52133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10891313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E7E297F4-2690-41F2-B648-33F1D1C75167}" type="slidenum">
              <a:rPr lang="ru-RU" altLang="ru-RU"/>
              <a:pPr/>
              <a:t>35</a:t>
            </a:fld>
            <a:endParaRPr lang="ru-RU" altLang="ru-RU"/>
          </a:p>
        </p:txBody>
      </p:sp>
      <p:sp>
        <p:nvSpPr>
          <p:cNvPr id="276482" name="Rectangle 2"/>
          <p:cNvSpPr>
            <a:spLocks noGrp="1" noChangeArrowheads="1"/>
          </p:cNvSpPr>
          <p:nvPr>
            <p:ph type="title"/>
          </p:nvPr>
        </p:nvSpPr>
        <p:spPr>
          <a:xfrm>
            <a:off x="179512" y="1664568"/>
            <a:ext cx="3456384" cy="3276600"/>
          </a:xfrm>
          <a:noFill/>
          <a:ln/>
        </p:spPr>
        <p:txBody>
          <a:bodyPr>
            <a:normAutofit fontScale="90000"/>
          </a:bodyPr>
          <a:lstStyle/>
          <a:p>
            <a:r>
              <a:rPr lang="ru-RU" altLang="ru-RU" sz="3600" dirty="0"/>
              <a:t>Примеры съемки с разным фокусным расстоянием объектива.</a:t>
            </a:r>
          </a:p>
        </p:txBody>
      </p:sp>
      <p:pic>
        <p:nvPicPr>
          <p:cNvPr id="276485" name="Picture 5" descr="300"/>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038600" y="152400"/>
            <a:ext cx="4681538" cy="6629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62003701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2C360F27-10F2-443C-AB7D-D27A48D82D87}" type="slidenum">
              <a:rPr lang="ru-RU" altLang="ru-RU"/>
              <a:pPr/>
              <a:t>36</a:t>
            </a:fld>
            <a:endParaRPr lang="ru-RU" altLang="ru-RU"/>
          </a:p>
        </p:txBody>
      </p:sp>
      <p:pic>
        <p:nvPicPr>
          <p:cNvPr id="278533" name="Picture 5" descr="302"/>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667000" y="228600"/>
            <a:ext cx="6477000" cy="645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8536" name="Rectangle 8"/>
          <p:cNvSpPr>
            <a:spLocks noGrp="1" noChangeArrowheads="1"/>
          </p:cNvSpPr>
          <p:nvPr>
            <p:ph type="title"/>
          </p:nvPr>
        </p:nvSpPr>
        <p:spPr>
          <a:xfrm>
            <a:off x="107504" y="1556792"/>
            <a:ext cx="2539008" cy="3276600"/>
          </a:xfrm>
          <a:noFill/>
          <a:ln/>
        </p:spPr>
        <p:txBody>
          <a:bodyPr>
            <a:normAutofit fontScale="90000"/>
          </a:bodyPr>
          <a:lstStyle/>
          <a:p>
            <a:r>
              <a:rPr lang="ru-RU" altLang="ru-RU" sz="3600" dirty="0"/>
              <a:t>Примеры съемки с разным фокусным расстоянием объектива.</a:t>
            </a:r>
          </a:p>
        </p:txBody>
      </p:sp>
    </p:spTree>
    <p:extLst>
      <p:ext uri="{BB962C8B-B14F-4D97-AF65-F5344CB8AC3E}">
        <p14:creationId xmlns:p14="http://schemas.microsoft.com/office/powerpoint/2010/main" val="323903476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1"/>
          </p:nvPr>
        </p:nvSpPr>
        <p:spPr/>
        <p:txBody>
          <a:bodyPr/>
          <a:lstStyle/>
          <a:p>
            <a:fld id="{E447A9F1-7F59-4139-96E4-93AAF36D0540}" type="slidenum">
              <a:rPr lang="ru-RU" altLang="ru-RU"/>
              <a:pPr/>
              <a:t>37</a:t>
            </a:fld>
            <a:endParaRPr lang="ru-RU" altLang="ru-RU"/>
          </a:p>
        </p:txBody>
      </p:sp>
      <p:sp>
        <p:nvSpPr>
          <p:cNvPr id="283650" name="Rectangle 2"/>
          <p:cNvSpPr>
            <a:spLocks noGrp="1" noChangeArrowheads="1"/>
          </p:cNvSpPr>
          <p:nvPr>
            <p:ph type="title"/>
          </p:nvPr>
        </p:nvSpPr>
        <p:spPr>
          <a:xfrm>
            <a:off x="457200" y="116632"/>
            <a:ext cx="8229600" cy="1371600"/>
          </a:xfrm>
          <a:noFill/>
          <a:ln/>
        </p:spPr>
        <p:txBody>
          <a:bodyPr/>
          <a:lstStyle/>
          <a:p>
            <a:r>
              <a:rPr lang="ru-RU" altLang="ru-RU" sz="3600"/>
              <a:t>Примеры съемки с разным фокусным расстоянием объектива.</a:t>
            </a:r>
          </a:p>
        </p:txBody>
      </p:sp>
      <p:pic>
        <p:nvPicPr>
          <p:cNvPr id="283651" name="Picture 3" descr="наглядно_image005"/>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1412776"/>
            <a:ext cx="3983360" cy="25956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3652" name="Picture 4" descr="наглядно_image006"/>
          <p:cNvPicPr>
            <a:picLocks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4920983" y="1412776"/>
            <a:ext cx="3880117" cy="25818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3653" name="Picture 5" descr="наглядно_image006"/>
          <p:cNvPicPr>
            <a:picLocks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575157" y="3429000"/>
            <a:ext cx="5085075" cy="33843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1869888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F7639595-D71B-47E5-9178-05CFA0BA6D87}" type="slidenum">
              <a:rPr lang="ru-RU" altLang="ru-RU"/>
              <a:pPr/>
              <a:t>38</a:t>
            </a:fld>
            <a:endParaRPr lang="ru-RU" altLang="ru-RU"/>
          </a:p>
        </p:txBody>
      </p:sp>
      <p:sp>
        <p:nvSpPr>
          <p:cNvPr id="247810"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47828" name="Picture 20" descr="Image3"/>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28600" y="2209800"/>
            <a:ext cx="8839200" cy="388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3052828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1"/>
          </p:nvPr>
        </p:nvSpPr>
        <p:spPr/>
        <p:txBody>
          <a:bodyPr/>
          <a:lstStyle/>
          <a:p>
            <a:fld id="{64199C16-B4BA-46C0-8A70-614071044E4C}" type="slidenum">
              <a:rPr lang="ru-RU" altLang="ru-RU"/>
              <a:pPr/>
              <a:t>39</a:t>
            </a:fld>
            <a:endParaRPr lang="ru-RU" altLang="ru-RU"/>
          </a:p>
        </p:txBody>
      </p:sp>
      <p:sp>
        <p:nvSpPr>
          <p:cNvPr id="261122"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61125" name="Picture 5" descr="Image4"/>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2400" y="2133600"/>
            <a:ext cx="8839200" cy="3929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0058157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Autofit/>
          </a:bodyPr>
          <a:lstStyle/>
          <a:p>
            <a:r>
              <a:rPr lang="ru-RU" sz="3200" dirty="0" smtClean="0"/>
              <a:t>Зеркальные и </a:t>
            </a:r>
            <a:r>
              <a:rPr lang="ru-RU" sz="3200" dirty="0" err="1" smtClean="0"/>
              <a:t>беззеркальные</a:t>
            </a:r>
            <a:r>
              <a:rPr lang="ru-RU" sz="3200" dirty="0" smtClean="0"/>
              <a:t> фотоаппараты</a:t>
            </a:r>
            <a:endParaRPr lang="ru-RU" sz="3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356" y="1196752"/>
            <a:ext cx="5883812" cy="4968552"/>
          </a:xfrm>
        </p:spPr>
      </p:pic>
      <p:sp>
        <p:nvSpPr>
          <p:cNvPr id="5" name="Прямоугольник 4"/>
          <p:cNvSpPr/>
          <p:nvPr/>
        </p:nvSpPr>
        <p:spPr>
          <a:xfrm>
            <a:off x="6228184" y="1772816"/>
            <a:ext cx="2736304" cy="3785652"/>
          </a:xfrm>
          <a:prstGeom prst="rect">
            <a:avLst/>
          </a:prstGeom>
        </p:spPr>
        <p:txBody>
          <a:bodyPr wrap="square">
            <a:spAutoFit/>
          </a:bodyPr>
          <a:lstStyle/>
          <a:p>
            <a:r>
              <a:rPr lang="ru-RU" sz="2000" dirty="0"/>
              <a:t>Основная разница между ними в  том, что в зеркальном фотоаппарате, через установленное в корпусе зеркало, вы видите в видоискателе изображение непосредственно </a:t>
            </a:r>
            <a:r>
              <a:rPr lang="ru-RU" sz="2000" dirty="0" smtClean="0"/>
              <a:t>через объектив.</a:t>
            </a:r>
          </a:p>
          <a:p>
            <a:r>
              <a:rPr lang="ru-RU" sz="2000" dirty="0" smtClean="0"/>
              <a:t>То </a:t>
            </a:r>
            <a:r>
              <a:rPr lang="ru-RU" sz="2000" dirty="0"/>
              <a:t>есть «что вижу — то снимаю».</a:t>
            </a:r>
          </a:p>
        </p:txBody>
      </p:sp>
    </p:spTree>
    <p:extLst>
      <p:ext uri="{BB962C8B-B14F-4D97-AF65-F5344CB8AC3E}">
        <p14:creationId xmlns:p14="http://schemas.microsoft.com/office/powerpoint/2010/main" val="1762483884"/>
      </p:ext>
    </p:extLst>
  </p:cSld>
  <p:clrMapOvr>
    <a:masterClrMapping/>
  </p:clrMapOvr>
  <p:transition>
    <p:wipe dir="d"/>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5"/>
          <p:cNvSpPr>
            <a:spLocks noGrp="1"/>
          </p:cNvSpPr>
          <p:nvPr>
            <p:ph type="sldNum" sz="quarter" idx="11"/>
          </p:nvPr>
        </p:nvSpPr>
        <p:spPr/>
        <p:txBody>
          <a:bodyPr/>
          <a:lstStyle/>
          <a:p>
            <a:fld id="{FC8E7998-9915-4AA8-A57A-FAA464045710}" type="slidenum">
              <a:rPr lang="ru-RU" altLang="ru-RU"/>
              <a:pPr/>
              <a:t>40</a:t>
            </a:fld>
            <a:endParaRPr lang="ru-RU" altLang="ru-RU"/>
          </a:p>
        </p:txBody>
      </p:sp>
      <p:sp>
        <p:nvSpPr>
          <p:cNvPr id="263170" name="Rectangle 2"/>
          <p:cNvSpPr>
            <a:spLocks noGrp="1" noChangeArrowheads="1"/>
          </p:cNvSpPr>
          <p:nvPr>
            <p:ph type="title"/>
          </p:nvPr>
        </p:nvSpPr>
        <p:spPr>
          <a:noFill/>
          <a:ln/>
        </p:spPr>
        <p:txBody>
          <a:bodyPr>
            <a:normAutofit fontScale="90000"/>
          </a:bodyPr>
          <a:lstStyle/>
          <a:p>
            <a:r>
              <a:rPr lang="ru-RU" altLang="ru-RU" sz="3600"/>
              <a:t>Примеры съемки с разным фокусным расстоянием объектива.</a:t>
            </a:r>
          </a:p>
        </p:txBody>
      </p:sp>
      <p:pic>
        <p:nvPicPr>
          <p:cNvPr id="263176" name="Picture 8" descr="наглядно_image008"/>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143000" y="2514600"/>
            <a:ext cx="2965450" cy="3905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3178" name="Picture 10" descr="наглядно_image009"/>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257800" y="2514600"/>
            <a:ext cx="2922588" cy="3810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3180" name="Text Box 12"/>
          <p:cNvSpPr txBox="1">
            <a:spLocks noChangeArrowheads="1"/>
          </p:cNvSpPr>
          <p:nvPr/>
        </p:nvSpPr>
        <p:spPr bwMode="auto">
          <a:xfrm>
            <a:off x="1905000" y="20574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ru-RU" sz="2400" u="none"/>
              <a:t>f</a:t>
            </a:r>
            <a:r>
              <a:rPr lang="ru-RU" altLang="ru-RU" sz="2400" u="none"/>
              <a:t>=</a:t>
            </a:r>
            <a:r>
              <a:rPr lang="en-US" altLang="ru-RU" sz="2400" u="none"/>
              <a:t>24</a:t>
            </a:r>
            <a:r>
              <a:rPr lang="ru-RU" altLang="ru-RU" sz="2400" u="none"/>
              <a:t> мм.</a:t>
            </a:r>
            <a:endParaRPr lang="ru-RU" altLang="ru-RU" sz="2400" u="none">
              <a:solidFill>
                <a:srgbClr val="FF0066"/>
              </a:solidFill>
            </a:endParaRPr>
          </a:p>
        </p:txBody>
      </p:sp>
      <p:sp>
        <p:nvSpPr>
          <p:cNvPr id="263182" name="Text Box 14"/>
          <p:cNvSpPr txBox="1">
            <a:spLocks noChangeArrowheads="1"/>
          </p:cNvSpPr>
          <p:nvPr/>
        </p:nvSpPr>
        <p:spPr bwMode="auto">
          <a:xfrm>
            <a:off x="5943600" y="20574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ru-RU" sz="2400" u="none"/>
              <a:t>f</a:t>
            </a:r>
            <a:r>
              <a:rPr lang="ru-RU" altLang="ru-RU" sz="2400" u="none"/>
              <a:t>=</a:t>
            </a:r>
            <a:r>
              <a:rPr lang="en-US" altLang="ru-RU" sz="2400" u="none"/>
              <a:t>85</a:t>
            </a:r>
            <a:r>
              <a:rPr lang="ru-RU" altLang="ru-RU" sz="2400" u="none"/>
              <a:t> мм.</a:t>
            </a:r>
            <a:endParaRPr lang="ru-RU" altLang="ru-RU" sz="2400" u="none">
              <a:solidFill>
                <a:srgbClr val="FF0066"/>
              </a:solidFill>
            </a:endParaRPr>
          </a:p>
        </p:txBody>
      </p:sp>
    </p:spTree>
    <p:extLst>
      <p:ext uri="{BB962C8B-B14F-4D97-AF65-F5344CB8AC3E}">
        <p14:creationId xmlns:p14="http://schemas.microsoft.com/office/powerpoint/2010/main" val="10935879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5"/>
          <p:cNvSpPr>
            <a:spLocks noGrp="1"/>
          </p:cNvSpPr>
          <p:nvPr>
            <p:ph type="sldNum" sz="quarter" idx="11"/>
          </p:nvPr>
        </p:nvSpPr>
        <p:spPr/>
        <p:txBody>
          <a:bodyPr/>
          <a:lstStyle/>
          <a:p>
            <a:fld id="{190C370F-9259-45F1-A740-0939F30E612F}" type="slidenum">
              <a:rPr lang="ru-RU" altLang="ru-RU"/>
              <a:pPr/>
              <a:t>41</a:t>
            </a:fld>
            <a:endParaRPr lang="ru-RU" altLang="ru-RU"/>
          </a:p>
        </p:txBody>
      </p:sp>
      <p:sp>
        <p:nvSpPr>
          <p:cNvPr id="270338" name="Rectangle 2"/>
          <p:cNvSpPr>
            <a:spLocks noGrp="1" noChangeArrowheads="1"/>
          </p:cNvSpPr>
          <p:nvPr>
            <p:ph type="title"/>
          </p:nvPr>
        </p:nvSpPr>
        <p:spPr>
          <a:noFill/>
          <a:ln/>
        </p:spPr>
        <p:txBody>
          <a:bodyPr/>
          <a:lstStyle/>
          <a:p>
            <a:r>
              <a:rPr lang="ru-RU" altLang="ru-RU" sz="4000"/>
              <a:t>Резкость изображения.</a:t>
            </a:r>
          </a:p>
        </p:txBody>
      </p:sp>
      <p:pic>
        <p:nvPicPr>
          <p:cNvPr id="270345" name="Picture 9" descr="наглядно_image002"/>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143000" y="2971800"/>
            <a:ext cx="2733675" cy="3600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0347" name="Picture 11" descr="наглядно_image003"/>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334000" y="2971800"/>
            <a:ext cx="2630488" cy="3581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0349" name="Text Box 13"/>
          <p:cNvSpPr txBox="1">
            <a:spLocks noChangeArrowheads="1"/>
          </p:cNvSpPr>
          <p:nvPr/>
        </p:nvSpPr>
        <p:spPr bwMode="auto">
          <a:xfrm>
            <a:off x="381000" y="2514600"/>
            <a:ext cx="3886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нефокусе»</a:t>
            </a:r>
            <a:endParaRPr lang="ru-RU" altLang="ru-RU" sz="2000" u="none">
              <a:solidFill>
                <a:srgbClr val="FF0066"/>
              </a:solidFill>
            </a:endParaRPr>
          </a:p>
        </p:txBody>
      </p:sp>
      <p:sp>
        <p:nvSpPr>
          <p:cNvPr id="270351" name="Text Box 15"/>
          <p:cNvSpPr txBox="1">
            <a:spLocks noChangeArrowheads="1"/>
          </p:cNvSpPr>
          <p:nvPr/>
        </p:nvSpPr>
        <p:spPr bwMode="auto">
          <a:xfrm>
            <a:off x="304800" y="1524000"/>
            <a:ext cx="883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Достигается фокусировкой (наводкой на резкость).</a:t>
            </a:r>
            <a:br>
              <a:rPr lang="ru-RU" altLang="ru-RU" sz="2400" u="none"/>
            </a:br>
            <a:r>
              <a:rPr lang="ru-RU" altLang="ru-RU" sz="2400" u="none"/>
              <a:t>Фокусировка бывает автоматической (автофокус) и ручной.</a:t>
            </a:r>
            <a:endParaRPr lang="ru-RU" altLang="ru-RU" sz="2400" u="none">
              <a:solidFill>
                <a:srgbClr val="FF0066"/>
              </a:solidFill>
            </a:endParaRPr>
          </a:p>
        </p:txBody>
      </p:sp>
      <p:sp>
        <p:nvSpPr>
          <p:cNvPr id="270352" name="Text Box 16"/>
          <p:cNvSpPr txBox="1">
            <a:spLocks noChangeArrowheads="1"/>
          </p:cNvSpPr>
          <p:nvPr/>
        </p:nvSpPr>
        <p:spPr bwMode="auto">
          <a:xfrm>
            <a:off x="4953000" y="2514600"/>
            <a:ext cx="3505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фокусе»</a:t>
            </a:r>
            <a:endParaRPr lang="ru-RU" altLang="ru-RU" sz="2000" u="none">
              <a:solidFill>
                <a:srgbClr val="FF0066"/>
              </a:solidFill>
            </a:endParaRPr>
          </a:p>
        </p:txBody>
      </p:sp>
    </p:spTree>
    <p:extLst>
      <p:ext uri="{BB962C8B-B14F-4D97-AF65-F5344CB8AC3E}">
        <p14:creationId xmlns:p14="http://schemas.microsoft.com/office/powerpoint/2010/main" val="389096747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FBF30B9D-3CB7-44E3-9B60-CC2565F87790}" type="slidenum">
              <a:rPr lang="ru-RU" altLang="ru-RU"/>
              <a:pPr/>
              <a:t>42</a:t>
            </a:fld>
            <a:endParaRPr lang="ru-RU" altLang="ru-RU"/>
          </a:p>
        </p:txBody>
      </p:sp>
      <p:sp>
        <p:nvSpPr>
          <p:cNvPr id="316418" name="Rectangle 2"/>
          <p:cNvSpPr>
            <a:spLocks noGrp="1" noChangeArrowheads="1"/>
          </p:cNvSpPr>
          <p:nvPr>
            <p:ph type="title"/>
          </p:nvPr>
        </p:nvSpPr>
        <p:spPr>
          <a:noFill/>
          <a:ln/>
        </p:spPr>
        <p:txBody>
          <a:bodyPr/>
          <a:lstStyle/>
          <a:p>
            <a:r>
              <a:rPr lang="ru-RU" altLang="ru-RU" sz="4000"/>
              <a:t>Размытость изображения</a:t>
            </a:r>
          </a:p>
        </p:txBody>
      </p:sp>
      <p:sp>
        <p:nvSpPr>
          <p:cNvPr id="316419" name="Text Box 3"/>
          <p:cNvSpPr txBox="1">
            <a:spLocks noChangeArrowheads="1"/>
          </p:cNvSpPr>
          <p:nvPr/>
        </p:nvSpPr>
        <p:spPr bwMode="auto">
          <a:xfrm>
            <a:off x="228600" y="1828800"/>
            <a:ext cx="4800600" cy="475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Первая причина размытости - дрожание камеры. Размытость устраняется использованием штатива, а также уменьшением времени выдержки.</a:t>
            </a:r>
            <a:br>
              <a:rPr lang="ru-RU" altLang="ru-RU" sz="2400" u="none"/>
            </a:br>
            <a:r>
              <a:rPr lang="ru-RU" altLang="ru-RU" sz="2400" u="none"/>
              <a:t>Становится заметнее при больших </a:t>
            </a:r>
            <a:r>
              <a:rPr lang="en-US" altLang="ru-RU" sz="2400" u="none"/>
              <a:t>f</a:t>
            </a:r>
            <a:r>
              <a:rPr lang="ru-RU" altLang="ru-RU" sz="2400" u="none"/>
              <a:t>.</a:t>
            </a:r>
            <a:r>
              <a:rPr lang="en-US" altLang="ru-RU" sz="2400" u="none"/>
              <a:t/>
            </a:r>
            <a:br>
              <a:rPr lang="en-US" altLang="ru-RU" sz="2400" u="none"/>
            </a:br>
            <a:r>
              <a:rPr lang="en-US" altLang="ru-RU" sz="2400" u="none"/>
              <a:t> </a:t>
            </a:r>
            <a:r>
              <a:rPr lang="ru-RU" altLang="ru-RU" sz="2400" u="none"/>
              <a:t>Рекомендованная выдержка:</a:t>
            </a:r>
            <a:br>
              <a:rPr lang="ru-RU" altLang="ru-RU" sz="2400" u="none"/>
            </a:br>
            <a:r>
              <a:rPr lang="ru-RU" altLang="ru-RU" sz="3600" u="none">
                <a:solidFill>
                  <a:srgbClr val="FF0066"/>
                </a:solidFill>
              </a:rPr>
              <a:t>1/</a:t>
            </a:r>
            <a:r>
              <a:rPr lang="en-US" altLang="ru-RU" sz="3600" u="none">
                <a:solidFill>
                  <a:srgbClr val="FF0066"/>
                </a:solidFill>
              </a:rPr>
              <a:t>f</a:t>
            </a:r>
            <a:r>
              <a:rPr lang="en-US" altLang="ru-RU" sz="2400" u="none"/>
              <a:t> </a:t>
            </a:r>
            <a:r>
              <a:rPr lang="ru-RU" altLang="ru-RU" sz="2400" u="none"/>
              <a:t>,</a:t>
            </a:r>
            <a:r>
              <a:rPr lang="ru-RU" altLang="ru-RU" sz="2400"/>
              <a:t/>
            </a:r>
            <a:br>
              <a:rPr lang="ru-RU" altLang="ru-RU" sz="2400"/>
            </a:br>
            <a:r>
              <a:rPr lang="ru-RU" altLang="ru-RU" sz="2400" u="none"/>
              <a:t>где </a:t>
            </a:r>
            <a:r>
              <a:rPr lang="en-US" altLang="ru-RU" sz="2400" u="none"/>
              <a:t>f – </a:t>
            </a:r>
            <a:r>
              <a:rPr lang="ru-RU" altLang="ru-RU" sz="2400" u="none"/>
              <a:t>фокусное расстояние.</a:t>
            </a:r>
            <a:br>
              <a:rPr lang="ru-RU" altLang="ru-RU" sz="2400" u="none"/>
            </a:br>
            <a:r>
              <a:rPr lang="ru-RU" altLang="ru-RU" u="none"/>
              <a:t>Например, для </a:t>
            </a:r>
            <a:r>
              <a:rPr lang="en-US" altLang="ru-RU" u="none"/>
              <a:t>f</a:t>
            </a:r>
            <a:r>
              <a:rPr lang="ru-RU" altLang="ru-RU" u="none"/>
              <a:t>=50 мм. рекомендуется выдержка не более 1/50 с. (т.е. 1/100, 1/200…)</a:t>
            </a:r>
          </a:p>
        </p:txBody>
      </p:sp>
      <p:pic>
        <p:nvPicPr>
          <p:cNvPr id="316425" name="Picture 9" descr="p2-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752600"/>
            <a:ext cx="4038600" cy="2659063"/>
          </a:xfrm>
          <a:prstGeom prst="rect">
            <a:avLst/>
          </a:prstGeom>
          <a:noFill/>
          <a:extLst>
            <a:ext uri="{909E8E84-426E-40DD-AFC4-6F175D3DCCD1}">
              <a14:hiddenFill xmlns:a14="http://schemas.microsoft.com/office/drawing/2010/main">
                <a:solidFill>
                  <a:srgbClr val="FFFFFF"/>
                </a:solidFill>
              </a14:hiddenFill>
            </a:ext>
          </a:extLst>
        </p:spPr>
      </p:pic>
      <p:sp>
        <p:nvSpPr>
          <p:cNvPr id="316427" name="Text Box 11"/>
          <p:cNvSpPr txBox="1">
            <a:spLocks noChangeArrowheads="1"/>
          </p:cNvSpPr>
          <p:nvPr/>
        </p:nvSpPr>
        <p:spPr bwMode="auto">
          <a:xfrm>
            <a:off x="5638800" y="4495800"/>
            <a:ext cx="2819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«Шевелёный» снимок</a:t>
            </a:r>
            <a:br>
              <a:rPr lang="ru-RU" altLang="ru-RU" sz="2000" u="none"/>
            </a:br>
            <a:r>
              <a:rPr lang="ru-RU" altLang="ru-RU" sz="2000" u="none"/>
              <a:t>(«Шевелёнка»)</a:t>
            </a:r>
            <a:endParaRPr lang="ru-RU" altLang="ru-RU" sz="2000" u="none">
              <a:solidFill>
                <a:srgbClr val="FF0066"/>
              </a:solidFill>
            </a:endParaRPr>
          </a:p>
        </p:txBody>
      </p:sp>
    </p:spTree>
    <p:extLst>
      <p:ext uri="{BB962C8B-B14F-4D97-AF65-F5344CB8AC3E}">
        <p14:creationId xmlns:p14="http://schemas.microsoft.com/office/powerpoint/2010/main" val="258047874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5"/>
          <p:cNvSpPr>
            <a:spLocks noGrp="1"/>
          </p:cNvSpPr>
          <p:nvPr>
            <p:ph type="sldNum" sz="quarter" idx="11"/>
          </p:nvPr>
        </p:nvSpPr>
        <p:spPr/>
        <p:txBody>
          <a:bodyPr/>
          <a:lstStyle/>
          <a:p>
            <a:fld id="{27461B0D-BDE7-4C2C-B50E-2E191877C0A6}" type="slidenum">
              <a:rPr lang="ru-RU" altLang="ru-RU"/>
              <a:pPr/>
              <a:t>43</a:t>
            </a:fld>
            <a:endParaRPr lang="ru-RU" altLang="ru-RU"/>
          </a:p>
        </p:txBody>
      </p:sp>
      <p:sp>
        <p:nvSpPr>
          <p:cNvPr id="318466" name="Rectangle 2"/>
          <p:cNvSpPr>
            <a:spLocks noGrp="1" noChangeArrowheads="1"/>
          </p:cNvSpPr>
          <p:nvPr>
            <p:ph type="title"/>
          </p:nvPr>
        </p:nvSpPr>
        <p:spPr>
          <a:noFill/>
          <a:ln/>
        </p:spPr>
        <p:txBody>
          <a:bodyPr/>
          <a:lstStyle/>
          <a:p>
            <a:r>
              <a:rPr lang="ru-RU" altLang="ru-RU" sz="4000"/>
              <a:t>Размытость изображения</a:t>
            </a:r>
          </a:p>
        </p:txBody>
      </p:sp>
      <p:pic>
        <p:nvPicPr>
          <p:cNvPr id="318474" name="Picture 10" descr="p8-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76400"/>
            <a:ext cx="5943600" cy="3937000"/>
          </a:xfrm>
          <a:prstGeom prst="rect">
            <a:avLst/>
          </a:prstGeom>
          <a:noFill/>
          <a:extLst>
            <a:ext uri="{909E8E84-426E-40DD-AFC4-6F175D3DCCD1}">
              <a14:hiddenFill xmlns:a14="http://schemas.microsoft.com/office/drawing/2010/main">
                <a:solidFill>
                  <a:srgbClr val="FFFFFF"/>
                </a:solidFill>
              </a14:hiddenFill>
            </a:ext>
          </a:extLst>
        </p:spPr>
      </p:pic>
      <p:pic>
        <p:nvPicPr>
          <p:cNvPr id="318475" name="Picture 11" descr="p8-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375" y="4276725"/>
            <a:ext cx="3781425" cy="2505075"/>
          </a:xfrm>
          <a:prstGeom prst="rect">
            <a:avLst/>
          </a:prstGeom>
          <a:noFill/>
          <a:extLst>
            <a:ext uri="{909E8E84-426E-40DD-AFC4-6F175D3DCCD1}">
              <a14:hiddenFill xmlns:a14="http://schemas.microsoft.com/office/drawing/2010/main">
                <a:solidFill>
                  <a:srgbClr val="FFFFFF"/>
                </a:solidFill>
              </a14:hiddenFill>
            </a:ext>
          </a:extLst>
        </p:spPr>
      </p:pic>
      <p:sp>
        <p:nvSpPr>
          <p:cNvPr id="318476" name="Text Box 12"/>
          <p:cNvSpPr txBox="1">
            <a:spLocks noChangeArrowheads="1"/>
          </p:cNvSpPr>
          <p:nvPr/>
        </p:nvSpPr>
        <p:spPr bwMode="auto">
          <a:xfrm>
            <a:off x="381000" y="5638800"/>
            <a:ext cx="297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Выдержка 1/3 с.</a:t>
            </a:r>
            <a:endParaRPr lang="ru-RU" altLang="ru-RU" sz="2000" u="none">
              <a:solidFill>
                <a:srgbClr val="FF0066"/>
              </a:solidFill>
            </a:endParaRPr>
          </a:p>
        </p:txBody>
      </p:sp>
      <p:sp>
        <p:nvSpPr>
          <p:cNvPr id="318477" name="Text Box 13"/>
          <p:cNvSpPr txBox="1">
            <a:spLocks noChangeArrowheads="1"/>
          </p:cNvSpPr>
          <p:nvPr/>
        </p:nvSpPr>
        <p:spPr bwMode="auto">
          <a:xfrm>
            <a:off x="6172200" y="3886200"/>
            <a:ext cx="297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Выдержка 1/640 с.</a:t>
            </a:r>
            <a:endParaRPr lang="ru-RU" altLang="ru-RU" sz="2000" u="none">
              <a:solidFill>
                <a:srgbClr val="FF0066"/>
              </a:solidFill>
            </a:endParaRPr>
          </a:p>
        </p:txBody>
      </p:sp>
    </p:spTree>
    <p:extLst>
      <p:ext uri="{BB962C8B-B14F-4D97-AF65-F5344CB8AC3E}">
        <p14:creationId xmlns:p14="http://schemas.microsoft.com/office/powerpoint/2010/main" val="297007188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4"/>
          <p:cNvSpPr>
            <a:spLocks noGrp="1"/>
          </p:cNvSpPr>
          <p:nvPr>
            <p:ph type="sldNum" sz="quarter" idx="11"/>
          </p:nvPr>
        </p:nvSpPr>
        <p:spPr/>
        <p:txBody>
          <a:bodyPr/>
          <a:lstStyle/>
          <a:p>
            <a:fld id="{9F185D9C-E25D-4463-9C00-D70CD3B56940}" type="slidenum">
              <a:rPr lang="ru-RU" altLang="ru-RU"/>
              <a:pPr/>
              <a:t>44</a:t>
            </a:fld>
            <a:endParaRPr lang="ru-RU" altLang="ru-RU"/>
          </a:p>
        </p:txBody>
      </p:sp>
      <p:sp>
        <p:nvSpPr>
          <p:cNvPr id="320514" name="Rectangle 2"/>
          <p:cNvSpPr>
            <a:spLocks noGrp="1" noChangeArrowheads="1"/>
          </p:cNvSpPr>
          <p:nvPr>
            <p:ph type="title"/>
          </p:nvPr>
        </p:nvSpPr>
        <p:spPr>
          <a:xfrm>
            <a:off x="457200" y="116632"/>
            <a:ext cx="8229600" cy="706090"/>
          </a:xfrm>
          <a:noFill/>
          <a:ln/>
        </p:spPr>
        <p:txBody>
          <a:bodyPr/>
          <a:lstStyle/>
          <a:p>
            <a:r>
              <a:rPr lang="ru-RU" altLang="ru-RU" sz="4000" dirty="0"/>
              <a:t>Размытость изображения</a:t>
            </a:r>
          </a:p>
        </p:txBody>
      </p:sp>
      <p:pic>
        <p:nvPicPr>
          <p:cNvPr id="320521" name="Picture 9" descr="p9-02"/>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533400" y="892203"/>
            <a:ext cx="7494984" cy="57387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20523" name="Text Box 11"/>
          <p:cNvSpPr txBox="1">
            <a:spLocks noChangeArrowheads="1"/>
          </p:cNvSpPr>
          <p:nvPr/>
        </p:nvSpPr>
        <p:spPr bwMode="auto">
          <a:xfrm>
            <a:off x="5652120" y="4797152"/>
            <a:ext cx="2304256"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ru-RU" altLang="ru-RU" sz="2200" u="none" dirty="0"/>
              <a:t>Размытость увеличивается при увеличении времени выдержки.</a:t>
            </a:r>
          </a:p>
        </p:txBody>
      </p:sp>
    </p:spTree>
    <p:extLst>
      <p:ext uri="{BB962C8B-B14F-4D97-AF65-F5344CB8AC3E}">
        <p14:creationId xmlns:p14="http://schemas.microsoft.com/office/powerpoint/2010/main" val="144531748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211510CB-051B-42AA-85C1-7DE606A474F7}" type="slidenum">
              <a:rPr lang="ru-RU" altLang="ru-RU"/>
              <a:pPr/>
              <a:t>45</a:t>
            </a:fld>
            <a:endParaRPr lang="ru-RU" altLang="ru-RU"/>
          </a:p>
        </p:txBody>
      </p:sp>
      <p:sp>
        <p:nvSpPr>
          <p:cNvPr id="293890" name="Rectangle 2"/>
          <p:cNvSpPr>
            <a:spLocks noGrp="1" noChangeArrowheads="1"/>
          </p:cNvSpPr>
          <p:nvPr>
            <p:ph type="title"/>
          </p:nvPr>
        </p:nvSpPr>
        <p:spPr>
          <a:xfrm>
            <a:off x="457200" y="116632"/>
            <a:ext cx="8229600" cy="1143000"/>
          </a:xfrm>
          <a:noFill/>
          <a:ln/>
        </p:spPr>
        <p:txBody>
          <a:bodyPr/>
          <a:lstStyle/>
          <a:p>
            <a:r>
              <a:rPr lang="ru-RU" altLang="ru-RU" sz="4000" dirty="0"/>
              <a:t>Глубина резкости.</a:t>
            </a:r>
          </a:p>
        </p:txBody>
      </p:sp>
      <p:sp>
        <p:nvSpPr>
          <p:cNvPr id="293891" name="Text Box 3"/>
          <p:cNvSpPr txBox="1">
            <a:spLocks noChangeArrowheads="1"/>
          </p:cNvSpPr>
          <p:nvPr/>
        </p:nvSpPr>
        <p:spPr bwMode="auto">
          <a:xfrm>
            <a:off x="762000" y="6248400"/>
            <a:ext cx="792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u="none"/>
              <a:t>(Разноудаленные объекты выглядят резкими или нерезкими).</a:t>
            </a:r>
            <a:endParaRPr lang="ru-RU" altLang="ru-RU" u="none">
              <a:solidFill>
                <a:srgbClr val="FF0066"/>
              </a:solidFill>
            </a:endParaRPr>
          </a:p>
        </p:txBody>
      </p:sp>
      <p:pic>
        <p:nvPicPr>
          <p:cNvPr id="293892" name="Picture 4" descr="250px-DOF-ShallowDepthofField"/>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057400" y="2204864"/>
            <a:ext cx="5257800" cy="3784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3893" name="Text Box 5"/>
          <p:cNvSpPr txBox="1">
            <a:spLocks noChangeArrowheads="1"/>
          </p:cNvSpPr>
          <p:nvPr/>
        </p:nvSpPr>
        <p:spPr bwMode="auto">
          <a:xfrm>
            <a:off x="685800" y="1196752"/>
            <a:ext cx="7924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dirty="0"/>
              <a:t>Это диапазон расстояний от фотоаппарата до объектов съемки, в пределах которого объекты выглядят резкими.</a:t>
            </a:r>
            <a:endParaRPr lang="ru-RU" altLang="ru-RU" sz="2400" u="none" dirty="0">
              <a:solidFill>
                <a:srgbClr val="FF0066"/>
              </a:solidFill>
            </a:endParaRPr>
          </a:p>
        </p:txBody>
      </p:sp>
    </p:spTree>
    <p:extLst>
      <p:ext uri="{BB962C8B-B14F-4D97-AF65-F5344CB8AC3E}">
        <p14:creationId xmlns:p14="http://schemas.microsoft.com/office/powerpoint/2010/main" val="2178164673"/>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1"/>
          </p:nvPr>
        </p:nvSpPr>
        <p:spPr/>
        <p:txBody>
          <a:bodyPr/>
          <a:lstStyle/>
          <a:p>
            <a:fld id="{6FE8201F-F05D-421A-857E-BBDB44D29A1E}" type="slidenum">
              <a:rPr lang="ru-RU" altLang="ru-RU"/>
              <a:pPr/>
              <a:t>46</a:t>
            </a:fld>
            <a:endParaRPr lang="ru-RU" altLang="ru-RU"/>
          </a:p>
        </p:txBody>
      </p:sp>
      <p:sp>
        <p:nvSpPr>
          <p:cNvPr id="295938" name="Rectangle 2"/>
          <p:cNvSpPr>
            <a:spLocks noGrp="1" noChangeArrowheads="1"/>
          </p:cNvSpPr>
          <p:nvPr>
            <p:ph type="title"/>
          </p:nvPr>
        </p:nvSpPr>
        <p:spPr>
          <a:noFill/>
          <a:ln/>
        </p:spPr>
        <p:txBody>
          <a:bodyPr/>
          <a:lstStyle/>
          <a:p>
            <a:r>
              <a:rPr lang="ru-RU" altLang="ru-RU" sz="4000"/>
              <a:t>Глубина резкости.</a:t>
            </a:r>
          </a:p>
        </p:txBody>
      </p:sp>
      <p:sp>
        <p:nvSpPr>
          <p:cNvPr id="295939" name="Text Box 3"/>
          <p:cNvSpPr txBox="1">
            <a:spLocks noChangeArrowheads="1"/>
          </p:cNvSpPr>
          <p:nvPr/>
        </p:nvSpPr>
        <p:spPr bwMode="auto">
          <a:xfrm>
            <a:off x="457200" y="1447800"/>
            <a:ext cx="82296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altLang="ru-RU" sz="2400" u="none"/>
              <a:t>Глубина резкости </a:t>
            </a:r>
            <a:r>
              <a:rPr lang="ru-RU" altLang="ru-RU" sz="2400"/>
              <a:t>увеличивается</a:t>
            </a:r>
            <a:r>
              <a:rPr lang="ru-RU" altLang="ru-RU" sz="2400" u="none"/>
              <a:t>:</a:t>
            </a:r>
            <a:br>
              <a:rPr lang="ru-RU" altLang="ru-RU" sz="2400" u="none"/>
            </a:br>
            <a:r>
              <a:rPr lang="ru-RU" altLang="ru-RU" sz="2400" u="none"/>
              <a:t/>
            </a:r>
            <a:br>
              <a:rPr lang="ru-RU" altLang="ru-RU" sz="2400" u="none"/>
            </a:br>
            <a:r>
              <a:rPr lang="ru-RU" altLang="ru-RU" sz="2400" u="none"/>
              <a:t>1. При увеличении диафрагменного числа.</a:t>
            </a:r>
            <a:br>
              <a:rPr lang="ru-RU" altLang="ru-RU" sz="2400" u="none"/>
            </a:br>
            <a:r>
              <a:rPr lang="ru-RU" altLang="ru-RU" sz="2400" u="none"/>
              <a:t> </a:t>
            </a:r>
            <a:br>
              <a:rPr lang="ru-RU" altLang="ru-RU" sz="2400" u="none"/>
            </a:br>
            <a:r>
              <a:rPr lang="ru-RU" altLang="ru-RU" sz="2400" u="none"/>
              <a:t>2. При уменьшении фокусного расстояния объектива.</a:t>
            </a:r>
            <a:br>
              <a:rPr lang="ru-RU" altLang="ru-RU" sz="2400" u="none"/>
            </a:br>
            <a:r>
              <a:rPr lang="ru-RU" altLang="ru-RU" sz="2400" u="none"/>
              <a:t/>
            </a:r>
            <a:br>
              <a:rPr lang="ru-RU" altLang="ru-RU" sz="2400" u="none"/>
            </a:br>
            <a:r>
              <a:rPr lang="ru-RU" altLang="ru-RU" sz="2400" u="none"/>
              <a:t>3. При увеличении расстояния между фотоаппаратом и           объектом.</a:t>
            </a:r>
            <a:endParaRPr lang="ru-RU" altLang="ru-RU" sz="2400" u="none">
              <a:solidFill>
                <a:srgbClr val="FF0066"/>
              </a:solidFill>
            </a:endParaRPr>
          </a:p>
        </p:txBody>
      </p:sp>
      <p:sp>
        <p:nvSpPr>
          <p:cNvPr id="295941" name="Text Box 5"/>
          <p:cNvSpPr txBox="1">
            <a:spLocks noChangeArrowheads="1"/>
          </p:cNvSpPr>
          <p:nvPr/>
        </p:nvSpPr>
        <p:spPr bwMode="auto">
          <a:xfrm>
            <a:off x="457200" y="5105400"/>
            <a:ext cx="8686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Для самостоятельного управления глубиной резкости целесообразно менять фокусное расстояние в режиме приоритета диафрагмы.</a:t>
            </a:r>
            <a:endParaRPr lang="ru-RU" altLang="ru-RU" sz="2400" u="none">
              <a:solidFill>
                <a:srgbClr val="FF0066"/>
              </a:solidFill>
            </a:endParaRPr>
          </a:p>
        </p:txBody>
      </p:sp>
    </p:spTree>
    <p:extLst>
      <p:ext uri="{BB962C8B-B14F-4D97-AF65-F5344CB8AC3E}">
        <p14:creationId xmlns:p14="http://schemas.microsoft.com/office/powerpoint/2010/main" val="2984868079"/>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a:spLocks noGrp="1"/>
          </p:cNvSpPr>
          <p:nvPr>
            <p:ph type="sldNum" sz="quarter" idx="11"/>
          </p:nvPr>
        </p:nvSpPr>
        <p:spPr/>
        <p:txBody>
          <a:bodyPr/>
          <a:lstStyle/>
          <a:p>
            <a:fld id="{4C98F9BD-28C6-435E-8882-205DDCA6B332}" type="slidenum">
              <a:rPr lang="ru-RU" altLang="ru-RU"/>
              <a:pPr/>
              <a:t>47</a:t>
            </a:fld>
            <a:endParaRPr lang="ru-RU" altLang="ru-RU"/>
          </a:p>
        </p:txBody>
      </p:sp>
      <p:sp>
        <p:nvSpPr>
          <p:cNvPr id="307202" name="Rectangle 2"/>
          <p:cNvSpPr>
            <a:spLocks noGrp="1" noChangeArrowheads="1"/>
          </p:cNvSpPr>
          <p:nvPr>
            <p:ph type="title"/>
          </p:nvPr>
        </p:nvSpPr>
        <p:spPr>
          <a:xfrm>
            <a:off x="457200" y="-27384"/>
            <a:ext cx="8229600" cy="1143000"/>
          </a:xfrm>
          <a:noFill/>
          <a:ln/>
        </p:spPr>
        <p:txBody>
          <a:bodyPr/>
          <a:lstStyle/>
          <a:p>
            <a:r>
              <a:rPr lang="ru-RU" altLang="ru-RU" sz="4000" dirty="0"/>
              <a:t>Глубина резкости.</a:t>
            </a:r>
          </a:p>
        </p:txBody>
      </p:sp>
      <p:sp>
        <p:nvSpPr>
          <p:cNvPr id="307203" name="Text Box 3"/>
          <p:cNvSpPr txBox="1">
            <a:spLocks noChangeArrowheads="1"/>
          </p:cNvSpPr>
          <p:nvPr/>
        </p:nvSpPr>
        <p:spPr bwMode="auto">
          <a:xfrm>
            <a:off x="251520" y="2362200"/>
            <a:ext cx="2209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a:t>Зависимость глубины резкости от фокусного расстояния объектива.</a:t>
            </a:r>
            <a:endParaRPr lang="ru-RU" altLang="ru-RU" sz="2400" u="none">
              <a:solidFill>
                <a:srgbClr val="FF0066"/>
              </a:solidFill>
            </a:endParaRPr>
          </a:p>
        </p:txBody>
      </p:sp>
      <p:pic>
        <p:nvPicPr>
          <p:cNvPr id="307204" name="Picture 4" descr="412324964_207085a4a6"/>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987824" y="1033202"/>
            <a:ext cx="5904656" cy="564026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205" name="Text Box 5"/>
          <p:cNvSpPr txBox="1">
            <a:spLocks noChangeArrowheads="1"/>
          </p:cNvSpPr>
          <p:nvPr/>
        </p:nvSpPr>
        <p:spPr bwMode="auto">
          <a:xfrm>
            <a:off x="-180528" y="5867400"/>
            <a:ext cx="3276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dirty="0"/>
              <a:t>(см. также следующий слайд).</a:t>
            </a:r>
            <a:endParaRPr lang="ru-RU" altLang="ru-RU" sz="2000" u="none" dirty="0">
              <a:solidFill>
                <a:srgbClr val="FF0066"/>
              </a:solidFill>
            </a:endParaRPr>
          </a:p>
        </p:txBody>
      </p:sp>
    </p:spTree>
    <p:extLst>
      <p:ext uri="{BB962C8B-B14F-4D97-AF65-F5344CB8AC3E}">
        <p14:creationId xmlns:p14="http://schemas.microsoft.com/office/powerpoint/2010/main" val="193053721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4"/>
          <p:cNvSpPr>
            <a:spLocks noGrp="1"/>
          </p:cNvSpPr>
          <p:nvPr>
            <p:ph type="sldNum" sz="quarter" idx="11"/>
          </p:nvPr>
        </p:nvSpPr>
        <p:spPr/>
        <p:txBody>
          <a:bodyPr/>
          <a:lstStyle/>
          <a:p>
            <a:fld id="{26549B36-FE85-48CC-B3CC-C0C48C2FF3B7}" type="slidenum">
              <a:rPr lang="ru-RU" altLang="ru-RU"/>
              <a:pPr/>
              <a:t>48</a:t>
            </a:fld>
            <a:endParaRPr lang="ru-RU" altLang="ru-RU"/>
          </a:p>
        </p:txBody>
      </p:sp>
      <p:sp>
        <p:nvSpPr>
          <p:cNvPr id="297986" name="Text Box 2"/>
          <p:cNvSpPr txBox="1">
            <a:spLocks noChangeArrowheads="1"/>
          </p:cNvSpPr>
          <p:nvPr/>
        </p:nvSpPr>
        <p:spPr bwMode="auto">
          <a:xfrm>
            <a:off x="4953000" y="2514600"/>
            <a:ext cx="3505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000" u="none"/>
              <a:t>Изображение в фокусе</a:t>
            </a:r>
            <a:endParaRPr lang="ru-RU" altLang="ru-RU" sz="2000" u="none">
              <a:solidFill>
                <a:srgbClr val="FF0066"/>
              </a:solidFill>
            </a:endParaRPr>
          </a:p>
        </p:txBody>
      </p:sp>
      <p:pic>
        <p:nvPicPr>
          <p:cNvPr id="297987" name="Picture 3" descr="303"/>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39700"/>
            <a:ext cx="8153400" cy="671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95932916"/>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1"/>
          </p:nvPr>
        </p:nvSpPr>
        <p:spPr/>
        <p:txBody>
          <a:bodyPr/>
          <a:lstStyle/>
          <a:p>
            <a:fld id="{284D3344-CA87-4FC9-A08C-168384E7C6C9}" type="slidenum">
              <a:rPr lang="ru-RU" altLang="ru-RU"/>
              <a:pPr/>
              <a:t>49</a:t>
            </a:fld>
            <a:endParaRPr lang="ru-RU" altLang="ru-RU"/>
          </a:p>
        </p:txBody>
      </p:sp>
      <p:sp>
        <p:nvSpPr>
          <p:cNvPr id="300034" name="Rectangle 2"/>
          <p:cNvSpPr>
            <a:spLocks noGrp="1" noChangeArrowheads="1"/>
          </p:cNvSpPr>
          <p:nvPr>
            <p:ph type="title"/>
          </p:nvPr>
        </p:nvSpPr>
        <p:spPr>
          <a:xfrm>
            <a:off x="457200" y="274638"/>
            <a:ext cx="8229600" cy="706090"/>
          </a:xfrm>
          <a:noFill/>
          <a:ln/>
        </p:spPr>
        <p:txBody>
          <a:bodyPr/>
          <a:lstStyle/>
          <a:p>
            <a:r>
              <a:rPr lang="ru-RU" altLang="ru-RU" sz="4000" dirty="0"/>
              <a:t>Глубина резкости.</a:t>
            </a:r>
          </a:p>
        </p:txBody>
      </p:sp>
      <p:pic>
        <p:nvPicPr>
          <p:cNvPr id="300038" name="Picture 6" descr="dof-01"/>
          <p:cNvPicPr>
            <a:picLocks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5004048" y="967714"/>
            <a:ext cx="3843536" cy="49815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0037" name="Text Box 5"/>
          <p:cNvSpPr txBox="1">
            <a:spLocks noChangeArrowheads="1"/>
          </p:cNvSpPr>
          <p:nvPr/>
        </p:nvSpPr>
        <p:spPr bwMode="auto">
          <a:xfrm>
            <a:off x="304800" y="5985641"/>
            <a:ext cx="868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altLang="ru-RU" sz="2400" u="none" dirty="0"/>
              <a:t>Зависимость глубины резкости от величины диафрагмы.</a:t>
            </a:r>
            <a:endParaRPr lang="ru-RU" altLang="ru-RU" sz="2400" u="none" dirty="0">
              <a:solidFill>
                <a:srgbClr val="FF0066"/>
              </a:solidFill>
            </a:endParaRPr>
          </a:p>
        </p:txBody>
      </p:sp>
      <p:pic>
        <p:nvPicPr>
          <p:cNvPr id="300040" name="Picture 8" descr="4816_1"/>
          <p:cNvPicPr>
            <a:picLocks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79512" y="1093912"/>
            <a:ext cx="4525838" cy="4525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5401718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524" y="3166484"/>
            <a:ext cx="7536908" cy="3646891"/>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13448"/>
            <a:ext cx="7560840" cy="3658471"/>
          </a:xfrm>
          <a:prstGeom prst="rect">
            <a:avLst/>
          </a:prstGeom>
        </p:spPr>
      </p:pic>
    </p:spTree>
    <p:extLst>
      <p:ext uri="{BB962C8B-B14F-4D97-AF65-F5344CB8AC3E}">
        <p14:creationId xmlns:p14="http://schemas.microsoft.com/office/powerpoint/2010/main" val="268028305"/>
      </p:ext>
    </p:extLst>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BEBA8EAE-BF5A-486C-A8C5-ECC9F3942E4B}">
                <a14:imgProps xmlns:a14="http://schemas.microsoft.com/office/drawing/2010/main">
                  <a14:imgLayer r:embed="rId3">
                    <a14:imgEffect>
                      <a14:backgroundRemoval t="5505" b="92661" l="6545" r="95091">
                        <a14:foregroundMark x1="69636" y1="47248" x2="69636" y2="47248"/>
                      </a14:backgroundRemoval>
                    </a14:imgEffect>
                  </a14:imgLayer>
                </a14:imgProps>
              </a:ext>
              <a:ext uri="{28A0092B-C50C-407E-A947-70E740481C1C}">
                <a14:useLocalDpi xmlns:a14="http://schemas.microsoft.com/office/drawing/2010/main" val="0"/>
              </a:ext>
            </a:extLst>
          </a:blip>
          <a:stretch>
            <a:fillRect/>
          </a:stretch>
        </p:blipFill>
        <p:spPr>
          <a:xfrm>
            <a:off x="-108520" y="1124744"/>
            <a:ext cx="9113789" cy="3612375"/>
          </a:xfrm>
          <a:prstGeom prst="rect">
            <a:avLst/>
          </a:prstGeom>
        </p:spPr>
      </p:pic>
      <p:sp>
        <p:nvSpPr>
          <p:cNvPr id="3" name="TextBox 2"/>
          <p:cNvSpPr txBox="1"/>
          <p:nvPr/>
        </p:nvSpPr>
        <p:spPr>
          <a:xfrm>
            <a:off x="827584" y="4941168"/>
            <a:ext cx="3511026" cy="461665"/>
          </a:xfrm>
          <a:prstGeom prst="rect">
            <a:avLst/>
          </a:prstGeom>
          <a:noFill/>
        </p:spPr>
        <p:txBody>
          <a:bodyPr wrap="none" rtlCol="0">
            <a:spAutoFit/>
          </a:bodyPr>
          <a:lstStyle/>
          <a:p>
            <a:r>
              <a:rPr lang="ru-RU" sz="2400" dirty="0" smtClean="0"/>
              <a:t>Зеркальный фотоаппарат</a:t>
            </a:r>
            <a:endParaRPr lang="ru-RU" sz="2400" dirty="0"/>
          </a:p>
        </p:txBody>
      </p:sp>
      <p:sp>
        <p:nvSpPr>
          <p:cNvPr id="4" name="TextBox 3"/>
          <p:cNvSpPr txBox="1"/>
          <p:nvPr/>
        </p:nvSpPr>
        <p:spPr>
          <a:xfrm>
            <a:off x="4932040" y="4941168"/>
            <a:ext cx="3943837" cy="461665"/>
          </a:xfrm>
          <a:prstGeom prst="rect">
            <a:avLst/>
          </a:prstGeom>
          <a:noFill/>
        </p:spPr>
        <p:txBody>
          <a:bodyPr wrap="none" rtlCol="0">
            <a:spAutoFit/>
          </a:bodyPr>
          <a:lstStyle/>
          <a:p>
            <a:r>
              <a:rPr lang="ru-RU" sz="2400" dirty="0" err="1" smtClean="0"/>
              <a:t>Беззеркальный</a:t>
            </a:r>
            <a:r>
              <a:rPr lang="ru-RU" sz="2400" dirty="0" smtClean="0"/>
              <a:t> фотоаппарат</a:t>
            </a:r>
            <a:endParaRPr lang="ru-RU" sz="2400" dirty="0"/>
          </a:p>
        </p:txBody>
      </p:sp>
    </p:spTree>
    <p:extLst>
      <p:ext uri="{BB962C8B-B14F-4D97-AF65-F5344CB8AC3E}">
        <p14:creationId xmlns:p14="http://schemas.microsoft.com/office/powerpoint/2010/main" val="1776053626"/>
      </p:ext>
    </p:extLst>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99592" y="17644"/>
            <a:ext cx="7283152" cy="706090"/>
          </a:xfrm>
        </p:spPr>
        <p:txBody>
          <a:bodyPr>
            <a:normAutofit/>
          </a:bodyPr>
          <a:lstStyle/>
          <a:p>
            <a:r>
              <a:rPr lang="ru-RU" sz="3200" b="1" dirty="0" smtClean="0">
                <a:latin typeface="Comic Sans MS" panose="030F0702030302020204" pitchFamily="66" charset="0"/>
              </a:rPr>
              <a:t>Типы цифровых фотоаппаратов</a:t>
            </a:r>
            <a:endParaRPr lang="ru-RU" sz="3200" b="1" dirty="0">
              <a:latin typeface="Comic Sans MS" panose="030F0702030302020204" pitchFamily="66" charset="0"/>
            </a:endParaRPr>
          </a:p>
        </p:txBody>
      </p:sp>
      <p:pic>
        <p:nvPicPr>
          <p:cNvPr id="2050" name="Picture 2" descr="http://i0.wp.com/lightroom.ru/wp-content/uploads/2013/1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544" y="1926251"/>
            <a:ext cx="3006261" cy="323094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632232" y="1124744"/>
            <a:ext cx="5400600" cy="4832092"/>
          </a:xfrm>
          <a:prstGeom prst="rect">
            <a:avLst/>
          </a:prstGeom>
        </p:spPr>
        <p:txBody>
          <a:bodyPr wrap="square">
            <a:spAutoFit/>
          </a:bodyPr>
          <a:lstStyle/>
          <a:p>
            <a:pPr algn="ctr"/>
            <a:r>
              <a:rPr lang="ru-RU" sz="2200" dirty="0" smtClean="0">
                <a:latin typeface="+mj-lt"/>
              </a:rPr>
              <a:t>В </a:t>
            </a:r>
            <a:r>
              <a:rPr lang="ru-RU" sz="2200" dirty="0">
                <a:latin typeface="+mj-lt"/>
              </a:rPr>
              <a:t>современных без зеркальных для этого используются </a:t>
            </a:r>
            <a:r>
              <a:rPr lang="ru-RU" sz="2200" b="1" dirty="0">
                <a:latin typeface="+mj-lt"/>
              </a:rPr>
              <a:t>2 приема</a:t>
            </a:r>
          </a:p>
          <a:p>
            <a:pPr>
              <a:buFont typeface="Arial" panose="020B0604020202020204" pitchFamily="34" charset="0"/>
              <a:buChar char="•"/>
            </a:pPr>
            <a:r>
              <a:rPr lang="ru-RU" sz="2200" dirty="0">
                <a:latin typeface="+mj-lt"/>
              </a:rPr>
              <a:t>Видоискатель оптический и расположен в стороне от объектива. При съемке надо делать небольшую поправку на смещение видоискателя относительно объектива. Обычно используется на «мыльницах»</a:t>
            </a:r>
          </a:p>
          <a:p>
            <a:pPr>
              <a:buFont typeface="Arial" panose="020B0604020202020204" pitchFamily="34" charset="0"/>
              <a:buChar char="•"/>
            </a:pPr>
            <a:r>
              <a:rPr lang="ru-RU" sz="2200" dirty="0">
                <a:latin typeface="+mj-lt"/>
              </a:rPr>
              <a:t>Электронный видоискатель.  Самый простой пример — передача изображения прямо на дисплей фотокамеры. Обычно используется на мыльницах, но в зеркальных камерах этот режим часто используется вместе с оптическим  и называется </a:t>
            </a:r>
            <a:r>
              <a:rPr lang="ru-RU" sz="2200" dirty="0" err="1">
                <a:latin typeface="+mj-lt"/>
              </a:rPr>
              <a:t>Live</a:t>
            </a:r>
            <a:r>
              <a:rPr lang="ru-RU" sz="2200" dirty="0">
                <a:latin typeface="+mj-lt"/>
              </a:rPr>
              <a:t> </a:t>
            </a:r>
            <a:r>
              <a:rPr lang="ru-RU" sz="2200" dirty="0" err="1">
                <a:latin typeface="+mj-lt"/>
              </a:rPr>
              <a:t>View</a:t>
            </a:r>
            <a:r>
              <a:rPr lang="ru-RU" sz="2200" dirty="0" smtClean="0">
                <a:latin typeface="+mj-lt"/>
              </a:rPr>
              <a:t>.</a:t>
            </a:r>
            <a:endParaRPr lang="ru-RU" sz="2200" b="0" i="0" dirty="0">
              <a:effectLst/>
              <a:latin typeface="+mj-lt"/>
            </a:endParaRPr>
          </a:p>
        </p:txBody>
      </p:sp>
      <p:sp>
        <p:nvSpPr>
          <p:cNvPr id="8" name="Управляющая кнопка: домой 7">
            <a:hlinkClick r:id="rId3"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9" name="Стрелка вправо 8">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0" name="Стрелка влево 9">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26985025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899592" y="17644"/>
            <a:ext cx="7283152" cy="706090"/>
          </a:xfrm>
        </p:spPr>
        <p:txBody>
          <a:bodyPr>
            <a:normAutofit/>
          </a:bodyPr>
          <a:lstStyle/>
          <a:p>
            <a:r>
              <a:rPr lang="ru-RU" sz="3200" b="1" dirty="0" smtClean="0">
                <a:latin typeface="Comic Sans MS" panose="030F0702030302020204" pitchFamily="66" charset="0"/>
              </a:rPr>
              <a:t>Что такое выдержка?</a:t>
            </a:r>
            <a:endParaRPr lang="ru-RU" sz="3200" b="1" dirty="0">
              <a:latin typeface="Comic Sans MS" panose="030F0702030302020204" pitchFamily="66" charset="0"/>
            </a:endParaRPr>
          </a:p>
        </p:txBody>
      </p:sp>
      <p:sp>
        <p:nvSpPr>
          <p:cNvPr id="3" name="Объект 2"/>
          <p:cNvSpPr>
            <a:spLocks noGrp="1"/>
          </p:cNvSpPr>
          <p:nvPr>
            <p:ph idx="1"/>
          </p:nvPr>
        </p:nvSpPr>
        <p:spPr>
          <a:xfrm>
            <a:off x="395536" y="515918"/>
            <a:ext cx="8640960" cy="2574396"/>
          </a:xfrm>
        </p:spPr>
        <p:txBody>
          <a:bodyPr>
            <a:noAutofit/>
          </a:bodyPr>
          <a:lstStyle/>
          <a:p>
            <a:pPr marL="0" indent="0">
              <a:buNone/>
            </a:pPr>
            <a:r>
              <a:rPr lang="ru-RU" sz="1800" b="1" dirty="0" smtClean="0"/>
              <a:t>	Выдержка</a:t>
            </a:r>
            <a:r>
              <a:rPr lang="ru-RU" sz="1800" dirty="0" smtClean="0"/>
              <a:t> — это время, на которое открывается затвор камеры. Чем больше времени — тем больше свет будет воздействовать на фотоматериал (плёнка, или матрица.) </a:t>
            </a:r>
          </a:p>
          <a:p>
            <a:pPr marL="0" indent="0">
              <a:buNone/>
            </a:pPr>
            <a:r>
              <a:rPr lang="ru-RU" sz="1800" dirty="0" smtClean="0"/>
              <a:t>	На самом деле, это не так сложно, как видится на первый взгляд. Если темно (например, вечер, ночь, тусклое освещение), то выдержка, разумеется, должна быть длиннее. Например, 2 секунды, 1 секунда, 1/2 секунды, или, скажем, 1/15 секунды. Почему? Потому что если ночью вы зададите короткую выдержку (например 1/100, или 1/250 секунды), то на снимке будет практически ничего не видно — сплошная темень.</a:t>
            </a:r>
            <a:endParaRPr lang="ru-RU" sz="1800" dirty="0"/>
          </a:p>
        </p:txBody>
      </p:sp>
      <p:sp>
        <p:nvSpPr>
          <p:cNvPr id="8" name="Объект 2"/>
          <p:cNvSpPr txBox="1">
            <a:spLocks/>
          </p:cNvSpPr>
          <p:nvPr/>
        </p:nvSpPr>
        <p:spPr>
          <a:xfrm>
            <a:off x="5408404" y="2703078"/>
            <a:ext cx="3428980" cy="4104456"/>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ru-RU" dirty="0" smtClean="0"/>
          </a:p>
          <a:p>
            <a:pPr marL="0" indent="0">
              <a:buFont typeface="Arial" pitchFamily="34" charset="0"/>
              <a:buNone/>
            </a:pPr>
            <a:r>
              <a:rPr lang="ru-RU" sz="3600" b="1" dirty="0" smtClean="0"/>
              <a:t>Примерное значение выдержек:</a:t>
            </a:r>
          </a:p>
          <a:p>
            <a:pPr marL="0" indent="0">
              <a:buFont typeface="Arial" pitchFamily="34" charset="0"/>
              <a:buNone/>
            </a:pPr>
            <a:r>
              <a:rPr lang="ru-RU" sz="3600" dirty="0" smtClean="0"/>
              <a:t>1/4 сек. и длиннее — обязательно нужен штатив</a:t>
            </a:r>
          </a:p>
          <a:p>
            <a:pPr marL="0" indent="0">
              <a:buFont typeface="Arial" pitchFamily="34" charset="0"/>
              <a:buNone/>
            </a:pPr>
            <a:r>
              <a:rPr lang="ru-RU" sz="3600" dirty="0" smtClean="0"/>
              <a:t>1/8 — слабое освещение, нужен штатив</a:t>
            </a:r>
          </a:p>
          <a:p>
            <a:pPr marL="0" indent="0">
              <a:buFont typeface="Arial" pitchFamily="34" charset="0"/>
              <a:buNone/>
            </a:pPr>
            <a:r>
              <a:rPr lang="ru-RU" sz="3600" dirty="0" smtClean="0"/>
              <a:t>1/15 — Пасмурно. В большинстве случаев нужен штатив</a:t>
            </a:r>
          </a:p>
          <a:p>
            <a:pPr marL="0" indent="0">
              <a:buFont typeface="Arial" pitchFamily="34" charset="0"/>
              <a:buNone/>
            </a:pPr>
            <a:r>
              <a:rPr lang="ru-RU" sz="3600" dirty="0" smtClean="0"/>
              <a:t>1/30 — Это самая длительная выдержка для съемки с рук.</a:t>
            </a:r>
          </a:p>
          <a:p>
            <a:pPr marL="0" indent="0">
              <a:buFont typeface="Arial" pitchFamily="34" charset="0"/>
              <a:buNone/>
            </a:pPr>
            <a:r>
              <a:rPr lang="ru-RU" sz="3600" dirty="0" smtClean="0"/>
              <a:t>1/60 — можно снимать с рук, но без телеобъектива</a:t>
            </a:r>
          </a:p>
          <a:p>
            <a:pPr marL="0" indent="0">
              <a:buFont typeface="Arial" pitchFamily="34" charset="0"/>
              <a:buNone/>
            </a:pPr>
            <a:r>
              <a:rPr lang="ru-RU" sz="3600" dirty="0" smtClean="0"/>
              <a:t>1/128 — шагающий человек</a:t>
            </a:r>
          </a:p>
          <a:p>
            <a:pPr marL="0" indent="0">
              <a:buFont typeface="Arial" pitchFamily="34" charset="0"/>
              <a:buNone/>
            </a:pPr>
            <a:r>
              <a:rPr lang="ru-RU" sz="3600" dirty="0" smtClean="0"/>
              <a:t>1/250 — бег</a:t>
            </a:r>
          </a:p>
          <a:p>
            <a:pPr marL="0" indent="0">
              <a:buFont typeface="Arial" pitchFamily="34" charset="0"/>
              <a:buNone/>
            </a:pPr>
            <a:r>
              <a:rPr lang="ru-RU" sz="3600" dirty="0" smtClean="0"/>
              <a:t>1/500 — велосипедист</a:t>
            </a:r>
          </a:p>
          <a:p>
            <a:pPr marL="0" indent="0">
              <a:buFont typeface="Arial" pitchFamily="34" charset="0"/>
              <a:buNone/>
            </a:pPr>
            <a:r>
              <a:rPr lang="ru-RU" sz="3600" dirty="0" smtClean="0"/>
              <a:t>1/1000 и короче — автогонки.</a:t>
            </a:r>
            <a:endParaRPr lang="ru-RU" sz="3600" dirty="0"/>
          </a:p>
        </p:txBody>
      </p:sp>
      <p:pic>
        <p:nvPicPr>
          <p:cNvPr id="4098" name="Picture 2" descr="http://i2.wp.com/lightroom.ru/wp-content/uploads/2013/1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229" y="3090314"/>
            <a:ext cx="4685827" cy="2786958"/>
          </a:xfrm>
          <a:prstGeom prst="rect">
            <a:avLst/>
          </a:prstGeom>
          <a:noFill/>
          <a:extLst>
            <a:ext uri="{909E8E84-426E-40DD-AFC4-6F175D3DCCD1}">
              <a14:hiddenFill xmlns:a14="http://schemas.microsoft.com/office/drawing/2010/main">
                <a:solidFill>
                  <a:srgbClr val="FFFFFF"/>
                </a:solidFill>
              </a14:hiddenFill>
            </a:ext>
          </a:extLst>
        </p:spPr>
      </p:pic>
      <p:sp>
        <p:nvSpPr>
          <p:cNvPr id="9" name="Управляющая кнопка: домой 8">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0" name="Стрелка вправо 9">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1" name="Стрелка влево 10">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366778449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691680" y="188640"/>
            <a:ext cx="6491064" cy="303644"/>
          </a:xfrm>
        </p:spPr>
        <p:txBody>
          <a:bodyPr>
            <a:noAutofit/>
          </a:bodyPr>
          <a:lstStyle/>
          <a:p>
            <a:r>
              <a:rPr lang="ru-RU" sz="3600" b="1" dirty="0" smtClean="0">
                <a:latin typeface="Comic Sans MS" panose="030F0702030302020204" pitchFamily="66" charset="0"/>
              </a:rPr>
              <a:t>Что </a:t>
            </a:r>
            <a:r>
              <a:rPr lang="ru-RU" sz="3600" b="1" dirty="0">
                <a:latin typeface="Comic Sans MS" panose="030F0702030302020204" pitchFamily="66" charset="0"/>
              </a:rPr>
              <a:t>т</a:t>
            </a:r>
            <a:r>
              <a:rPr lang="ru-RU" sz="3600" b="1" dirty="0" smtClean="0">
                <a:latin typeface="Comic Sans MS" panose="030F0702030302020204" pitchFamily="66" charset="0"/>
              </a:rPr>
              <a:t>акое диафрагма</a:t>
            </a:r>
            <a:r>
              <a:rPr lang="ru-RU" sz="3600" b="1" dirty="0" smtClean="0"/>
              <a:t>?</a:t>
            </a:r>
            <a:endParaRPr lang="ru-RU" sz="3600" b="1" dirty="0"/>
          </a:p>
        </p:txBody>
      </p:sp>
      <p:sp>
        <p:nvSpPr>
          <p:cNvPr id="6" name="Прямоугольник 5"/>
          <p:cNvSpPr/>
          <p:nvPr/>
        </p:nvSpPr>
        <p:spPr>
          <a:xfrm>
            <a:off x="435852" y="2319496"/>
            <a:ext cx="4516212" cy="3416320"/>
          </a:xfrm>
          <a:prstGeom prst="rect">
            <a:avLst/>
          </a:prstGeom>
        </p:spPr>
        <p:txBody>
          <a:bodyPr wrap="square">
            <a:spAutoFit/>
          </a:bodyPr>
          <a:lstStyle/>
          <a:p>
            <a:r>
              <a:rPr lang="ru-RU" dirty="0" smtClean="0">
                <a:latin typeface="+mj-lt"/>
              </a:rPr>
              <a:t>Диафрагма </a:t>
            </a:r>
            <a:r>
              <a:rPr lang="ru-RU" dirty="0">
                <a:latin typeface="+mj-lt"/>
              </a:rPr>
              <a:t>так же служит для ограничения количества света попадающего в итоге на матрицу объектива.  То есть выдержка и диафрагма выполняют одну задачу — регулирование потока света попадающего на матрицу.  Зачем же использовать именно два элемента?</a:t>
            </a:r>
          </a:p>
          <a:p>
            <a:r>
              <a:rPr lang="ru-RU" dirty="0" smtClean="0">
                <a:latin typeface="+mj-lt"/>
              </a:rPr>
              <a:t>Диафрагма </a:t>
            </a:r>
            <a:r>
              <a:rPr lang="ru-RU" dirty="0">
                <a:latin typeface="+mj-lt"/>
              </a:rPr>
              <a:t>обозначается буквой f за которой через дробь стоит число диафрагмы, например, f/2.8.  Чем меньше число, тем больше раскрыты лепестки и шире отверстие</a:t>
            </a:r>
            <a:r>
              <a:rPr lang="ru-RU" dirty="0" smtClean="0">
                <a:latin typeface="+mj-lt"/>
              </a:rPr>
              <a:t>.</a:t>
            </a:r>
            <a:endParaRPr lang="ru-RU" b="0" i="0" dirty="0">
              <a:effectLst/>
              <a:latin typeface="+mj-lt"/>
            </a:endParaRPr>
          </a:p>
        </p:txBody>
      </p:sp>
      <p:pic>
        <p:nvPicPr>
          <p:cNvPr id="5122" name="Picture 2" descr="http://i1.wp.com/lightroom.ru/wp-content/uploads/2013/1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6465" y="2498978"/>
            <a:ext cx="4058622" cy="2868552"/>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67544" y="792084"/>
            <a:ext cx="4752528" cy="1477328"/>
          </a:xfrm>
          <a:prstGeom prst="rect">
            <a:avLst/>
          </a:prstGeom>
        </p:spPr>
        <p:txBody>
          <a:bodyPr wrap="square">
            <a:spAutoFit/>
          </a:bodyPr>
          <a:lstStyle/>
          <a:p>
            <a:r>
              <a:rPr lang="ru-RU" b="1" dirty="0">
                <a:latin typeface="+mj-lt"/>
              </a:rPr>
              <a:t>Диафрагма</a:t>
            </a:r>
            <a:r>
              <a:rPr lang="ru-RU" dirty="0">
                <a:latin typeface="+mj-lt"/>
              </a:rPr>
              <a:t> </a:t>
            </a:r>
            <a:r>
              <a:rPr lang="ru-RU" dirty="0" smtClean="0">
                <a:latin typeface="+mj-lt"/>
              </a:rPr>
              <a:t>- это </a:t>
            </a:r>
            <a:r>
              <a:rPr lang="ru-RU" dirty="0">
                <a:latin typeface="+mj-lt"/>
              </a:rPr>
              <a:t>многолепестковая перегородка находящаяся внутри объектива.  Она может быть полностью открыта или закрыта настолько, что остается всего лишь маленькое отверстие для света.</a:t>
            </a:r>
          </a:p>
        </p:txBody>
      </p:sp>
      <p:sp>
        <p:nvSpPr>
          <p:cNvPr id="8" name="Управляющая кнопка: домой 7">
            <a:hlinkClick r:id="rId5" action="ppaction://hlinksldjump" highlightClick="1"/>
          </p:cNvPr>
          <p:cNvSpPr/>
          <p:nvPr/>
        </p:nvSpPr>
        <p:spPr>
          <a:xfrm>
            <a:off x="3200184" y="6122120"/>
            <a:ext cx="432048" cy="432048"/>
          </a:xfrm>
          <a:prstGeom prst="actionButtonHome">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a:solidFill>
                <a:schemeClr val="tx1"/>
              </a:solidFill>
              <a:latin typeface="Comic Sans MS" panose="030F0702030302020204" pitchFamily="66" charset="0"/>
              <a:cs typeface="Arial" panose="020B0604020202020204" pitchFamily="34" charset="0"/>
            </a:endParaRPr>
          </a:p>
        </p:txBody>
      </p:sp>
      <p:sp>
        <p:nvSpPr>
          <p:cNvPr id="11" name="Стрелка вправо 10">
            <a:hlinkClick r:id="" action="ppaction://hlinkshowjump?jump=nextslide"/>
          </p:cNvPr>
          <p:cNvSpPr/>
          <p:nvPr/>
        </p:nvSpPr>
        <p:spPr>
          <a:xfrm>
            <a:off x="1619672" y="6093296"/>
            <a:ext cx="864096" cy="504056"/>
          </a:xfrm>
          <a:prstGeom prst="righ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ДАЛЕЕ</a:t>
            </a:r>
            <a:endParaRPr lang="ru-RU" sz="1200" b="1" dirty="0">
              <a:solidFill>
                <a:schemeClr val="tx1"/>
              </a:solidFill>
              <a:latin typeface="Comic Sans MS" panose="030F0702030302020204" pitchFamily="66" charset="0"/>
            </a:endParaRPr>
          </a:p>
        </p:txBody>
      </p:sp>
      <p:sp>
        <p:nvSpPr>
          <p:cNvPr id="12" name="Стрелка влево 11">
            <a:hlinkClick r:id="" action="ppaction://hlinkshowjump?jump=previousslide"/>
          </p:cNvPr>
          <p:cNvSpPr/>
          <p:nvPr/>
        </p:nvSpPr>
        <p:spPr>
          <a:xfrm>
            <a:off x="539552" y="6093296"/>
            <a:ext cx="864096" cy="504056"/>
          </a:xfrm>
          <a:prstGeom prst="leftArrow">
            <a:avLst/>
          </a:prstGeom>
          <a:solidFill>
            <a:srgbClr val="7030A0">
              <a:alpha val="2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latin typeface="Comic Sans MS" panose="030F0702030302020204" pitchFamily="66" charset="0"/>
              </a:rPr>
              <a:t>НАЗАД</a:t>
            </a:r>
            <a:endParaRPr lang="ru-RU" sz="1200" b="1" dirty="0">
              <a:solidFill>
                <a:schemeClr val="tx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671208723"/>
      </p:ext>
    </p:extLst>
  </p:cSld>
  <p:clrMapOvr>
    <a:masterClrMapping/>
  </p:clrMapOvr>
  <p:transition>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9382d4684caf2dba52589c449a4fa315525c45d"/>
  <p:tag name="ISPRING_UUID" val="{C5A5D54E-C15E-42B4-81FF-58AAA74D1A62}"/>
  <p:tag name="ISPRING_RESOURCE_FOLDER" val="C:\Users\ru0lx\Desktop\5175\"/>
  <p:tag name="ISPRING_PRESENTATION_PATH" val="C:\Users\ru0lx\Desktop\5175.pptx"/>
  <p:tag name="ISPRING_PROJECT_FOLDER_UPDATED" val="1"/>
  <p:tag name="ISPRING_PRESENTATION_INFO" val="&lt;?xml version=&quot;1.0&quot; encoding=&quot;UTF-8&quot; standalone=&quot;no&quot; ?&gt;&#10;&lt;presentation&gt;&#10;&#10;  &lt;slides&gt;&#10;    &lt;slide duration=&quot;2801&quot; id=&quot;{DD843529-24EA-49FE-88F3-3B93F5CA48AF}&quot; pptId=&quot;256&quot; transitionDuration=&quot;0&quot;/&gt;&#10;    &lt;slide duration=&quot;3201&quot; id=&quot;{6D8B3DE6-3C90-43E7-BB07-8AA2D5476888}&quot; pptId=&quot;257&quot; transitionDuration=&quot;0&quot;/&gt;&#10;    &lt;slide duration=&quot;3601&quot; id=&quot;{6A8B4C51-28BB-43CF-BF85-09AB1172CE5C}&quot; pptId=&quot;258&quot; transitionDuration=&quot;0&quot;/&gt;&#10;    &lt;slide duration=&quot;3800&quot; id=&quot;{B9B9DB89-1737-4199-B3DB-65D9F65D6D79}&quot; pptId=&quot;259&quot; transitionDuration=&quot;0&quot;/&gt;&#10;    &lt;slide duration=&quot;3800&quot; id=&quot;{B9DCCE6E-697E-4740-A1A1-F1426EC8454A}&quot; pptId=&quot;260&quot; transitionDuration=&quot;0&quot;/&gt;&#10;    &lt;slide duration=&quot;3800&quot; id=&quot;{E0D20BD2-1708-4474-AE47-500AF67FE698}&quot; pptId=&quot;261&quot; transitionDuration=&quot;0&quot;/&gt;&#10;    &lt;slide duration=&quot;3400&quot; id=&quot;{D42FBF0F-26A2-4B9F-B689-A00DA962172C}&quot; pptId=&quot;262&quot; transitionDuration=&quot;0&quot;/&gt;&#10;    &lt;slide duration=&quot;3400&quot; id=&quot;{E7BFFDBE-D95F-4853-9B3A-31A361830375}&quot; pptId=&quot;263&quot; transitionDuration=&quot;0&quot;/&gt;&#10;  &lt;/slides&gt;&#10;&#10;&lt;/presentation&gt;&#10;"/>
  <p:tag name="ISPRING_ULTRA_SCORM_COURSE_ID" val="3AB71174-377E-451E-A369-C54B1874BBCA"/>
  <p:tag name="ISPRING_ULTRA_SCORM_SLIDE_COUNT" val="1"/>
  <p:tag name="ISPRING_SCORM_RATE_SLIDES" val="1"/>
  <p:tag name="ISPRING_SCORM_PASSING_SCORE" val="12.5000000000"/>
  <p:tag name="ISPRINGONLINEFOLDERID" val="0"/>
  <p:tag name="ISPRINGONLINEFOLDERPATH" val="Каталог"/>
  <p:tag name="ISPRINGCLOUDFOLDERID" val="0"/>
  <p:tag name="ISPRINGCLOUDFOLDERPATH" val="Каталог"/>
  <p:tag name="ISPRING_PLAYERS_CUSTOMIZATION" val="UEsDBBQAAgAIAHaAj0XOggk37AIAAIgIAAAUAAAAdW5pdmVyc2FsL3BsYXllci54bWytVU1v2zAMPafA/oOhe62kXdc0kFt0BYod1qFA1m23QLUZW4tteZJcN/31o/xtz+lWYAcDNsX3SPGRNLt6TmLnCZQWMvXIwp0TB1JfBiINPfLw9fZ4Sa4u3x2xLOZ7UI4IPJKnwgJ4TJwAtK9EZhB8z03kkZ7BRWbiZEpIJcweuc+Qu4u0JO+OZuiSao9ExmQrSouicIVGRBpqGeeWRLu+TGimQENqQNEqDeI02JX5OxqfRKbU7DPQPWRm3h64Jmk5nrUYkBSnrlQhPZnPF/TH3ee1H0HCj0WqDU99IA5WclaW8pH7uzsZ5DFoa5uxKsk1GGOTKG0zZlZisUwdrXyPVA6bBLTmIWg3TkNCKyydALNtzHVU8+gBreXVO1Hzln4b+71p3ErlaOec5Y+x0BEe9SGddRLI6DAqS8rrlh300HTQrWUijoJfuVAQlJ/f2haZL0gVsO24Mk9XFz4e4Nst941U+xuEYRfVCrqtaG4lmluCWg63jb7uKEhz2y1wkytoSjVjTyIA+YUrxW1bXBqVA6MjY42lQzCj1ZVrkTpBWGSS+OwftLF+I2l+6teUKQH/Q5hPSNTWRKQBPN8K9DGQYE0NYLGtzTVZ7NqYXU46f0x6fT0wVTnWouBFHMNVCDiGATecdnZ6CAqKa3TxczXC9g4OgiMRRjE+ZpJhfHqQJuFqN8nQOzgIjqW/m4C25raMdFzHUTO1HcToxDphfq6NTMRL2Z6DPWNWZR++NnLN0XUm2oPz+R+jOIjRDOaWTKwu+9bbV83hvZ1TozufTVZZBt2K8wAmzyqvZhbybOQTwJbnsbnp59Tswx50lPPUdExzfcd+l8VavIBTiMD+6RantiYR2J7xyIflaY8B9cTtMghfmqYiMlpLUql5SDmGtXkSUFSYalY+ouqhknkajLRxs+7noGPcVdcKuBPDFjNdnGDzycwj7/GlvsvF2UV3lfPFRYMt87qvAle5vGFV1wl3nUHrfm0vwuqZx9ffUEsDBBQAAgAIACOGREZ0gGbjaUkAAL2PAAAXAAAAdW5pdmVyc2FsL3VuaXZlcnNhbC5wbmfsfXk4lO37d5aksoRRja2omCJryE41baKRCtmT3dh3hkhkhLSQ7ETJvo19KMuUwSQyzIjsagyNncG8o2eJan7f3+943+M9jvc9+uOZ58h93dd1nef5uc7zc17bHQ7RPse6i2fXtm3bWC+cP3Nl2zZG+LZt9ERmJupfzklGH6f+j87tyrlT2/Lb+b5Q/8ForaGlsW1bUfTuVfPt1H/vdD5v4LZtG1vDxn90KKeXt7Zti75y4YzGVW8T4ifTaDE9D3mzQGHVbQe2vZM/I3T9ccJEHzim8qIYw65wi1uHjvAF32MWfntQ8JH6HpIGvWDiyeDb/E3BI8waiT1j9IfWly/XN5uhng/khnf7lKM/GX+0f+Vnp6d2KLI9/kv/x2s5yflf1/DVdo74E6Z16/MF8gW1C7ixj3qmtUvroxKBXwxZ95vdpmPa8hPEDXzbJyKd+jYYV4CfCfOGSB7eb/FzITqmdrT6rVPLHhyA2vUVwql07iN3+t+Pz4ci6ohOP9WH5rnnAEI6klMoywcEYx7c+6Wq/SfdGGI4Po09lMkettQ9RwTe/Km51MCN5ws5pmsXb3qPhafJu1GcrMjvVW9tLVeRG/T2nmP15KnSHTG/NqIfRqfRsdOaqyklhbyCrXNkwu60V8UGtSANUXRO4uyxDQwMLJL12/7+yf14O3UiJO1uYdoAQzgMO400JLzGe0q927apEEpSUhMyN8ge6C2zGjAWb92aCAyBvGDmDZh5lOKAJEU61XzBr1f00Y0AyOL9pxvWAGQ3/HS0i2RhKxqooza/WalBsvufHgH5og37i30WqwdgHWmRgQOkKC+HIa8Uct94CFhL3x1eKBgcWrcUUed9GjL37nLAzNC47O3aV9CTTciIxdZvHxrJ03WUodqRh2CRxJziaY/eTQ18rmFp3QtgVSrm4KwlQp24tI10IF3IGAtTZrj4YjMSngrq16U+ms9z4gYkfePUEXmNrtXrury2SX8T+PqO4PTJEeEH9th8Y3ff2eok6OO0K/ij/XtPNDlkJlYC0Oh4zYZeTXmnfv8Gi5SlRhFx+pwaZcd7nhX5qFMwavetAcTdcOS3uxJGrYot0y/1lAN7FjpT1ufybh9dOIcXtj4OrrZOgXlyYdpQw5WkaqMwKHS4qOaMeAoWGaDczfMONTQAI/TOIu2t2ZqOWHOUImeTpvtC5lluhpVEhGZZMF1h1CTV2BxAA5GLQ0VGVqtqsTHTaO9AMOtsbXe3TOw+8uEUtT61ytxSAAYz2qyYWWJzoGBAXCl5n1o56t5qoLIaIrBHGD/9zOVJQQnxpJQ/5lzSTf4MLTH5gCjcuGIjZXYeN1COSkZEkZ6RauTUnQ44mdrjSSKLmB7fMbkxVafF10X9u2PxixcG1ksoP1TXvKF78H6upGer7WyOueruoIzhx6Kz1AG4nK67N6loNXA1AdPG5oivvD9+VgSkmNA72KJtXGPVbgLfY96zE41VjEsFnUow1tDpmrY4QO4ZG6CsDTjdPU2aDVzDBtYK3g5PHes4dwB2uqezX+1FUiaAghltIpzd87HdDI4qIUqy2KWUS4BaDtrtB7Bi3Vj850m6If7QzxzX8anWFyEAQZ0ajPSD8EWzVfFynwm10/e8TWrqpMXCeVAWJOQ7BBFT6Qj15qyzH/ACTliR9aNZfBe2g5dX5fgiBq7dSZc7aRvN1bBNWIKEtrjIpGIQt6TAh/JysBYoKBb3kcjua16CicncKV+qVGFqVm1xnnyQalORDLw6qhqNxUBf3sC279ix2avg6x00OpyF6wsbePiz5M7D26+HaHaQbJVKeo/eD8S3W/HKgc+9JLo3uQ2P669LPoaj0rme8FcaRe9df2YFUCE1cjlVyXchISJf9wheKkWnCp/KqCjQWU3wsGtIZpkLjStpEkvXP+uejkfdNNCh2GBDNYpMcRB7Pchjc0irvt2ddCjBJ5cBd/ROOguHNB9PO8judO+CCufrK0z7dcJe+jAxk2bzU0GLWsoi/RHAE40zxbAabeTlYRKLWHE/qc/TeGYtaXr5WydT7XJAG0rmRO8+gGWCJ2x4mWwFICpql04vs7hI33oHqYIlue/D2NonopJ7RHyMWqB2DUV9+fpjzgluxrhhC8MUOQh8oNwcwpuFsmeGt5NDAnKHU0Zdm/7xPolxQb3B6QucEYLpEzVnzkmvQ+syZisKLDqj3qBmZ67EQWU4XRXwAuj5d6iZAf0XNbmWPToqzbyDAPMGBFCuIdVmKa5shsRih9Nsz2IESyWArI6ADwKSJgZVYoQ+vxstNYcwqnSIW4k3+Y7npnk7mvju5ScswZS99gOghhiLyXL9saMLxkwCHEylg18kQS2FBwf0gJOTuy7doBAdHkHpbJWTZe5K72n5fPjTrc8ATMQav/mV1TrW9JvGuPnWRVg78/3bGSp7L+2Ez6w9K+F2W2jvybTOC1fWLsUnpy0gUAh+dCiqaqGn01Ev1BKIGz1iv7w6eD8dIeBj+gpGiB809XOAWnvwE2rNKsfnBV+vI+qA/7jRWRnnh6k23jsvqUewWbgrl6vs5W+ffHxWxMYb2JoPBBe17u890C5077NQrFSiTkwJX/eJDBAiOwnMWeZ4J6FCzGHJm1G8Uk26y1biMtrSoXpOjCFxIfkMcPVMNXMM4pP9yyTzmBLZm9d1kQFMYKIltCEVFCtlhLHgb9TmBlgudbZbxftGpy88fPnydFcZayhbkg6AOIs804BuvWnAwTlae3+mH7zs2+ARPh++2PuNM6/PVJdqRgFwkSNwD79iBih33A+Zd4HppEJGzqcdCoZSX9/7Rs1j0B9CBT2qE5nXcTxWS7EevWVr5G4Zhpfeaz3sOlwy8PbpwwG5FsmjxY3/wqMg6BEj2Mc0mgU0NDBx/izKakl/tW+9rLTmQMs3E1Gi1i03YK+C4wF7U9HYjyb0+yiYg3asMnBXhHaoKrD+zB5A0gqzx4wAGDg5gmnwA4DruWRCirNIFKiGjpgIfeLkVRRGQRMUsI8sbOK3n6ns9RWB26FxyU2uQj0tqPLtYKKvwKy656tUkATGrtzSDgJIPnTiLUyqRnCeOnamMx5NP5E73/r5VW3fK2PtmsAZk4vE6TDCh9BqvNWa1k44Dl0ktCdKDmp2oo9CUqyO4gLWl87bnY6teZzPaoHzA1hGzvQ8outBeLTyWlgnWcSTKPrlNQCoGAhXlkxkKdTPT53wvzyGUl43kNP7J1bX+wCp4RXe/s45tiVf29D9Hs4vpXG2+HQ5sWiSGSEI9lScLQCWLZ6Gj46yFlv4cJwfZbld05VX23ioWwmJ792F8uXiU3K4d/CIUklD4CH3dzzNDkmruy05tlnacFEQJUfSoxQOgegTFpLBUvagRZ/VurUIaykZ0LQuAH0gX5NRr8EAqDO7MG/RS0ochD0cUqjuntUnH4/1m4TFJa2u7oYREWfO4/pzK2AFllCZ9zYUIb2njtZNpZjIcWv9h2ngdgE7U7/9fc0WRFecs42D8QdTZSdv0+JBcsGnMe82/2g2CeO2KqjS+qSS9sgMDv12SLbTUrmfam+oxvw37zLi0kM6QzEJyi4jk4exgdxQasgqDxzwHWNJH1TJQtSWRy33F07Orrw3C8QP/KuxFdZWTgA/10XPQhy2x+tAukU+2jIONlmYVrvvvbNxxuzJGvkOy3LrXBjjlQZek3MJiRfkugMuRB/wGzBuQmhXjkgH53gKt17LtZ6X9VPRvlquVz2fUki0ID/9wUkATHv5AaP3by+oiuo8NlG6jWLjjd0LGHXIExx5ygEoeaBN55+PPbmATLBXYTdoR1Kx4/RY/prqrUpNH8cCVHhmF8Z3ac+bH4ys3odH3x9SSrySONEYZfwVcea9PQtvrP64RW4nz6Jx/wFrw1ppEM/60SWLrgV99OT8SZdcX/0pn+QRohc56Ue3IAwRbHC2T08z1QIjzRs+UEniSq8XW76bQTFf7GZSafaOiRFM8TuKf+j1wKMk8Bcm/fkq9XmwkAZwM6/868fZXB3CGHyH7tcnB0GKH0uPF1jAD/7ybM6s/r5QeFrX01+5rWTGy7DDGMWLicDfdKIV9HD/xUjgr0SfkqAzR3QK9Bv+XRpAt9F5aQ3B/1nnpTPbHysy/aoKCq9kxvmbIFmrX5uh1T06GfjhzIdXfq3MzKw+07of0A/4pf3625qYS8dlah/8qiHnL/HPr15p2fZLpyvmLl05dtTy134hgM7RQl+y5x7/prJfH/jKfevSvQw18R6824aWqKshZdIfS6V3EbtncYqP9xVKjipMqKXyNXfcsmTzJsSOsvqPKw301qx8zfFtpr5w7FvWrsYiwSiOJxZ5qechV4N1X2e1jaqxvEzjkf63y8+DUtYmratQG+ULS+hd7r9MlKEaK50zcZcc1P+l+SZVqTKsfC8meT2oRUoPchjECZDaJL96GFOz4j0BPTpuCJ2GTtiOxRbtTiukzv6yq5o/YGLCOkGfc3vXy3r97cdQ8jLwEM2z0Vuys9MMFvxnojeK3E592XDHz/KFrUVXxGbtuAddU99+1SyX/onbXSD4zZGMc5vN8D4tqIgtHbVRRB3SNfi6trizVMq3cbOZqur/kaLyzX2hwYcdhzbbY+J9vf6OjuGNIgdBX799Num1xe1X2ZJFGptRReTen6M+amR+Nsb53QTHZhC425jl3plw2SiyB+Dh7VwweQJ6X2Czpm6LF1LF23X/WqprPhXKFbfmtuSxiickuzXmKjaKMMMVlSv0PJ/JbdWS+j59qnjbm49BFPSe6hw2kt4qID/PfsJBX6ONIoxgfoE+USUt3q1aSt2duwEpC+6XiaKtIE5x4BYBg9hY73vsUcnfKBKczsY+9SQpK3Krlt5vv061c1DRrqvt3FaAnXFbBfwdFJq3aukHDMZ3/TdhsFVLf2Dw/wcMFnWC4kx8bWe/NbA7TSHJUxHTSlMVFm5kYrnEV6Xuo1iJbtnuXqwiTRn1z8l7fjLkCEInefVXvoTYXDzPTRATuxGmRaPF3Aze6qm8ioA1Xy9BHaYLRVPIlQJaFkyliE+ulJuFx8VrxesAMOEeBf4qM28PPbHC8WXTUsnJK3Ufblrn1ndBrLIxSqUADs4mxNINbZo4R3+B33hkzK1vt+2ERy1bbwmQcyecLRtHShH9PeyChr2kat9YihaKPgivE/OcHWtDi69/IKYErHyJqHuLsFd5gVTnpdaRdZ14ApNDw66JWQlfronrBqGZJON8iKdxJlYqYYIxqRMPWg5QKmkJFrCvU9QIQR+300ycjAsrLcgfRzw4D3E/PxpN6aM1hkjVT00Gi7lfUtuBfTqN1+t20zt/GKRYuoKCIWkM7Ch8bemcwjHITrMx70+n41wmfKd2hzOCw65TKjAFNOThK/ez/eJ29fP7bVZR2Fyx4QfzfBvvPFFxrpGjJY4J9sPD8Vf1gnStRgUGBu1d84mcVLUd8/vsDaVlKxThxo0ZI+6nPPWt874fRy8ZYLKpWntZtS+qU5uGl0F9uX7jayL3U8761mXfj5aReeOC/7yST2PYOyc6Zma2GwQVbbNqx1a1Fi/kjadtGEfa7+Y6goY0T+s0bcPd9FIXU19uSDF23b1y9BqNMSmOhXWtALgnVKhZzrpFnRoYWttcSsvHmN2Q7yjJL6aiPScXiY36Z6BfdD7WU0oyD91khWWWCSaJOmrB0emMsgLz0aeiVIKwE/6TCu2nP+ebkxnB9j0RMKc7/0BAZgB0/8arIz96WcC0MoVMRuF2w9st1CR8REVpkAXNqcQb5ZQc9WmNjnkC1suxAcl7A09BZ9MiD7Gd3GXC1cfe+0EA+Gs7I+7p/4eBKbsD/KTw3r1RmlHke6myHeCwUPAZsRc0g9GoOzjvnQIVxSHfi9Gwor62XtezRE3ICVkxoZsKNL2y2AtRO632o6BnnHs5ihJpWk7BWMfe1VGjQ1//TKMrbf/5vU0LSKnE9zZpxKp616r07hGjO+nG5hwc6GyaIe97mzaQOao3l8iyiVaeeTu2gHcaWFHxOFJgWrceuqCL9+kniR78T77t9pfRxTCHQN69/B/a3aINacZol+q4WNVz2313hogrZYDsn5h38JWV3PehFbODfKpiYl1bd/X5jCcpSRBu+N4DEEyW4YVvsf9BQZOv6k+zq3RBIQDCVA6Flsr/ihefM+NMcEbVnnnVhaBuhe5PehSalpwbuKsSffxe/Wi/3zRRWAzuwc2Zh8qi4Ri7O5+UHaHGYtQrWur/rM+vib5Gx61/mVbEL0zOzz2uQ8d98jpN3KO+6t/Ip1IzX5pKnHe3hIZTSxTR1NnJ66gPrlTy1a1LK/DnvhC116Qyk6hrNG1bpBgbm0PNSpJpIlzF2MAwnf6Ycy5N/hH1sajUiMpQ5mkOYMKXFhwntYQFTRrmnBuVOfrq9q5c2uP2sl53LJWn8eXQdAAWHmLH9ah8VYXmCPOtKkac2X71sz5NtPDlWNhWUgFAyL79vwMRtOzxxXNqKx1jY20J5UhT3y+ZstBkqE5QB009l4ZN7EwIE/C12aBldV/IK/OEVxn01jo0TWcw5ypRGcMB+ARb/OSk39J5WQ3Gwaey0GMRZ1Q1dqxwlWZLy8ZdOaYNUA2d3I9UPucjhQchh2ZKVwPzSQ3sajU+IzHnHKHqRsi9GNu6Ya/lJ+i3KDxqSKFhgbQKM23A8uSb5hqqinSX1T4XD0hBR0PE8I740IXKIlWO5DI0f/5w/jzuekPNiER5XZ51rpOYKAEQPUqZLeoLLfKo8rVEm9yhJVBx9Qu0frWxDHyqYjjK8PUZRoBUA6huZtxT+Iq4yJ2H9tj8T7vMhHrupUzXLvZHDICr9U1CTpCeyDwdWiR5Gy3sxQx41T23SSngxjhhJYLTlhQCUgr2FSSZkvRDxYuSfOKNleWxSnGfVOUD4jADiD799fx5nm7J5ISCGMqBbpk47mhr6BCl6DjJLfSyBaGUxRZtvJvGwBIrt69KlMV7RKfvEPD+rPUasi705vGSABMvMTdZruct1uZOCrN1MUzJ76hpBrQu7wY+OMfbpOYs79TINO6z6IFo9ezafZ2I97nG1xlPAB1HxVI9VaRBPEx21cnVoiD4NlAsPhRqEO299lIvQMvgxaiN4dgzWoMvtve4cfcN1oYYZqGhK1nMR4XOA0P5iK1pciB4fXptYi6r7xAFyGR5khODeWC5f9Ihwbzz+vHuIhjRE9GOiFdqACqQfIugRfcHj9g2kGVZscdPJdbkQk8+sh3wtbz9kUmrOjjdc+xaqFORCcmX1POtX4fcbWuAi62kRfn0rcrdDezLoHu1cs1DBDn2lmnohPBLyYhMEzpDj3Ewli1y8zCBl2e/Cagq7Lb2xqQbE7gx0anPk3Ze3QkXcga2NwMTdACDVxwCmRSkCK+SdEqdaqVX4ePnjs/MVLMEz5RZGM4UV0Nl7w+UaXT0KB7XxEtjs2j4lMJWxy/F3XZ6Bx/RneEFjKoEhsoECB1sgRwtz2dVSDfmnWx0E3JoAWp2IGpj3JSReVriSgK8/eeVGBISK2VqgJ5kHmKmNcfqSG46TEPHhK27nRnuYXMnHUZ4QhBAh0u+rK30MsToY1jaQqlDybQfczSuo59wlAE5OOqM5iyvKeOg4YRmqp6jDTOg8s7tCXLjMLhrszYvk+VLzqBzyhKnHq6KmpCcWiXhA2DmR0SZvvCBssUjcMsymYdDy0SVu7hXZdGjhNG2HJnGd+hS6W0t70UD21NBTsVJdJf8Bp77t/k7Mp1QSBCx1msaroysbK/utq9YDItLHmWtKL8LxTtaqSC00Z2IVtlXtGhPiWFVbhn8m7DEXTsK1HpypNYLh24YIjHfk7bBIe7LTYbfPhIQJXkYiU+wLI+zbLLg4GG13l/2ug2Bhcv5HDVilPdhf17TlZO0E4BBp1gkDFH9QgO6akgWP2518In8syjLkdp4nGYLbt4ea18xbsHrpuSmVrp4Ce7RgsJTUG5DskLP8eXa6IeIPpr6c63OIhiUeF5vdc4Rat3f7zdRbIgkFL/yThqMfClBvhFWavrVl7+YdXyFZsZU6el/ufITMffpIKFZ7KmnMIaPUCbKAscC2688G57PErfIJsh6rGGWfWjlNePtBVBqyv2U9sRGqWO6dfbtXYlutFiCc3uSKZ6a90vm0Yxntp/OYK5QecQ4LVf+OVGpDmFMjXg3aDKNzqrw5Exq+G6nGRMVvAKg1VSmUUozwGd5cKloUqNmIk1O6Ta1ivOkBnhbmnH1EkHYN5baioIeLZIw3rdcRqTG1U6ajOdpt9acGLUVt3xasbm9ctYeT+VEWbTne/ISJgyorYwb0WJNiW7jWETO7V2XaE86beRrVF7VXkn/ByB/APIHIP9XAFKzOoPu9IV/70ss9z2LEBomTvb9mt1GKKgLiOU3482j5jZ19C4O9yzO/GWrbMYXwVq8B6w2z+tg6x9dVq30GX2iNxe/MZv9+fr2oad7UKFfSdchh0HHhrPTOx372Xd8zU7+aTHKDbgHsBPOCP51Yav+Lp0GBzMb02+WvFJt8m0NYi3gB35Z2sp9fRsI5jydLfXrSp3Z2Q6eh6r4g0W/LMgFVbJQx4LUYx6Z+l8Wy6wAbU8QBlEjsb8siXX/V2uTNqwXUqAP9H+psN7ov1r8G7uIFzvniv6lE/bUzsc0Quxat4xVXu+xeGs5CeTS0NhonClyaaGsln5jx6PTx4lxNcryWK91yqeNpbbK0jWJAFJEwo4D/s6zQez+n4fIKtM+mLH86qmZ2hdMiwOBlDxfMBG58rHAxFctVzDVoEWOinVVQbHtMfMPnm2SwVmWSejgzLUC9ZBzGJVFo6PP7zkPJ/tNcTC3AeCwpYYD/f6zCQNixN2oFJ9otWAhjRh5oa2j+qBV49KzF/Rqq4Ps7L7syjNvD1mxtQH2lJUUCIlxrrTyrlz9epSK7hBIbwfOaC2hTbWQ/YeOxk58Q5uuuyY/brwifmzPa/zjNS6ZcCMTzxpNgupKR7Q2jl134cl4V1Tl95YFt7asjpRx2j4kXXp0UQxO3lO5o4MUnP4S2trDOdN1Klnhq/BGq5KoqPL7OX6d2bW4H0K3mpv1P238kE6vtk6KXmQCcJgxh0fxcoJhh+4nDKvcBJZ9X7UcYX271Y/uIbaaBmFN/KDTfoLiEZwAfjUQnEdtfWk4SlPP3YgTYKwzeCSh7Jbup67IzcvTMu87sdTUzM/e44D356C26IC5jKb8dRmMcols6r26t0cOK2qdB3isT1qriYKq0mtOQdzBd71cZ+nCNoNJ3MKs6AI6lruaPFUtT01Px4UpxjNVdUtDEYYM8LADAfoQ95A6d4So/+y+9/lTSyAQJ+CCLXCry3pSeMRqpq/GZ7Z70RkoUTv3gVfAKYU813nZCfbOvx2xA49Kh632Ic8i4leqyCaicU/wFfawF11QvFaehBsXoeLW8Tq1pdfsUyyJU3WU9YjxprqGbUcO4Be8xWTiKP2LyMV0KLl6YX6YQtJXdloiQwnxdfi9E43SnnmzSGi8ooyolYux8KWPiL1yO6luV7DepCHf8euPZeRCYQZd+ugFBZd3WGL5wHro99WYTqZjHI0sKY/UUA6pg3rk1SXKN1E8oi6a9xR7oNq8R/lxp6Vn7Cpz75tmyvOmu56pkCdLnJhBQwEKug2RCz4cb2tmWkSdfHudK6A+lRJDA4PDpssteo7HrXuQsMia6A/IVDGBiHEiucXj7fjIiv+YTErlR7HYGAI3BUFYfbNbwmhDkNNf95dUdM8lEy0NN3ZCOCn/FJK63h9KxobKuNSlMusKnQ9XH8WV2ZfvfRKktSqezDWALTAdANaMWBQlLlH0IQCZMKFEHDcgsnYqOzg9hbI67uR9uXHNlW3nyZlKYPfq5x1qFcyXcIXjzZG8TvpWrfW2daElcByCg2XU/sz+jwGsd9JFkr2Huu3HFc/0cKExKcMKJO5BbXKid6QcqMXjPjYaGw4E46npqbEEF2CZYK3HNbV7Q9tzD0/dwOT46OZUV/07EMbNPz9IBdE/ZTYILQkYWnSZTmU5IQ2ysx52IBvXeIaoAk+Mzgx7EbGSPcB2u5Zxbdgn3e3gIhPiqPVin9vloyD4HhH6NLm58PcgZKhGBxa5UBYxMI68l4J3PtYQ55ASV2hZvbomCXo2E4dz9exAxF/amMTkM4UuybDAbxrigdpxO+Gr8yU5CrEb4eKXEKt7J31ild2ajWinJFsYvuBiABGTX2/bBlqvEwXB/XaM+k4+0zmxF2JZXaPXgUDnjFXMiSEEJdTIX/XqbuwK9/zUKWJFPPPg4SJny3jT9MwiaYWYm+atzSStQBa5k8V872a8QYQ5BIDh7Y+wWcJRG6tJzIWqscBxvRcaINnSooTXOw64+yuSSBcg7kPBvJ8qn525+unjjx02ZlCmLCZwtRUj1D7wPKSrXQjHfbYsCGLydaHHIppYMycmHoGXR9tg1x4NuSKYc4bs81NBEmoRqemcziz4Ww+46N6LqC2/kxeTmSY/Krn3xs6/adpNAfj2DH4JPj6SadbhqAcphaqxWwO1dsJdFYiKZXTXc03FRSTKEg6B4L1G9n7T4jC/74BU/AmQ15jA0NTHJX4z/aeJo1Dg5K2TjzXeO5/VURUQxDxOBU2nANARmuOuPlL2ttQ+dR8SV8sx8ZSj2sTqcoiCgugLVnvpkfA9wgEDJqHUvw6REp88jgsGV1tgqAiDp+bUPs5P0uky2VtOEMY+eX98qqhsztlSiyCy4W8LhW8jmt4KbPKbsht2rImDMCo0FFRcFQt+wqw/ZP/1fvqCcHeDgSpRK2+26CkMUJBSUELoBxMz7fHdllgVuCviCuMuNybwZdXlEbGScJzzYWv20bXbofJFAlMZLJbS3rZ3ni9cKTTW6EhcBLXEa7v49ErWt3i8M9ChvlTEGsVVNnwm0/F71OD7iYXaUW2OPpjJelNIf387fYuz1cARM6Ay2OaRjN/MAIvrTFY39F5X+14eJtVKAaJKGNXGpBs+QCMm06LVhYBzYV2vYFOXA1c6NbeDOWJHTJnRZkes6Syp9hdoqTu5l8LmZPeJCUxMeRl9WzgWBk99yVomfZtnXRZRE9iRqKHjMCBft6yFyubif8EIFjnmfqSpc8w9PPtGjuwPYujExLZTDQcB0T9eancWZnhSgbrMJE4Wp0Mn6JebX8nXXBV3cuavQ6uDxNnt63CpNlhYGG5gXHHKz7Fd/5nbWZ3cWdjiJz22CGmx8ELQggZvyCgMPiMRMmoqxbveS67J9uAFgPc/MlW4M/7ADwDGe8Z2PvYDjM66XddhMoZCuvr9bKdSQX3zCwJED9j2DXzJ/YQvQQ0dZXmr/pHWdGYjIf1wdKPrwmVGMFBo9MjNDnH6oCVYv5girhHjYpo2qLcqLoBGY1x9iLAI11Bd3vXGqhG3MAqi5I6nigj9K6PxitVc44HThBP+698wPQd8o5MSpR6jI4HqwJdn1LnmI9XN8a7DiyRvZYnp04+DrqjGolt4b4wPL7sxXW0IxGMj5EjeodpEi9581sIZL6kGEDanlu94ckLdgf7Vlfcro7Nq34LYT2onTZw8AlLUSfPT4swrj5HdvCpn+7mY7u0VXLSxsNzCUlH5Icf3RqzypdX23TgVamR/k851a39wOhegN9wjXuQ6uSngx7akid76IoaHuscDxZh5/FYBBJ94NCYEPHsXzK66lJo6wQgMpf6Ap5ZHLD7BvDexdrN4Jm2OB96RlJx6hGYxo/rsdnVdex8q+WKGaz8wp/5Abol0WybrE/eR7/5wh9YMpxI7rx2kFPd0qTfMRu0TalJ56RswsFA49R3kwJ/m2t2lwvXgu1ZHTddHcxfxHMIf3zyvKPJiN9fEEEAb4/S9zEmCY1fU5vUplntO2oZBg6bznHNdwVT+tNDmFKCr794odhri3jikSNfuRn/1nMemwyqf25i0eR95l72s9xsgm5TAp6qqboNOZ/3FRv55LX5ZvWHLqrT0wSoF2Pb1Maf1s5DS26kTDAeWqL/3DKjautek0r3ztSusZwuT70QdNiF9eZGyF3D8IAgeD45WW68onDjvQ33h/F2PIc+hzeQ/yIJnD95Ia/tU9bSqeQf9m3QqQ4ZA3J8rU3vz/I3AbIhZr6rzFvb+sfGwyTVqqveO23t5NE5eoubbm7HsF8nHdthSFasDjGYXUU3cnF56MMX2GZQ5UnNhPcMgPVOYx2zStP+LroF91JznorP/wYoqdka7goUfEpvXx23spJnMqccELJRcCTTdyJ5ekwYbw7g2ATG/+7Z48T+bchL3/pJA/W5bUSUuhndeL/CH8Ec2bYuJuvbf3BbDvPf/6O6oBY8gUz9iWVuEBLLCZ/DuPrkNkg3LoWMQldkzTfSORvnBBvRozRCYjn97obb2ZWxf3VLTxgEv2cxTVNPc5b636FmDGq4Vp0J3m8mFb6VSp7bMcZBZJgl8zWJCphtLVAX1PX61rgJSGee//TKNcRB0I5DZbPc1s9zvUxD9T+a0eQ9tmR6QtFKHnOi+u1CxK7eOfmNoxQhs3QP6hpqqrgnePn6VqmRmeOIef9DP+00taq2jc+rjqXYaCfl8mu7njbGP9tRbvaIqmBGszawK2JoVBqcX9ZegrqXe2bVKZTE4Kll3m70r4T/YvRhXtzraRk3IFXyI23/z4jlWePrsyp0Dq2bji5jA9dl3SfqXr9Jx95gEeR+ADXGl9Ch/q2cwrKMsOFE8r3xh/H0NN+VOu5vhDdiWKRNdAtJ48yuXsY+ufm49tsfcgVGDFOA7FC4iR3ILAN8GlMCHis4dgLmXSgcLiTAe2LU1985gAncofOrWiGRzcDdJ8Zuq7GjPEdkYAvnqIafJwaly5+G9MDKSVi+yTvfJWy7N107DptPd8O3+98bBL+SR+G1HT2UuGZO5ZWJw2k79KUeSse1X4OMsgVHYhUx6++yNVXJ3KfuCpAsn+hDeBy7FXzsMcj31Le2nM3o3IAB+7ESiY0LTniBto+C9pqSaiYnmI9Ik8tMgQNLA5NLZ2ydqUBeVk4Mui6nhzlUnGsdEj0oPewyR9Nt7cuFljMyIYeVje6aL/CWI+KGjGC6AguASZOucAN9xEE87j51SUUfRWrM80oWUw+w2VL1mZy3UZNGAxqZ38spESt+ys97ZxJJu5Ml0EShMTPBwESgKzjMy3J7FqF7UppssQqPzJX5CL3sXuGVuC71/58fNSlkxYLzgU2mgKh/3KO3yKh+6Z35fkutZXTGR2MGHJWXgwwiRYw/ki/v3BVvZJNB9zW/Z+RvIRu0FgHtkEo8+jns2Gpk723+0IcrepHjv4jGe/jnF4BQjx9YTuI/Lbe0uJi1jzb3BT2Svf36QYBBdu+O3FtwNn8F4sCuNQ6msE0JOXDVufdCz93DTZGoitKtdGW7Z2Pp8ybgUOn2nlDhTJhvKhPiiLPqgBP4h4Lpgv6ZUjkR/BIkfg5efPf+b4eNMpa8NyUW8BufCEKwBQhPh7Q5MGkDAaKatlBIoOQUd2XvGx8cw9IyPWobcGbhmV3pGn+fDYa+GhG2oGVxd4V5M9Pj9tsaTGO831yUy6QdPvHnPErKwVi0hxvk7Mx4BwdHI0BLeYl1+jUurR0o8u08ryyuWc9CXRTe5FTPwBUEYqeOBSRU4cgtVARNbH2C61pAyK5FblrSmH71gcrYjoMX08Y2LZmYq7dX0y8jdJST+NFvGdBLSriHD2Dwm9e3O12H0W70LSKPDxwsLrd0llkPPUYgw11kNxIspaMRwBbNv/3nCzADma59Bfy5bPRRcfSrdW+e3pSZAn1x3XwtaP3bwN4DaA5jHppQ3H3N+TMOVnfviavhy15we3W/rflm3XiN7PSiDlqe7GIc/dS21jkbda/PjeUW7+DLpf+dCOlIn7u4z6Vkd2ld38iKq6xQ17sXqBP0VPbDlu1Fo/LHI0mXEIzc6Xvm+ze47JQiW1LAxSTP7KGX1FlcJqz819BBO7JkmeRfshjMCTh3bugsfqMuTe5ca8NJFITvH20CuwSTBOz8tmE70Zz/RpePWP/PvlHPCchbhVeaNH3vZ5+zMOGohomn0xwonqKHX6behd+8npTJXaoSKoLnBfG/H7jLOjRL5NOfQO2p1RV9Qm7lHcyPDpo7QmHf+XUe2Rsr/lzqS67XSIlrgsL4+TQmY1Quc10tQW+tU+1QzrjJNymNicXc82I8mJUdtMAgUktbmpII7S31uGOhUFSG/Lcmrf+NIuX520H9mK7opK4+dzTIHb3+7vNTLc2+xiioHg/eR11RataX0pExhgZuNXIykRqq7ANMQlclwAoBE8y1DYsGT7S7jOAdnD2bBjTo0f3VIzHCjG2Mzp5jEWX43oi5qdOAH1hcipz2w9WIZswmWv4t/oB1gjBpltXlR0d55uJm15H67c+zvHJE65PA3X93PIiDFut4z4ipu0t+CfjqlLlk4bY8dPefSG997hpCoBSBfo/JaHoF9xwJVZhEXD0FX47W3ujY7VmZ4N+/S1QZljZjU85Bbh1/bcG5ZQMqmeplUm/2gDeobnC6jIri/8jcM96+1hXEgC6vEcQ8Z+8EHHFuWiMzqVeB9rbi2XMw3iURoNeXp74X7vkFUbv1r/KMgdsatbq3OV/gwbgVL6MuYUJYAy2S8vfB6B8PWJu4LmccAwVaAeJ3SEN5mgx3y4pvP8FM76SxjL1/iKUOYTdQYseo+u+v+XqktpnSSPvi9B9T8UGdk5DMD/RbX+VkALK7kFi0Ul2Rs5Cn8W7/9XUdCGh2c+XQItnyw9ebmMzeOCWlijHzHPsjIwO/z/XR4gKkVJJ3x9r6QDLwVdOOinZPK/YNb1q04WZ7q3Dr7t3y3Ruq3wn5j2eLvR2c7ODn9CGYjWwZs7M36v6r+3sahHVt9wsaKyL/Nxz7EGbIfOr9lHDIy/FX19zaACpJb1zI396w0pLFfcb/Cza2SS/4jGbWNt0Edh3622z/Np2c+X+huYN4CQLGNhaZ/mz/LttVdbdvcs+OCReVsZ6O2uLujmxUr7Wq21ZFt7pnN0ezaecngLaJpblZsTAzDVv9Uv7lnmucn8+7EbN1fBN+s2D8m/x+avE0hY4LqybuEkRahLT2LgauoQAcETG1lIiMDioo1hil3r23cWNBE2FjtETGM7hmrpkaKIbJbCrnvnUl5XifSQmNU38MwM0ZO+/7WxcGPPBuDdWwXXOjzvYKNNbtHwVHeU2Gqc2ny/udOcg3qyE5UOlQz27nyS0tWTUq/KA2kkAcCCR7DFF1c6xqfRoxtVtZPi5jklVAlpRynQDK+3KT4BAvfap81s8dwc+SdO/BAcnkg3p9aw0BjXRgjuKHwEA6hoRMiDBQG33tEJb9NmAbU+kT0+sTQ/LBScPJSJbTkuNG7+TbLUbf0tfxenaI+/wDeyRH7csrYzJDPMtmzkkTxVDnkHGF5rtrTrxhK7lNoEPotF3wLg/cDVq4Fp7NoSrc+5TRjRMI0dBiFqXm8hJyLwXUx+eCX/kk2vEFXkCahmhyFyot9buUBBygYiBWeMKqVODzg+enQ/XBsv1z1UfpX+o6tynA5Ug1LkevZa+KipjKnXhgTuAtiXkOUC5KelEH9Zip17fzfuv02haZ6RTENHSV763wgGPr20SJLC5lpe5+nlVaILEfxmXsfQpWA0mVB7yWV30m+oGabVlf71WwNn35sZ4ZjoQy5g7DAoXGjcqhHSyroTRZzw1B10miX42XeY/yc9Fo++TSiyQ0HSCmrdahwQ6+GQjUoOD1xJ6AOTT5oCQHURRwUTqmDntUJUVxeQgDB5DfPBn3L1FAs2SwpOIPTlTUsZTiPCKKt06vjINf3WyezqJmZnZnplVL7vcF+gHmf6bTsxfuvjHw97wPB1eLcaOcXtdY6IWpSaOuTGSCrscbJ1MH76Ta8plJcL5N0AOZarbda/Bi0dsKHZL2M+7vFlbot8Ed8STwcQk2EZl8qLHIDyXrvN1R4TkVwicCpR8Ye6TJd+7FoGEsVrXTqvbXdyS5Vp/ZUEEMcNG24RwU+09wDZAbvB2hoh6oSRw18UlLNIY8XmZ7xAJpcXSsbeO3H5c44cxFi45BlJfGebaAWSVAsB/7RokmLGSig3Y+9TEMn9PoybmNyJXWrjzz56i8KIGwsDILHyxLX/G4yteWredURFzvkGlKZrwo9eFewCgtVdblw3R/89qGMx8z8DGfBkvwB+0Ask3ylAAlHorBk4TyATMbLONJKpUmHnLVE2Wvt/gxQ+SH6AuaEmYfFNgMmJnvVxqtYsAoSLxJcMWmnU4YFwNpy51R6xcxvNSruT9t044xZ320qVzlhDXG3OakDW0eiP7xCG92oNqbDFyGMfzmI+n1sOq10jvbGeEane4RpxsXruL8qHNU3f5fdHdhCKJUpwY1fXstx1TXJgEX9FksjBcltK3oYNlaRVxgMefkq3t5rPCHY7Ldj7jykyxJyeMLH7b1b77PfJ1kbo4GyfqQYHSpmbyNBm0qkR6Re+m0Sx/k31QgUclu9fOtVDM8meZ0FmBaOUKH4gqSHWf1YImtkZ8nb7/0u6T8ETyBQITqGg9wbYLVFz0AwIZl/zl+QudplODRBKcXcm0YgvHswkxM513UW4p4cuF2LRq8r5yZZrNmh1WqP/gsC2Jfx1qNlGHs052exqA9U4KFxTZVzrZnWDcOnRv2dN5z7uMtQUQrRenPss/+rriRryRM1q9TCWU+fWbX+dDSb+mcqhd7gZPetxLxONCCLnDaDPu/fCJn+1Pg/Bf+zIG2lU2n9X9s2b/1k3Ry+u+rfcvxy0v3w34b8nb+MS6r9UlzCHOnYV+HicvTh9OyrID+AwtEls/qfAvFhMddoobSnfoBKVd9K7Dm8/ALrpgIvZD9/kIlLpiq+xoqN+Oyo1f+eJJXxZToMh356PcEgQYtKqK24PlXZVmpiEgH+klsRb+QrLOb6Jb7wLdUSteJeuByYxcBmVdxg+NsS39lxBtNWDnebLi45Xmvkg0xJuJGvlftQaQbX17z+zXwB/9+miMA2/QWb0DULytbm/7tc59af1n9qXd3j7D8Jbvdn+cBZeae7O6Q6Gxd9uswGilJd+eryPpxPsEyRnDxADtt8ZIi3B6tQQ8ivDmEM5mRqr1evwW4HZ8U/27rzimWSyBfwVTeFkzNR47xZ83uf1v248pSNFYdfXWYPXsF/qnJczop7JwfjBYLc33NLv7pfakI//HqaSugS2GETp632xhs01u9ibfRT6h+2MH2CfvAp4+3O5jCW/3T4O5fSHLJQBGvdvEbxz/lrSU++3oWK/+Yp9Kr/66fQK4ikDTLdt2TixXpMvNTAidauTcgX3Nnzc6uzGLKJLSvVEemYp7XBRWntaH05B90OJrC9YwQ/8WqqwtM6E/ehlpvq9I45ln4pp7kX9CJ2Y97iVUVH1gDNs3UfPP7U86eeP/X8qedPPT/qCXUMmMs4ABXwGYlp21h7Ja3NdV6O/lC1sUN1mR8qELA02CGH8n7DwK5c6PMlM04cebmMTSfFP29J3sTvnSnNDoxf3ZhIrqr0JOLAEPfZsbaIVBB9alEB3qlubWh5GTae5GVSqjKvFyKHLTCt0x8/Soc1Iuyj06mxYrymSeH8/W589cw7x6gUuMxRaCI8NXMNvsdm0n4pESXg5/Cozt5aZFQs82kZwFSKLNyQmRj+SObZ0IC/w9LKMtlIW1mgoHOdb1BL2QmvF3K+wfIM3qhuVT423rRIq8HgemX+cqK+I+8D1vJa4359reh5b1oXenwoAlCVtlAZbpYhnQGynr91m2vwQutV+ACKIvM4fMByaeN6xpNefS4oYesjlgn610OUSPrr4rhxS9OiZCCLJaQMel1XWcRU3mrb6EJZXbQnUW6k9ZWnscxbOwIXoS/UiqSfb19d0+LnkU/rFOJL98PbqamesaNQabi6ZcsRI46oERX4EIVjjAVfpqFdYyVWnUT3ePASkxxRLInFVMjB1nr0ljMA0zaKan3O7OBpvL4Xw4t0bHewO52i77meOHg9X1dMyfrwqNvMTIk55PHgtb/bp2nbc1eotsWNCb95mi2oU3rAxHevoM5qfm3RrCSIB/HuoKVh6sNFdR7xDBjRX8xqZ5nM7VB8OeFK1SABoYbyHLmfmijbxQTmUAbX4jSnpGtaIBep3Eaj7OErW4uu0K1Tkt+nLsaXx9kHkLzyjnytQqfSn3J0tVcBDd8ivlnu/+qwG447ePRUrN907eLNLO0QqWVuTPgoaqVResiHaFGUD2xpzE1mdpgZh8Yls2JlnfpqJUBwbKSltZarYbFWrpf4C+OAfEMTOflRaWTRDdMFUgup5b6QYNzPLEo9k8H2bMfgoOaRwspXcmHU3oeceR8jH+zoJJy0yI0bc1jSw6TDeB+WxoVakpn1pN++QzcJMcKx90ctD3atj5bpO5ai64WtlkdMeSL2CJvISMzDU8q3gxuwkXKkGz5f9PNNeflG1x5Jf3s3j9YcwJH5yuRJjk4sjmd1wnZ8vPjql4OocDqNjqrTKRd73G0gj80v9DuBKKyGLgq9+UCphvFz6h/aV8MXOCZKF4+3OIOCnyy1Q0SsAaNHTEhOSrOg2CSo0Nw71M1lqCSXmhNZ1IJIOHsegHkHRfNajC9YMXNTEAVAAg+mzROoXaaGas0yN54Rxj1Z/GoEPYYSlYGHGP2ym+hJ1HNq3s8Wx8YKPxY65ljyOF4+rje/JxRaEj9TkGVs1RsH/XEbTdOWmd+LO65891QKVgmyjGAXW6N2aTv7jyYtXq08U4aeNIchCfDdB0b1Couz2kvoKI3ZJw0Xb6fFSud2UZNmbnncHM2LINQzCRue5VqfTed/wW6r/tTzp54/9fyp5089f9VzFjLiVyu7FBe4HLdrN/S6Ec1ZCDgZIae1/apZFs19JlkBz5te3t6VW0GT1HIvQqHPdr2sv0TzsOaltfMROnTc+i40972KTuFxJ7ghQfE0L6eJX4nZm0F/rHCI5n6X633lZbbHUullrtE6zSszf+j4Waq0TTQPfOZWONl3XlXfbvWK1p4Zq6/nbtynSkt7/kTfZaA7K/v2rtartE7ztnZFl+6nSsutR+tEcOEQMk9Ll477Kc376J5mH7CVokorSnvvThPMMCGL/pikLi2kSOqqfbhJlfYPQP4A5A9A/gDkD0D+AOQPQP4A5A9A/gDkD0D+AOQPQP4A5A9A/gDkD0D+AOQPQP4A5A9A/gDkD0D+AOQ/A8QkYHmU28vpe18sRfegmGmYR3m+SzcBaxq4Vgy7QLxGVY9+0Em5Rqn0v2z1/dNmkewym+1p//mdSErfxs1zopNjuMPUftr9uTnz/+TNmc54icBldKST7G8+97dxoKWF8e7/TINvHyvqfv3NN8QpTv+FVLQ/BPj44sXffKcwiC4u2UfXW1fyV72Kq8iUtc6d+vUjgfWZ1g+vXDj6q/0kUZnW368J1TRd+TB26MDy2zEkeQrf54E1jiBHzcPnI+bvzz9hu3jvp474Sr1fqI7rGU/2S0qnCAxsXEDI/rXhXFK6FiLFrza2osbCmn/HQMZEmNrq4NjGDSxDwWkwJYlu+e7qOIbgefeZredK27H1i8jF2ibtlpNgZ07Y0svXPX4HkzsNVaWs124Gtz5WjPzosrT0WqNj41af/FPpfTuL+sP2WrfMqi1WYqBDfi1uA2tTXk7JPmPx8iqLBFPKyljDgfVvTYsiqqTwC+hnM77JMgE3K31mx/JwVJObBpwm4tc4MfhrmB7rSsrGF8prBn3CprDGZ8e8I4s8KinrZHkyYrY4eSw5XD9J1kaleWBf3CcsLuffIQCR3/OIL9Z3tD1RENVTLOD/7XUH0kXZ2kHBPlA5t1VFauxz6ktsqXi339Sda+79AzOx5UYhjLqxMCKuTF5F4lTWEiyEk7SGKK8lDg0cRc8mrryWt99XFn0bZLfe7oWcHaKQ9BlVKyWGirxqhvmVTiNt9mHCEaQaI8+Ke9+OMLxYovSo4q0OY4nSBUVOxjcNLXjfzBRN8vsJD3UZ3OkenpmOl2oQ0LP419c5HmSSLTCtC1gYPBeqZBHbLUCv9QkpKTN+3IuNDZ6VP8GZIh86+QCVYcGfpr6qdAQEjz+DDw5+qvHBs92tGyVIGKosY3BhUjeoe6rFNQhZTXx9UXVvmtlkzpLCm9o+a+CJ0dk3p9slIz5nJpnPdZcjPex7HkO9gNnIsw6n283w5eJFbV+W9TU6jloJacdT1Wk3zY3a7/Hv+Thti4NTRdWNyLlreZ1Pq3NuFBxBOvYAc7BdqO3gJqWa8SOKuneSmHlC4+Sg+AtWgKSxbXxlGHQlbm1P0MVVZZZvQurvelU5liz3AwYv41VVzqjLJPI/lkF51ip870ONyUl+wziWR83dTl81LPGz2lJcLi25GgSXqkWsZY2NvZrUP1ct89zzaxOTul3R4sHj5vyEgCjFJvuavih61jwcnH4T8rgpiQfQdD9ycM0+VAn0JjyxTNpy3Kd9VDsVv2DMBG54/5wVjtiueZodn6y2t3FS+iHhKiwymyCNCIgjeb66M9GjeCMaXWvd/JXgMv/vJzbtmIaKBReP+M6a6h6YdX+FWayt0TYKlrtecjR6N1wbAIBWL16aSmV+MOQiqENMVdy+ghgXOw7CWZ6BzI1xNeczzD+9q8v/WZRQ1Euaj8f4ZykXn0AICKgRpc7Vfkz4uw1PoLPuGDFlGdUv82LFf6CT4L8+m1Lnrn8YpKgBAcQlEquidULOuBRkHJVXFPB75L1ayHXZSLU71I2oAh9aJJqW2E/rdHUriHM7UB4a92eAAuIWlVrGp6vPdageitsQ0fWjDFx1+d1lR+Qa0ckpOWDli5YsH9CPPfHrNlODaKiCThmbrtO6PCJZQG3yabrJ138+3c3NEK2yoO9j9u1qilPBV4/mrz7XCGVz2LUNCGUXTrQEp5u/eHl8DokSLznd/OCaQIrrl16kmpJA0BlG8LIeZmhAzvtl7iO5Tm2Izjiz00yALjEzkIOzKSD8oERDDUsULsGgHHpTAbofQHcZb7Wfr4xs23qe6UZYzVk/GcJRgus1jY4dakuv29gDvt2RryHWzTwpeKwda7Egioo2JnCKKo+3Zg26FNy445nU/HWQZIva5XFF5J/TdrFBFpRr/S3jA0fKgDnkh90eFwjS8wWnpl8VpE48lIELMdtYJzuIzuVrwmcelnjXrAkY9vckNA13Xr6lQ6goFUXK7G9ZAZ98FN10KW0VRu0OS8yMDxGJhogIRGyzHTAF8FafkOomvse+TTBA+V42iIOZf7TUIiraNNNN3t1nUvEkppFS3gaqchlubpq9GdqG5L0SnTcuuGPaO0k/zjjofdGddD0TH0suQZwgQdl/Sl9FWXVNP+263T+aR0nuWXycHdAfEdQ0yDK3cZlwwhJsFS8ur0pw8gtQFcE3uc344FW9UISm4aIaKCGJGEaZ8l3vQUR/9M9dQ6BK9uK7PZZWi6qIuP4+CbKJ6KJOt3vLCl9xbVylaQxVBRod+42ildIkv6GTROpYbgq598rfERa/YF+X7D0UnifYop/3QkB/OJVfQyuA1Vq5GYPaBb+JnxHtHpQOzIbmCgh4+f8bIvLb1fs0rb6Od0IxEZj7JJ8qmJiqrhPZ4VNAM1+onBSomijqyCrFkjDjU1RjTCiFGjR8tvvqGb2cWJW44FMkXo0MReP1yie5HAyvT8XBCp6spSAun1j8eO0jmXuDJcVVebpMRhJIOUoksewFPNvnmMToJJviT/kMy5JGPPgxmMjDJOuI10esgHv4D4FaYsIQci4GJrJiPDlhqFq1fz+2niP17dN0wOIVQZ1QgO6ddM897ktAxYYHiW3JKeAwtCNDpjHDs4Zvx+7kHGECQ/k9jS8UFjhCIV3trXb2DzQ6kBokmJ7U1eBC84RCzwmyEZXgKe5vS3urTLHTVtV8RUYwGLVzwjVbFrYLSj3sCGh67Yt1xxZBkZcgJ1jujbHBQztDh8/w433jNd9TseoyrfXjvhSWVpJee1Y7qOWziNP4npS6RZh4FGaMJJsoCyAOldiKO+EPmBjoQk5kOvZeNnCFALrZYCm7qXrZkaEAiB83bXtnfcFjQP74vL0pGdfPdU3pkwxbo1SDFTYc6pAQxweAGpYzR4i7paQX+Xr3+T3692IXHga3VkCv/CFk0uuHDKUc20ZzUwctLStVO8RVnVBicQtuNqtqyJkSP8azDZhRlwuG7Bo6TOoWMvCsLqgdpBRqOiqWYxyXzGrtbtzcmjbtptGRnDqhRplVk2dX/lbfFFmFm14yVva0KVKh2LG9+Row7zGwDxC55lHgrax9SwHqMRWvbBFXTnx2wT13fr8SHZ/rIfWFgn4kzOzAP0ROjsEiZTlLWSDl3KHCcHXBuln2phHrSRYnobl7lmf1H0MRtWcR0YF4SVtvHxxCs2VGOsfzoHd4XPKoYhlevmbV3u5TFhN4+ZwfDvZEwwjpSdZfDXRQh8Fj/NvTUIIaHbGpoFOpt13Gk7wc+ynri07rqxjKKuvAtN8AWa6OXF3nR+ILimGgpDlVufmvW1oBLPEnIWzsjQ2jUR8R5UBww3wk1xxCs8OzTXEDaPx1+38AzXkAtpg0IgCudrzKn5LjxapudZ4T8w4TT6z1xfVKEUdtl28Q1b9x3klPPNrVL2+7H6CVh+9KnTg2rfO3cZk0OmYxanXLawOUNa0QjRjJqZX1JZRaACnR27FUofRbcqDsjlsedc+qnHbbzJgpe0a6IyKz8/R8vhgozYKcjLzua372PF6yFrETqv94URrXHbWYQ8qf+tr+t3OxYBKAzXU8YgQrnH6ZlPcwJcet+WKIkMIwSE3XShKQojF7JW8w96m/dr+Tu+G2ksZUELZ6jRrHqaY/TmYkPmFajoct6WHypUG77C0EwqI3+qvTKuCLre4vkz9s15DxdyenR1y0mRB39xNNF3iqV3Nr0zwS30bxvy+Nq2SVkOI1gV/facMWL4xTLc8z6D/vjA/PV2yaS7yEu44y+wejdgxUxntOnHsv6/QOQArdrJvDasIiN08/QdjpOn/KoQwtk+uxGhCmC8txbYjt6h3i1quo8VnPBQpCc/Bm/BM/pyhixmk1vXJ8d751QFa7nww0hzoaemJZ4nAPoHqQUuKHEpavnsa+cjWXu9LwPBh2CwvZvoWK1Jc74Y79NT4uF3qRVJ4lQCYOrBPbBtY+DUDX500pH72sZZcmrdX8XMLTpj/J3rtjNvr5A6LXA4J+rsrWWP0m3RszGuSHTRlM5LnP5+oceWcVuWfs1ZROVyiYWDpw0cyjd+1VLXvPvznqp/qNOzQXCyhRMM9PngcSlnL310UHHqoPpzhVu3j4L0ShhmScGA9yeJamtMn0hKOGfBqA54ocXcJvKO/V0F1VqjG9wiQFbC+N842E4qVUB8ZZUqFpWrn2jpTHVaNuofNt246eTl318aakeQ40uZWrBPSmghaM9+fUnNsO1oIA5LOj/DhZG1K9udY61dY6m7z69cth7Smr71Ic1peiKfrnuwzOP36d/MBGGZTDZ5TFCPbpvcok4MIZvqgfMD4BVkUSCmT4CGceijRDRYpzdsFxMUIaOmt3ei217P+9HlUyLIjqeqvjnl07IeussDArPdGzoKiAtjqq0ZFP9zUx0mPyRpLd8sBKd/lFQZ0KZHHqxNUmW1PrychVv7pFv33hdrz04CsnE48C6uxTuDorAwjlAZob13EQW58XLbb3DJP7p6U4YzJY8OsOt9Zlw46KxKJzUYmo5xb5KEkjvNed6aL5bxXsFT9ua+Fd+hCH7ILpA0pueq49yU+8VhKiiXFFfERg1hV47dsDXl87/r/2+vL8fyWWKkIivO/8S0DdgrNqt0otbxZcu5j/51g+B/g0Bd16VwM+k2T2EzN2CjPmWN81ZZrww9LPIvi/yp8b7HM3fp3x+mPy2uPrJmRcf7MM6IQfV+sNtvC/gZ0yxcF8fX28/N8zNtfTr86bZvzt34vMaL+t64C1warpc1L3ntXIstrWtOjznuOTvM+ve3dp807+ad6WE79skkt+/bJQPgZes12W+PGQv75i5W/Rs393Vmmelv68fcrXmEtVNcCybPeVHCXjLrbN8ttiq8Sua/Kli/K+D35yafM+ZjXHix+bF/2ZPPO4TcOx7J65HmuOZ9q96HnL3n+bHx5Qs3mP2Kb2/azceTy13/Jl4ey+neeALcIbGfMz1ixrWgRsnNY/q7t9ds3/h/L/HoZFiPyXjysTM99cBywJnkIOCcgBdmALe98Y8ndsfKN5/WEUv7zX8jkStvAzcXdoATtLe6renH9arFefY3/mZ9Re/Wyv+ow18556n/czVKrvkTVJ3Xbwcb993cWL8myOyfb/z73/c+7Z+v+/1rO6yrK5/gcW23tuFaSvmxlU/4G9vuBlyK8bwZmP/8quNyx7sFnO7kuv5EcLZdjm9Ktsj7qmJn/prI5Ou5OdnhN/pLjq9rrkNfkzJFdfVeyXr+lfFCd8buXLW0DvyOeB7jrw5et+tPPiswmLqtdNPg/sf2Sn9hde6k6VK5Jd9/XDP+vj3+fnPpsHiYY6Hpnqgs8SjkcNp1ku5b+fDewc713GN0u+iMfCQuOV4FvF1upvN9PNC9cvqn63Mz0/4svH/vo/jyw/3sko9rhou31+85ba1HiUEbKVvEcepK0P/3xGsMnn7eHvM/zPBM6PcbvycoLj55V9/HxdSQePS02cvzlh5xrndOkj31w/CH/X7vLOe3T/4dL0+m/p9WWFO4Ns1FSKLs34lfbZJgxlBG9V47xfd4u/PeV/e3j15T/vVwYFmIiWvT9f/eWiuznoXpFnt7Zm5//ou380eW/+/K/z//MuXZZ1CnVw4sJmRseLffsvXfnst/UdnxfG4EWAIeiEjpmSRzEGQnhiJAREGh8kYA6R8PyJD/iyOv4vF5sEloEaY3MByYu56/d+k+JI51tYdHaR2brSVDRVCbFsSsq73l7f/2/rAo+AI5g2zNnZeKIj7/af99MjXV97Maju+qaOoUYmSWHTwh+7OLoevd7///d+1fb0eTJyTCeKZQvQXRXR3nii5dPrsACR/RV/v143X7/v16oDHglY7F1zxyHFYSLr1vj//O71h7hedj07wQAEnq5+LuucEpoAUEsDBBQAAgAIACOGREbNiDXbTQAAAGoAAAAbAAAAdW5pdmVyc2FsL3VuaXZlcnNhbC5wbmcueG1ss7GvyM1RKEstKs7Mz7NVMtQzULK34+WyKShKLctMLVeoAIoBBSFASaHSVsnECMEtz0wpybBVsjAzQIhlpGamZ5TYKpmZmMIF9YFGAgBQSwECAAAUAAIACAB2gI9FzoIJN+wCAACICAAAFAAAAAAAAAABAAAAAAAAAAAAdW5pdmVyc2FsL3BsYXllci54bWxQSwECAAAUAAIACAAjhkRGdIBm42lJAAC9jwAAFwAAAAAAAAAAAAAAAAAeAwAAdW5pdmVyc2FsL3VuaXZlcnNhbC5wbmdQSwECAAAUAAIACAAjhkRGzYg1200AAABqAAAAGwAAAAAAAAABAAAAAAC8TAAAdW5pdmVyc2FsL3VuaXZlcnNhbC5wbmcueG1sUEsFBgAAAAADAAMA0AAAAEJNAAAAAA=="/>
  <p:tag name="ISPRING_OUTPUT_FOLDER" val="C:\Users\ru0lx\Desktop\водоканал юрлица"/>
  <p:tag name="ISPRING_PRESENTATION_TITLE" val="5175"/>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ISPRING_SLIDE_ID" val="{DD843529-24EA-49FE-88F3-3B93F5CA48AF}"/>
  <p:tag name="GENSWF_ADVANCE_TIME" val="2.801"/>
  <p:tag name="ISPRING_CUSTOM_TIMING_USED" val="1"/>
</p:tagLst>
</file>

<file path=ppt/tags/tag3.xml><?xml version="1.0" encoding="utf-8"?>
<p:tagLst xmlns:a="http://schemas.openxmlformats.org/drawingml/2006/main" xmlns:r="http://schemas.openxmlformats.org/officeDocument/2006/relationships" xmlns:p="http://schemas.openxmlformats.org/presentationml/2006/main">
  <p:tag name="ISPRING_SLIDE_ID" val="{6D8B3DE6-3C90-43E7-BB07-8AA2D5476888}"/>
  <p:tag name="GENSWF_ADVANCE_TIME" val="3.201"/>
  <p:tag name="ISPRING_CUSTOM_TIMING_USED" val="1"/>
</p:tagLst>
</file>

<file path=ppt/tags/tag4.xml><?xml version="1.0" encoding="utf-8"?>
<p:tagLst xmlns:a="http://schemas.openxmlformats.org/drawingml/2006/main" xmlns:r="http://schemas.openxmlformats.org/officeDocument/2006/relationships" xmlns:p="http://schemas.openxmlformats.org/presentationml/2006/main">
  <p:tag name="ISPRING_SLIDE_ID" val="{B9B9DB89-1737-4199-B3DB-65D9F65D6D79}"/>
  <p:tag name="GENSWF_ADVANCE_TIME" val="3.8"/>
  <p:tag name="ISPRING_CUSTOM_TIMING_USED" val="1"/>
</p:tagLst>
</file>

<file path=ppt/tags/tag5.xml><?xml version="1.0" encoding="utf-8"?>
<p:tagLst xmlns:a="http://schemas.openxmlformats.org/drawingml/2006/main" xmlns:r="http://schemas.openxmlformats.org/officeDocument/2006/relationships" xmlns:p="http://schemas.openxmlformats.org/presentationml/2006/main">
  <p:tag name="ISPRING_SLIDE_ID" val="{B9DCCE6E-697E-4740-A1A1-F1426EC8454A}"/>
  <p:tag name="GENSWF_ADVANCE_TIME" val="3.8"/>
  <p:tag name="ISPRING_CUSTOM_TIMING_USED" val="1"/>
</p:tagLst>
</file>

<file path=ppt/tags/tag6.xml><?xml version="1.0" encoding="utf-8"?>
<p:tagLst xmlns:a="http://schemas.openxmlformats.org/drawingml/2006/main" xmlns:r="http://schemas.openxmlformats.org/officeDocument/2006/relationships" xmlns:p="http://schemas.openxmlformats.org/presentationml/2006/main">
  <p:tag name="ISPRING_SLIDE_ID" val="{E0D20BD2-1708-4474-AE47-500AF67FE698}"/>
  <p:tag name="GENSWF_ADVANCE_TIME" val="3.8"/>
  <p:tag name="ISPRING_CUSTOM_TIMING_USED" val="1"/>
</p:tagLst>
</file>

<file path=ppt/tags/tag7.xml><?xml version="1.0" encoding="utf-8"?>
<p:tagLst xmlns:a="http://schemas.openxmlformats.org/drawingml/2006/main" xmlns:r="http://schemas.openxmlformats.org/officeDocument/2006/relationships" xmlns:p="http://schemas.openxmlformats.org/presentationml/2006/main">
  <p:tag name="ISPRING_SLIDE_ID" val="{D42FBF0F-26A2-4B9F-B689-A00DA962172C}"/>
  <p:tag name="GENSWF_ADVANCE_TIME" val="3.4"/>
  <p:tag name="ISPRING_CUSTOM_TIMING_USED" val="1"/>
</p:tagLst>
</file>

<file path=ppt/tags/tag8.xml><?xml version="1.0" encoding="utf-8"?>
<p:tagLst xmlns:a="http://schemas.openxmlformats.org/drawingml/2006/main" xmlns:r="http://schemas.openxmlformats.org/officeDocument/2006/relationships" xmlns:p="http://schemas.openxmlformats.org/presentationml/2006/main">
  <p:tag name="ISPRING_SLIDE_ID" val="{E7BFFDBE-D95F-4853-9B3A-31A361830375}"/>
  <p:tag name="GENSWF_ADVANCE_TIME" val="3.4"/>
  <p:tag name="ISPRING_CUSTOM_TIMING_USED" val="1"/>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422</TotalTime>
  <Words>1383</Words>
  <Application>Microsoft Office PowerPoint</Application>
  <PresentationFormat>Экран (4:3)</PresentationFormat>
  <Paragraphs>264</Paragraphs>
  <Slides>49</Slides>
  <Notes>39</Notes>
  <HiddenSlides>0</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Тема Office</vt:lpstr>
      <vt:lpstr> «Основы фотографии»</vt:lpstr>
      <vt:lpstr>Презентация PowerPoint</vt:lpstr>
      <vt:lpstr>Как получается фотография?</vt:lpstr>
      <vt:lpstr>Зеркальные и беззеркальные фотоаппараты</vt:lpstr>
      <vt:lpstr>Презентация PowerPoint</vt:lpstr>
      <vt:lpstr>Презентация PowerPoint</vt:lpstr>
      <vt:lpstr>Типы цифровых фотоаппаратов</vt:lpstr>
      <vt:lpstr>Что такое выдержка?</vt:lpstr>
      <vt:lpstr>Что такое диафрагма?</vt:lpstr>
      <vt:lpstr>Презентация PowerPoint</vt:lpstr>
      <vt:lpstr>Величина диафрагмы.</vt:lpstr>
      <vt:lpstr>Затвор.</vt:lpstr>
      <vt:lpstr>Время выдержки (выдержка).</vt:lpstr>
      <vt:lpstr>Чувствительность матрицы (фотопленки).</vt:lpstr>
      <vt:lpstr>Светочувствительность ISO</vt:lpstr>
      <vt:lpstr>Экспозиция и экспопара</vt:lpstr>
      <vt:lpstr>Выбор параметров экспозиции в ручном режиме.</vt:lpstr>
      <vt:lpstr>Пиксельный размер матрицы.</vt:lpstr>
      <vt:lpstr>Точка фокусировки</vt:lpstr>
      <vt:lpstr>Съемка в полуавтоматическом режиме (съемка с приоритетом).</vt:lpstr>
      <vt:lpstr>Динамический диапазон</vt:lpstr>
      <vt:lpstr>Брекетинг и экспокоррекция</vt:lpstr>
      <vt:lpstr>Баланс белого</vt:lpstr>
      <vt:lpstr>Светосила</vt:lpstr>
      <vt:lpstr>Вариообъектив (zoom)</vt:lpstr>
      <vt:lpstr>Вариообъектив (zoom)</vt:lpstr>
      <vt:lpstr>Вариообъектив (zoom)</vt:lpstr>
      <vt:lpstr>Вариообъектив (zoom)</vt:lpstr>
      <vt:lpstr>Нормальный объектив (f=50 мм.)</vt:lpstr>
      <vt:lpstr>Широкоугольный (короткофокусный) объектив (f=10-40 мм.)</vt:lpstr>
      <vt:lpstr>Телескопический (длиннофокусный) объектив (f=100-500 мм.)</vt:lpstr>
      <vt:lpstr>Сверхширокоугольный объектив («рыбий глаз», fish-eye, f=10-15 мм.)</vt:lpstr>
      <vt:lpstr>Сверхширокоугольный объектив («рыбий глаз», fish-eye, f=10-15 мм.)</vt:lpstr>
      <vt:lpstr>Широкоугольный объектив (f=21 мм.)</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Примеры съемки с разным фокусным расстоянием объектива.</vt:lpstr>
      <vt:lpstr>Резкость изображения.</vt:lpstr>
      <vt:lpstr>Размытость изображения</vt:lpstr>
      <vt:lpstr>Размытость изображения</vt:lpstr>
      <vt:lpstr>Размытость изображения</vt:lpstr>
      <vt:lpstr>Глубина резкости.</vt:lpstr>
      <vt:lpstr>Глубина резкости.</vt:lpstr>
      <vt:lpstr>Глубина резкости.</vt:lpstr>
      <vt:lpstr>Презентация PowerPoint</vt:lpstr>
      <vt:lpstr>Глубина резкости.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5175</dc:title>
  <dc:creator>ru0lx</dc:creator>
  <cp:lastModifiedBy>Ольга</cp:lastModifiedBy>
  <cp:revision>51</cp:revision>
  <dcterms:created xsi:type="dcterms:W3CDTF">2015-02-04T12:22:22Z</dcterms:created>
  <dcterms:modified xsi:type="dcterms:W3CDTF">2016-02-28T08:29:36Z</dcterms:modified>
</cp:coreProperties>
</file>