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58" r:id="rId9"/>
    <p:sldId id="260" r:id="rId10"/>
    <p:sldId id="266" r:id="rId11"/>
    <p:sldId id="267" r:id="rId12"/>
    <p:sldId id="273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1854"/>
    <a:srgbClr val="660066"/>
    <a:srgbClr val="108A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10" y="-3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F4EED-9F2F-44D5-B5CF-8F476C6D8300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D1AC2-9BD9-460F-AF94-5B307756A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253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D1AC2-9BD9-460F-AF94-5B307756AE3B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745F6-47DA-47E9-8D52-493C13D09482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5B784-E09F-4E69-831E-6A055AF4A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428604"/>
            <a:ext cx="64011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Урок математики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 3 классе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5500702"/>
            <a:ext cx="5316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Составил: учитель начальных классов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Гаценбиллер Олеся Владимировна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357430"/>
            <a:ext cx="79544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Письменные приемы деления</a:t>
            </a:r>
            <a:endParaRPr lang="ru-RU" sz="40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099" name="Picture 3" descr="E:\Фон для презентаций\lznr6oy-002_161432978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904986" flipH="1">
            <a:off x="588231" y="3649031"/>
            <a:ext cx="2625066" cy="1938839"/>
          </a:xfrm>
          <a:prstGeom prst="rect">
            <a:avLst/>
          </a:prstGeom>
          <a:noFill/>
        </p:spPr>
      </p:pic>
      <p:pic>
        <p:nvPicPr>
          <p:cNvPr id="8" name="Picture 14" descr="https://sun9-66.userapi.com/impg/iLIqbCg0sy8ht3xmPeQ_NpLQQeO2ZDxbf1oZlQ/wHZO96fx9SE.jpg?size=1040x720&amp;quality=96&amp;sign=1fcc66333144f724de313522d03eebd2&amp;c_uniq_tag=4upguSv_3kTYo4VSw7odSsvA_M1UYUVA2YB8cTOa3mI&amp;type=album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7984" y="785794"/>
            <a:ext cx="2286016" cy="1582627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786182" y="3214686"/>
            <a:ext cx="174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86    2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3929455" y="4000107"/>
            <a:ext cx="142876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3501224" y="4356900"/>
            <a:ext cx="857256" cy="1588"/>
          </a:xfrm>
          <a:prstGeom prst="straightConnector1">
            <a:avLst/>
          </a:prstGeom>
          <a:ln w="38100">
            <a:solidFill>
              <a:srgbClr val="108A5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500694" y="3500438"/>
            <a:ext cx="714380" cy="1588"/>
          </a:xfrm>
          <a:prstGeom prst="straightConnector1">
            <a:avLst/>
          </a:prstGeom>
          <a:ln w="38100">
            <a:solidFill>
              <a:srgbClr val="108A5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6215074" y="3286124"/>
            <a:ext cx="1456553" cy="461665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Делитель</a:t>
            </a:r>
            <a:endParaRPr lang="ru-RU" sz="2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86116" y="4786322"/>
            <a:ext cx="1413720" cy="461665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Делимое</a:t>
            </a:r>
            <a:endParaRPr lang="ru-RU" sz="2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5500694" y="4500570"/>
            <a:ext cx="1069982" cy="1588"/>
          </a:xfrm>
          <a:prstGeom prst="straightConnector1">
            <a:avLst/>
          </a:prstGeom>
          <a:ln w="38100">
            <a:solidFill>
              <a:srgbClr val="108A5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6572264" y="4357694"/>
            <a:ext cx="1249060" cy="461665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Частное</a:t>
            </a:r>
            <a:endParaRPr lang="ru-RU" sz="2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10800000" flipV="1">
            <a:off x="4643438" y="4000504"/>
            <a:ext cx="1643074" cy="873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86314" y="4071942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42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786182" y="3286124"/>
            <a:ext cx="785818" cy="714380"/>
          </a:xfrm>
          <a:prstGeom prst="ellipse">
            <a:avLst/>
          </a:prstGeom>
          <a:noFill/>
          <a:ln>
            <a:solidFill>
              <a:srgbClr val="2918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786314" y="3214686"/>
            <a:ext cx="714380" cy="714380"/>
          </a:xfrm>
          <a:prstGeom prst="ellipse">
            <a:avLst/>
          </a:prstGeom>
          <a:noFill/>
          <a:ln>
            <a:solidFill>
              <a:srgbClr val="2918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4786314" y="4143380"/>
            <a:ext cx="714380" cy="642942"/>
          </a:xfrm>
          <a:prstGeom prst="ellipse">
            <a:avLst/>
          </a:prstGeom>
          <a:noFill/>
          <a:ln>
            <a:solidFill>
              <a:srgbClr val="2918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pic>
        <p:nvPicPr>
          <p:cNvPr id="3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41806" y="0"/>
            <a:ext cx="9185806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00364" y="571480"/>
            <a:ext cx="55721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solidFill>
                  <a:srgbClr val="291854"/>
                </a:solidFill>
                <a:latin typeface="Comic Sans MS" pitchFamily="66" charset="0"/>
              </a:rPr>
              <a:t>1. Делить начинаем со старшего разряда делимого. У</a:t>
            </a:r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 нас это разряд десятков, цифра 8.</a:t>
            </a:r>
            <a:endParaRPr lang="ru-RU" altLang="ru-RU" dirty="0" smtClean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571480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86 2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64778" y="1392620"/>
            <a:ext cx="1500198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1714480" y="1357298"/>
            <a:ext cx="1214446" cy="873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000364" y="1214422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2. 8 делим на 2 – это табличный случай. Вспоминаем таблицу умножения.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1928802"/>
            <a:ext cx="5857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3. 8 разделить на 2, получаем 4. Записываем 4 в частное.</a:t>
            </a:r>
            <a:r>
              <a:rPr lang="ru-RU" b="1" dirty="0" smtClean="0">
                <a:solidFill>
                  <a:srgbClr val="291854"/>
                </a:solidFill>
                <a:latin typeface="Comic Sans MS" pitchFamily="66" charset="0"/>
              </a:rPr>
              <a:t> 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918" y="1285860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57422" y="2571744"/>
            <a:ext cx="6143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4. Проверяем сколько десятков мы разделили. Умножаем 4 на 2, получаем 8.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3143248"/>
            <a:ext cx="628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5. Записываем 8-8  равно 0  значит десятки разделились полностью.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0800000">
            <a:off x="571472" y="1357298"/>
            <a:ext cx="357190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57224" y="1142984"/>
            <a:ext cx="500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0800000">
            <a:off x="714348" y="2000240"/>
            <a:ext cx="857256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357422" y="3786190"/>
            <a:ext cx="5479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6. На данном этапе вычислений 0 не пишется 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00034" y="4071942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7. Теперь необходимо разделить разряд единиц. 6 спускаем вниз.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42976" y="2000240"/>
            <a:ext cx="500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rot="5400000">
            <a:off x="965175" y="1749413"/>
            <a:ext cx="928694" cy="1588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500034" y="4429132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8. Делим 6 на 2. Это тоже табличный случай. Вспоминаем таблицу умножения. 6 разделить на 2 получаем 3. Пишем в частное 3. 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42976" y="2571744"/>
            <a:ext cx="500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14546" y="1285860"/>
            <a:ext cx="500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00034" y="5072074"/>
            <a:ext cx="8429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9. Проверим, сколько единиц мы разделили. 3 умножим на 2 будет 6. Вычитаем 6 минус 6 равно 0. 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10800000">
            <a:off x="928662" y="3286124"/>
            <a:ext cx="857256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0800000">
            <a:off x="928662" y="2714620"/>
            <a:ext cx="285752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142976" y="3214686"/>
            <a:ext cx="428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00034" y="5715016"/>
            <a:ext cx="7715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10. Так как больше цифр в делимом нет, мы полностью разделили число и в конце записываем 0. Частное равно 43.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9" grpId="0"/>
      <p:bldP spid="10" grpId="0"/>
      <p:bldP spid="12" grpId="0"/>
      <p:bldP spid="13" grpId="0"/>
      <p:bldP spid="17" grpId="0"/>
      <p:bldP spid="23" grpId="0"/>
      <p:bldP spid="24" grpId="0"/>
      <p:bldP spid="27" grpId="0"/>
      <p:bldP spid="31" grpId="0"/>
      <p:bldP spid="32" grpId="0"/>
      <p:bldP spid="33" grpId="0"/>
      <p:bldP spid="34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14546" y="1214422"/>
            <a:ext cx="55007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А теперь ребята, встали!</a:t>
            </a:r>
          </a:p>
          <a:p>
            <a:r>
              <a:rPr lang="ru-RU" sz="2400" b="1" dirty="0" smtClean="0">
                <a:latin typeface="Comic Sans MS" pitchFamily="66" charset="0"/>
              </a:rPr>
              <a:t>Быстро руки вверх подняли,</a:t>
            </a:r>
          </a:p>
          <a:p>
            <a:r>
              <a:rPr lang="ru-RU" sz="2400" b="1" dirty="0" smtClean="0">
                <a:latin typeface="Comic Sans MS" pitchFamily="66" charset="0"/>
              </a:rPr>
              <a:t>В стороны, вперед, назад,</a:t>
            </a:r>
          </a:p>
          <a:p>
            <a:r>
              <a:rPr lang="ru-RU" sz="2400" b="1" dirty="0" smtClean="0">
                <a:latin typeface="Comic Sans MS" pitchFamily="66" charset="0"/>
              </a:rPr>
              <a:t>Повернулись вправо, влево,</a:t>
            </a:r>
          </a:p>
          <a:p>
            <a:r>
              <a:rPr lang="ru-RU" sz="2400" b="1" dirty="0" smtClean="0">
                <a:latin typeface="Comic Sans MS" pitchFamily="66" charset="0"/>
              </a:rPr>
              <a:t>Покачайтесь, покружитесь,</a:t>
            </a:r>
          </a:p>
          <a:p>
            <a:r>
              <a:rPr lang="ru-RU" sz="2400" b="1" dirty="0" smtClean="0">
                <a:latin typeface="Comic Sans MS" pitchFamily="66" charset="0"/>
              </a:rPr>
              <a:t>Потянитесь, распрямитесь,</a:t>
            </a:r>
          </a:p>
          <a:p>
            <a:r>
              <a:rPr lang="ru-RU" sz="2400" b="1" dirty="0" smtClean="0">
                <a:latin typeface="Comic Sans MS" pitchFamily="66" charset="0"/>
              </a:rPr>
              <a:t>Приседайте, приседайте,</a:t>
            </a:r>
          </a:p>
          <a:p>
            <a:r>
              <a:rPr lang="ru-RU" sz="2400" b="1" dirty="0" smtClean="0">
                <a:latin typeface="Comic Sans MS" pitchFamily="66" charset="0"/>
              </a:rPr>
              <a:t>Пошагайте, пошагайте.</a:t>
            </a:r>
          </a:p>
          <a:p>
            <a:r>
              <a:rPr lang="ru-RU" sz="2400" b="1" dirty="0" smtClean="0">
                <a:latin typeface="Comic Sans MS" pitchFamily="66" charset="0"/>
              </a:rPr>
              <a:t>Встаньте на носок, на пятку,</a:t>
            </a:r>
          </a:p>
          <a:p>
            <a:r>
              <a:rPr lang="ru-RU" sz="2400" b="1" dirty="0" smtClean="0">
                <a:latin typeface="Comic Sans MS" pitchFamily="66" charset="0"/>
              </a:rPr>
              <a:t>Поскачите-ка вприсядку,</a:t>
            </a:r>
          </a:p>
          <a:p>
            <a:r>
              <a:rPr lang="ru-RU" sz="2400" b="1" dirty="0" smtClean="0">
                <a:latin typeface="Comic Sans MS" pitchFamily="66" charset="0"/>
              </a:rPr>
              <a:t>Глубоко теперь вздохните,</a:t>
            </a:r>
          </a:p>
          <a:p>
            <a:r>
              <a:rPr lang="ru-RU" sz="2400" b="1" dirty="0" smtClean="0">
                <a:latin typeface="Comic Sans MS" pitchFamily="66" charset="0"/>
              </a:rPr>
              <a:t>Сядьте тихо, отдохните.</a:t>
            </a:r>
          </a:p>
          <a:p>
            <a:r>
              <a:rPr lang="ru-RU" sz="2400" b="1" dirty="0" smtClean="0">
                <a:latin typeface="Comic Sans MS" pitchFamily="66" charset="0"/>
              </a:rPr>
              <a:t>Все в порядок приведите</a:t>
            </a:r>
          </a:p>
          <a:p>
            <a:r>
              <a:rPr lang="ru-RU" sz="2400" b="1" dirty="0" smtClean="0">
                <a:latin typeface="Comic Sans MS" pitchFamily="66" charset="0"/>
              </a:rPr>
              <a:t>И писать друзья начните.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428604"/>
            <a:ext cx="4129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Физминутка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4" descr="https://thumbs.dreamstime.com/z/saut-courant-241052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269" b="8333"/>
          <a:stretch>
            <a:fillRect/>
          </a:stretch>
        </p:blipFill>
        <p:spPr bwMode="auto">
          <a:xfrm>
            <a:off x="500034" y="500042"/>
            <a:ext cx="1504066" cy="3143272"/>
          </a:xfrm>
          <a:prstGeom prst="rect">
            <a:avLst/>
          </a:prstGeom>
          <a:noFill/>
        </p:spPr>
      </p:pic>
      <p:pic>
        <p:nvPicPr>
          <p:cNvPr id="5" name="Picture 8" descr="https://fsd.multiurok.ru/html/2019/12/11/s_5df119facd770/1287417_17.png"/>
          <p:cNvPicPr>
            <a:picLocks noChangeAspect="1" noChangeArrowheads="1"/>
          </p:cNvPicPr>
          <p:nvPr/>
        </p:nvPicPr>
        <p:blipFill>
          <a:blip r:embed="rId4" cstate="print"/>
          <a:srcRect l="9965" r="15889"/>
          <a:stretch>
            <a:fillRect/>
          </a:stretch>
        </p:blipFill>
        <p:spPr bwMode="auto">
          <a:xfrm flipH="1">
            <a:off x="6500826" y="2571744"/>
            <a:ext cx="2000264" cy="3251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41806" y="0"/>
            <a:ext cx="9185806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71802" y="928670"/>
            <a:ext cx="55721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solidFill>
                  <a:srgbClr val="291854"/>
                </a:solidFill>
                <a:latin typeface="Comic Sans MS" pitchFamily="66" charset="0"/>
              </a:rPr>
              <a:t>2. Делить начинаем со старшего разряда делимого. У</a:t>
            </a:r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 нас это разряд десятков, цифра 7.</a:t>
            </a:r>
            <a:endParaRPr lang="ru-RU" altLang="ru-RU" dirty="0" smtClean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571480"/>
            <a:ext cx="1714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78  3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821902" y="1392620"/>
            <a:ext cx="1500198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2928926" y="1714488"/>
            <a:ext cx="57150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3. 7 разделить на 3 нельзя. Подумаем какое число близкое к 7 целиком разделится на 3</a:t>
            </a:r>
            <a:r>
              <a:rPr lang="ru-RU" b="1" dirty="0" smtClean="0">
                <a:solidFill>
                  <a:srgbClr val="291854"/>
                </a:solidFill>
                <a:latin typeface="Century Schoolbook" pitchFamily="18" charset="0"/>
              </a:rPr>
              <a:t>? </a:t>
            </a:r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Это цифра 6, 6:3 получим 2. В частное пишем 2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5918" y="1285860"/>
            <a:ext cx="571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571744"/>
            <a:ext cx="61436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4. Проверяем сколько десятков мы разделили. Умножаем 2 на 3, получаем 6. Записываем 7-6  равно 1,  значит десятки разделились </a:t>
            </a:r>
          </a:p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не полностью.</a:t>
            </a:r>
            <a:endParaRPr lang="ru-RU" dirty="0" smtClean="0"/>
          </a:p>
          <a:p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1142984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976" y="1785926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3108" y="1285860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2976" y="2786058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1571604" y="1357298"/>
            <a:ext cx="1214446" cy="873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571472" y="1357298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57224" y="2285992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>
            <a:off x="1000894" y="1570818"/>
            <a:ext cx="714380" cy="1588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785786" y="2857496"/>
            <a:ext cx="857256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>
            <a:off x="714348" y="2357430"/>
            <a:ext cx="285752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642910" y="1785926"/>
            <a:ext cx="857256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286116" y="571480"/>
            <a:ext cx="50721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solidFill>
                  <a:srgbClr val="291854"/>
                </a:solidFill>
                <a:latin typeface="Comic Sans MS" pitchFamily="66" charset="0"/>
              </a:rPr>
              <a:t>1. Определяем количество цифр в частном.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57224" y="1785926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00034" y="3857628"/>
            <a:ext cx="8643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5. Теперь переходим к разряду единиц. 8 спускаем вниз к 1 ( оставшемуся десятку).  У нас получилось 18 единиц.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00034" y="4429132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6. Делим 18 на 3. Это табличный случай. Вспоминаем таблицу умножения, 18 делим на 3 получаем 6. Пишем в частное 6. 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00034" y="5072074"/>
            <a:ext cx="8429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7. Проверим, сколько единиц мы разделили, 6 умножим на 3, получаем  18. Вычитаем: 18 минус 18 равно 0. 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00034" y="5715016"/>
            <a:ext cx="7715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8. Так как больше цифр в делимом нет, мы полностью разделили число и в конце записываем 0. Частное равно 26.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  <p:bldP spid="8" grpId="0"/>
      <p:bldP spid="10" grpId="0"/>
      <p:bldP spid="14" grpId="0"/>
      <p:bldP spid="15" grpId="0"/>
      <p:bldP spid="17" grpId="0"/>
      <p:bldP spid="23" grpId="0"/>
      <p:bldP spid="28" grpId="0"/>
      <p:bldP spid="29" grpId="0"/>
      <p:bldP spid="31" grpId="0"/>
      <p:bldP spid="32" grpId="0"/>
      <p:bldP spid="33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74675" y="260350"/>
            <a:ext cx="6870700" cy="10604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1854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Задача</a:t>
            </a: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571472" y="1071546"/>
            <a:ext cx="828680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b="1" dirty="0" smtClean="0">
                <a:solidFill>
                  <a:srgbClr val="0000FF"/>
                </a:solidFill>
                <a:cs typeface="Arial" charset="0"/>
              </a:rPr>
              <a:t>В 3 одинаковых мешках 96 кг картофеля. Сколько кг  картофеля в одном мешке?</a:t>
            </a:r>
          </a:p>
        </p:txBody>
      </p:sp>
      <p:pic>
        <p:nvPicPr>
          <p:cNvPr id="1026" name="Picture 2" descr="https://flomaster.top/uploads/posts/2023-01/1674019819_flomaster-club-p-kartofel-risunok-pinterest-6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820" t="13553" r="16356" b="22552"/>
          <a:stretch>
            <a:fillRect/>
          </a:stretch>
        </p:blipFill>
        <p:spPr bwMode="auto">
          <a:xfrm>
            <a:off x="4929190" y="2500306"/>
            <a:ext cx="1785950" cy="1901173"/>
          </a:xfrm>
          <a:prstGeom prst="rect">
            <a:avLst/>
          </a:prstGeom>
          <a:noFill/>
        </p:spPr>
      </p:pic>
      <p:pic>
        <p:nvPicPr>
          <p:cNvPr id="7" name="Picture 2" descr="https://flomaster.top/uploads/posts/2023-01/1674019819_flomaster-club-p-kartofel-risunok-pinterest-6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820" t="13553" r="16356" b="22552"/>
          <a:stretch>
            <a:fillRect/>
          </a:stretch>
        </p:blipFill>
        <p:spPr bwMode="auto">
          <a:xfrm>
            <a:off x="5857884" y="3143248"/>
            <a:ext cx="1857388" cy="1977219"/>
          </a:xfrm>
          <a:prstGeom prst="rect">
            <a:avLst/>
          </a:prstGeom>
          <a:noFill/>
        </p:spPr>
      </p:pic>
      <p:pic>
        <p:nvPicPr>
          <p:cNvPr id="8" name="Picture 2" descr="https://flomaster.top/uploads/posts/2023-01/1674019819_flomaster-club-p-kartofel-risunok-pinterest-66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820" t="13553" r="16356" b="22552"/>
          <a:stretch>
            <a:fillRect/>
          </a:stretch>
        </p:blipFill>
        <p:spPr bwMode="auto">
          <a:xfrm>
            <a:off x="4214810" y="3286124"/>
            <a:ext cx="1887695" cy="2009482"/>
          </a:xfrm>
          <a:prstGeom prst="rect">
            <a:avLst/>
          </a:prstGeom>
          <a:noFill/>
        </p:spPr>
      </p:pic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642910" y="2571744"/>
            <a:ext cx="207170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000" b="1" dirty="0" smtClean="0">
                <a:solidFill>
                  <a:srgbClr val="660066"/>
                </a:solidFill>
                <a:cs typeface="Arial" charset="0"/>
              </a:rPr>
              <a:t>96:3=</a:t>
            </a: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2285984" y="2571744"/>
            <a:ext cx="228601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000" b="1" dirty="0" smtClean="0">
                <a:solidFill>
                  <a:srgbClr val="660066"/>
                </a:solidFill>
                <a:cs typeface="Arial" charset="0"/>
              </a:rPr>
              <a:t>32(кг)</a:t>
            </a: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571472" y="5643578"/>
            <a:ext cx="82868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b="1" dirty="0" smtClean="0">
                <a:solidFill>
                  <a:srgbClr val="0000FF"/>
                </a:solidFill>
                <a:cs typeface="Arial" charset="0"/>
              </a:rPr>
              <a:t>Ответ: в одном мешке 32 кг картофеля</a:t>
            </a: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642910" y="3286124"/>
            <a:ext cx="207170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000" b="1" dirty="0" smtClean="0">
                <a:solidFill>
                  <a:srgbClr val="660066"/>
                </a:solidFill>
                <a:cs typeface="Arial" charset="0"/>
              </a:rPr>
              <a:t>96 3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857621" y="3857231"/>
            <a:ext cx="1143008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>
            <a:off x="1428728" y="3857628"/>
            <a:ext cx="857256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428728" y="385762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 smtClean="0">
                <a:solidFill>
                  <a:srgbClr val="660066"/>
                </a:solidFill>
                <a:latin typeface="Comic Sans MS" pitchFamily="66" charset="0"/>
                <a:cs typeface="Arial" charset="0"/>
              </a:rPr>
              <a:t>3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42910" y="385762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 smtClean="0">
                <a:solidFill>
                  <a:srgbClr val="660066"/>
                </a:solidFill>
                <a:latin typeface="Comic Sans MS" pitchFamily="66" charset="0"/>
                <a:cs typeface="Arial" charset="0"/>
              </a:rPr>
              <a:t>9</a:t>
            </a:r>
            <a:endParaRPr lang="ru-RU" sz="3200" dirty="0">
              <a:latin typeface="Comic Sans MS" pitchFamily="66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10800000">
            <a:off x="428596" y="3857628"/>
            <a:ext cx="285752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 flipV="1">
            <a:off x="642910" y="4286256"/>
            <a:ext cx="428628" cy="95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1000100" y="421481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 smtClean="0">
                <a:solidFill>
                  <a:srgbClr val="660066"/>
                </a:solidFill>
                <a:latin typeface="Comic Sans MS" pitchFamily="66" charset="0"/>
                <a:cs typeface="Arial" charset="0"/>
              </a:rPr>
              <a:t>6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000100" y="4572008"/>
            <a:ext cx="434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660066"/>
                </a:solidFill>
                <a:latin typeface="Comic Sans MS" pitchFamily="66" charset="0"/>
                <a:cs typeface="Arial" charset="0"/>
              </a:rPr>
              <a:t>6</a:t>
            </a:r>
            <a:endParaRPr lang="ru-RU" sz="3200" dirty="0">
              <a:latin typeface="Comic Sans MS" pitchFamily="66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10800000">
            <a:off x="857224" y="4643446"/>
            <a:ext cx="214314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>
            <a:off x="1000100" y="5000636"/>
            <a:ext cx="357190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1000100" y="500063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 smtClean="0">
                <a:solidFill>
                  <a:srgbClr val="660066"/>
                </a:solidFill>
                <a:latin typeface="Comic Sans MS" pitchFamily="66" charset="0"/>
                <a:cs typeface="Arial" charset="0"/>
              </a:rPr>
              <a:t>0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714480" y="385762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Comic Sans MS" pitchFamily="66" charset="0"/>
                <a:cs typeface="Arial" charset="0"/>
              </a:rPr>
              <a:t>2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  <p:bldP spid="12" grpId="0"/>
      <p:bldP spid="13" grpId="0"/>
      <p:bldP spid="23" grpId="0"/>
      <p:bldP spid="24" grpId="0"/>
      <p:bldP spid="30" grpId="0"/>
      <p:bldP spid="32" grpId="0"/>
      <p:bldP spid="38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14348" y="642918"/>
            <a:ext cx="7643866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1854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Самостоятельная работа</a:t>
            </a:r>
            <a:endParaRPr kumimoji="0" lang="ru-RU" alt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291854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14348" y="2000240"/>
            <a:ext cx="3643338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I </a:t>
            </a:r>
            <a:r>
              <a:rPr lang="ru-RU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вариант:</a:t>
            </a:r>
            <a:endParaRPr kumimoji="0" lang="ru-RU" alt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429124" y="2000240"/>
            <a:ext cx="3643338" cy="1143008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I</a:t>
            </a:r>
            <a:r>
              <a:rPr lang="en-US" altLang="ru-RU" sz="4400" b="1" dirty="0" smtClean="0">
                <a:solidFill>
                  <a:srgbClr val="0000FF"/>
                </a:solidFill>
                <a:latin typeface="Comic Sans MS" pitchFamily="66" charset="0"/>
              </a:rPr>
              <a:t>I</a:t>
            </a:r>
            <a:r>
              <a:rPr lang="en-US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вариант:</a:t>
            </a:r>
            <a:endParaRPr kumimoji="0" lang="ru-RU" alt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14348" y="2857496"/>
            <a:ext cx="3643338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48:4=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62:2=</a:t>
            </a:r>
            <a:endParaRPr kumimoji="0" lang="ru-RU" alt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214810" y="2857496"/>
            <a:ext cx="3643338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63:3=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82:2=</a:t>
            </a:r>
            <a:endParaRPr kumimoji="0" lang="ru-RU" alt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29700" name="Picture 4" descr="https://i.pinimg.com/originals/01/f1/63/01f163e199c9e8f8b3fc6e70df0d113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000504"/>
            <a:ext cx="214425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14348" y="642918"/>
            <a:ext cx="7643866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1854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Проверяем</a:t>
            </a:r>
            <a:endParaRPr kumimoji="0" lang="ru-RU" alt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291854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14348" y="2000240"/>
            <a:ext cx="3643338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I </a:t>
            </a:r>
            <a:r>
              <a:rPr lang="ru-RU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вариант:</a:t>
            </a:r>
            <a:endParaRPr kumimoji="0" lang="ru-RU" alt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429124" y="2000240"/>
            <a:ext cx="3643338" cy="1143008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I</a:t>
            </a:r>
            <a:r>
              <a:rPr lang="en-US" altLang="ru-RU" sz="4400" b="1" dirty="0" smtClean="0">
                <a:solidFill>
                  <a:srgbClr val="0000FF"/>
                </a:solidFill>
                <a:latin typeface="Comic Sans MS" pitchFamily="66" charset="0"/>
              </a:rPr>
              <a:t>I</a:t>
            </a:r>
            <a:r>
              <a:rPr lang="en-US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вариант:</a:t>
            </a:r>
            <a:endParaRPr kumimoji="0" lang="ru-RU" alt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14348" y="2857496"/>
            <a:ext cx="3643338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48:4=12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62:2=31</a:t>
            </a:r>
            <a:endParaRPr kumimoji="0" lang="ru-RU" alt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14810" y="2857496"/>
            <a:ext cx="3643338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400" b="1" dirty="0" smtClean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63:3=21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82:2=41</a:t>
            </a:r>
            <a:endParaRPr kumimoji="0" lang="ru-RU" alt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2" descr="https://avatars.mds.yandex.net/i?id=c887a02fdba1c8a8dd02b761673b2b9de2de457f-12532507-images-thumbs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4071942"/>
            <a:ext cx="2786082" cy="2396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sp>
        <p:nvSpPr>
          <p:cNvPr id="2" name="Объект 2"/>
          <p:cNvSpPr txBox="1">
            <a:spLocks/>
          </p:cNvSpPr>
          <p:nvPr/>
        </p:nvSpPr>
        <p:spPr>
          <a:xfrm>
            <a:off x="1500166" y="1870075"/>
            <a:ext cx="7000924" cy="49879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</a:rPr>
              <a:t>Я  узнал…</a:t>
            </a: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</a:rPr>
              <a:t>Я удивился…</a:t>
            </a: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</a:rPr>
              <a:t>Я запомнил…</a:t>
            </a: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</a:rPr>
              <a:t>Я пока не умею…</a:t>
            </a: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</a:rPr>
              <a:t>Мне надо научиться…</a:t>
            </a: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</a:rPr>
              <a:t>У меня пока не получается…</a:t>
            </a: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</a:rPr>
              <a:t>У меня  получилось…</a:t>
            </a: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0364" y="571480"/>
            <a:ext cx="4503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291854"/>
                </a:solidFill>
                <a:latin typeface="Comic Sans MS" pitchFamily="66" charset="0"/>
              </a:rPr>
              <a:t>Рефлексия урока</a:t>
            </a:r>
            <a:endParaRPr lang="ru-RU" sz="4000" b="1" dirty="0">
              <a:solidFill>
                <a:srgbClr val="291854"/>
              </a:solidFill>
              <a:latin typeface="Comic Sans MS" pitchFamily="66" charset="0"/>
            </a:endParaRPr>
          </a:p>
        </p:txBody>
      </p:sp>
      <p:pic>
        <p:nvPicPr>
          <p:cNvPr id="27654" name="Picture 6" descr="https://i.pinimg.com/originals/77/57/14/775714ca78bd12e9ee9119df66f3352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562"/>
          <a:stretch>
            <a:fillRect/>
          </a:stretch>
        </p:blipFill>
        <p:spPr bwMode="auto">
          <a:xfrm>
            <a:off x="571472" y="857232"/>
            <a:ext cx="3572136" cy="371477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571604" y="1142984"/>
            <a:ext cx="9614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solidFill>
                  <a:srgbClr val="0000FF"/>
                </a:solidFill>
                <a:latin typeface="Comic Sans MS" pitchFamily="66" charset="0"/>
              </a:rPr>
              <a:t>62:2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Comic Sans MS" pitchFamily="66" charset="0"/>
              </a:rPr>
              <a:t>???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 rot="1397836">
            <a:off x="2812915" y="1923399"/>
            <a:ext cx="1132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0000FF"/>
                </a:solidFill>
                <a:latin typeface="Comic Sans MS" pitchFamily="66" charset="0"/>
              </a:rPr>
              <a:t>63:3=21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1611288" y="2422515"/>
            <a:ext cx="7786742" cy="2308324"/>
          </a:xfrm>
          <a:custGeom>
            <a:avLst/>
            <a:gdLst>
              <a:gd name="connsiteX0" fmla="*/ 0 w 5246950"/>
              <a:gd name="connsiteY0" fmla="*/ 0 h 923330"/>
              <a:gd name="connsiteX1" fmla="*/ 5246950 w 5246950"/>
              <a:gd name="connsiteY1" fmla="*/ 0 h 923330"/>
              <a:gd name="connsiteX2" fmla="*/ 5246950 w 5246950"/>
              <a:gd name="connsiteY2" fmla="*/ 923330 h 923330"/>
              <a:gd name="connsiteX3" fmla="*/ 0 w 5246950"/>
              <a:gd name="connsiteY3" fmla="*/ 923330 h 923330"/>
              <a:gd name="connsiteX4" fmla="*/ 0 w 5246950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6950" h="923330">
                <a:moveTo>
                  <a:pt x="0" y="0"/>
                </a:moveTo>
                <a:lnTo>
                  <a:pt x="5246950" y="0"/>
                </a:lnTo>
                <a:lnTo>
                  <a:pt x="5246950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sp>
        <p:nvSpPr>
          <p:cNvPr id="26626" name="AutoShape 2" descr="https://top-fon.com/uploads/posts/2023-01/1674703596_top-fon-com-p-fon-dlya-prezentatsii-shkolnaya-forma-16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Картинка ученик для детей на прозрачном фоне для детей - Фотобанк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3143248"/>
            <a:ext cx="4572000" cy="2876551"/>
          </a:xfrm>
          <a:prstGeom prst="rect">
            <a:avLst/>
          </a:prstGeom>
          <a:noFill/>
        </p:spPr>
      </p:pic>
      <p:sp>
        <p:nvSpPr>
          <p:cNvPr id="7" name="Полилиния 6"/>
          <p:cNvSpPr/>
          <p:nvPr/>
        </p:nvSpPr>
        <p:spPr>
          <a:xfrm>
            <a:off x="785786" y="642918"/>
            <a:ext cx="7786742" cy="2308324"/>
          </a:xfrm>
          <a:custGeom>
            <a:avLst/>
            <a:gdLst>
              <a:gd name="connsiteX0" fmla="*/ 0 w 5246950"/>
              <a:gd name="connsiteY0" fmla="*/ 0 h 923330"/>
              <a:gd name="connsiteX1" fmla="*/ 5246950 w 5246950"/>
              <a:gd name="connsiteY1" fmla="*/ 0 h 923330"/>
              <a:gd name="connsiteX2" fmla="*/ 5246950 w 5246950"/>
              <a:gd name="connsiteY2" fmla="*/ 923330 h 923330"/>
              <a:gd name="connsiteX3" fmla="*/ 0 w 5246950"/>
              <a:gd name="connsiteY3" fmla="*/ 923330 h 923330"/>
              <a:gd name="connsiteX4" fmla="*/ 0 w 5246950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6950" h="923330">
                <a:moveTo>
                  <a:pt x="0" y="0"/>
                </a:moveTo>
                <a:lnTo>
                  <a:pt x="5246950" y="0"/>
                </a:lnTo>
                <a:lnTo>
                  <a:pt x="5246950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Спасибо за урок!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pic>
        <p:nvPicPr>
          <p:cNvPr id="15362" name="Picture 2" descr="https://sholsdora.gosuslugi.ru/netcat_files/69/40/Bezymyanny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071942"/>
            <a:ext cx="3143271" cy="2363213"/>
          </a:xfrm>
          <a:prstGeom prst="rect">
            <a:avLst/>
          </a:prstGeom>
          <a:noFill/>
        </p:spPr>
      </p:pic>
      <p:pic>
        <p:nvPicPr>
          <p:cNvPr id="15366" name="Picture 6" descr="https://gas-kvas.com/uploads/posts/2023-02/1676414166_gas-kvas-com-p-detskii-risunok-minus-1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237051">
            <a:off x="1070994" y="642374"/>
            <a:ext cx="2101427" cy="2101427"/>
          </a:xfrm>
          <a:prstGeom prst="rect">
            <a:avLst/>
          </a:prstGeom>
          <a:noFill/>
        </p:spPr>
      </p:pic>
      <p:pic>
        <p:nvPicPr>
          <p:cNvPr id="15368" name="Picture 8" descr="https://avatars.mds.yandex.net/get-mpic/4407413/img_id2721751808786758250.jpeg/ori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500042"/>
            <a:ext cx="2302923" cy="235743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3108" y="2786058"/>
            <a:ext cx="489909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Устный счет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9FF"/>
              </a:clrFrom>
              <a:clrTo>
                <a:srgbClr val="F6F9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41806" y="0"/>
            <a:ext cx="9185806" cy="6858000"/>
          </a:xfrm>
          <a:prstGeom prst="rect">
            <a:avLst/>
          </a:prstGeom>
          <a:noFill/>
        </p:spPr>
      </p:pic>
      <p:pic>
        <p:nvPicPr>
          <p:cNvPr id="9" name="Picture 2" descr="https://catherineasquithgallery.com/uploads/posts/2021-03/1614581977_56-p-krasnaya-roza-na-belom-fone-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651">
            <a:off x="5270373" y="2667195"/>
            <a:ext cx="2163906" cy="1020642"/>
          </a:xfrm>
          <a:prstGeom prst="rect">
            <a:avLst/>
          </a:prstGeom>
          <a:noFill/>
        </p:spPr>
      </p:pic>
      <p:pic>
        <p:nvPicPr>
          <p:cNvPr id="10" name="Picture 2" descr="https://catherineasquithgallery.com/uploads/posts/2021-03/1614581977_56-p-krasnaya-roza-na-belom-fone-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651">
            <a:off x="6127630" y="2400433"/>
            <a:ext cx="2163906" cy="1020642"/>
          </a:xfrm>
          <a:prstGeom prst="rect">
            <a:avLst/>
          </a:prstGeom>
          <a:noFill/>
        </p:spPr>
      </p:pic>
      <p:pic>
        <p:nvPicPr>
          <p:cNvPr id="11" name="Picture 2" descr="https://catherineasquithgallery.com/uploads/posts/2021-03/1614581977_56-p-krasnaya-roza-na-belom-fone-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30651">
            <a:off x="5627564" y="3186246"/>
            <a:ext cx="2163906" cy="1020642"/>
          </a:xfrm>
          <a:prstGeom prst="rect">
            <a:avLst/>
          </a:prstGeom>
          <a:noFill/>
        </p:spPr>
      </p:pic>
      <p:pic>
        <p:nvPicPr>
          <p:cNvPr id="12" name="Picture 2" descr="https://catherineasquithgallery.com/uploads/posts/2021-03/1614581977_56-p-krasnaya-roza-na-belom-fone-6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266754" flipV="1">
            <a:off x="6518405" y="2576036"/>
            <a:ext cx="2079984" cy="1038801"/>
          </a:xfrm>
          <a:prstGeom prst="rect">
            <a:avLst/>
          </a:prstGeom>
          <a:noFill/>
        </p:spPr>
      </p:pic>
      <p:pic>
        <p:nvPicPr>
          <p:cNvPr id="13" name="Picture 2" descr="https://catherineasquithgallery.com/uploads/posts/2021-03/1614581977_56-p-krasnaya-roza-na-belom-fone-6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266754" flipV="1">
            <a:off x="6089777" y="3071700"/>
            <a:ext cx="2079984" cy="1038801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714348" y="642918"/>
            <a:ext cx="653262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одном букете 5 роз. 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роз будет в трёх букетах?</a:t>
            </a:r>
            <a:endParaRPr lang="ru-RU" sz="32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28662" y="3286124"/>
            <a:ext cx="67037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5</a:t>
            </a:r>
            <a:endParaRPr lang="ru-RU" sz="26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14612" y="3286124"/>
            <a:ext cx="69762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=</a:t>
            </a:r>
            <a:endParaRPr lang="ru-RU" sz="26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28992" y="3286124"/>
            <a:ext cx="11560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15</a:t>
            </a:r>
            <a:endParaRPr lang="ru-RU" sz="2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42910" y="5000636"/>
            <a:ext cx="68734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в трёх букетах 15 роз.</a:t>
            </a:r>
            <a:endParaRPr lang="ru-RU" sz="40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00166" y="3357562"/>
            <a:ext cx="42030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·</a:t>
            </a:r>
            <a:endParaRPr lang="ru-RU" sz="26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928794" y="3286124"/>
            <a:ext cx="67037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3</a:t>
            </a:r>
            <a:endParaRPr lang="ru-RU" sz="26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00562" y="3286124"/>
            <a:ext cx="156805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(</a:t>
            </a:r>
            <a:r>
              <a:rPr lang="ru-RU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р.</a:t>
            </a:r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)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9FF"/>
              </a:clrFrom>
              <a:clrTo>
                <a:srgbClr val="F6F9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41806" y="0"/>
            <a:ext cx="918580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500042"/>
            <a:ext cx="8001999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магазине 28 бутылок </a:t>
            </a:r>
            <a:r>
              <a:rPr lang="ru-RU" sz="3200" b="1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b="1" cap="none" spc="0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соком. 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Яблочный сок составляет одну четвертую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 всего сока. Сколько бутылок с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яблочным соком в магазине</a:t>
            </a:r>
            <a:r>
              <a:rPr lang="ru-RU" sz="3200" b="1" cap="none" spc="0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cap="none" spc="0" dirty="0">
              <a:ln w="11430"/>
              <a:solidFill>
                <a:srgbClr val="66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AutoShape 2" descr="https://textarchive.ru/images/1437/2872213/518d9a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textarchive.ru/images/1437/2872213/518d9a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textarchive.ru/images/1437/2872213/518d9a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C:\Users\DELL\Downloads\518d9aa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285992"/>
            <a:ext cx="3304060" cy="220184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0034" y="3286124"/>
            <a:ext cx="115608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28</a:t>
            </a:r>
            <a:endParaRPr lang="ru-RU" sz="26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3286124"/>
            <a:ext cx="69762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=</a:t>
            </a:r>
            <a:endParaRPr lang="ru-RU" sz="26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3286124"/>
            <a:ext cx="67037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7</a:t>
            </a:r>
            <a:endParaRPr lang="ru-RU" sz="2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5000636"/>
            <a:ext cx="739593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в магазине 7 бутылок с </a:t>
            </a:r>
          </a:p>
          <a:p>
            <a:pPr algn="ctr"/>
            <a:r>
              <a:rPr lang="ru-RU" sz="4000" b="1" dirty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яблочным соком.</a:t>
            </a:r>
            <a:endParaRPr lang="ru-RU" sz="40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71604" y="3214686"/>
            <a:ext cx="42030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:</a:t>
            </a:r>
            <a:endParaRPr lang="ru-RU" sz="26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3286124"/>
            <a:ext cx="67037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4</a:t>
            </a:r>
            <a:endParaRPr lang="ru-RU" sz="26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3286124"/>
            <a:ext cx="156805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(</a:t>
            </a:r>
            <a:r>
              <a:rPr lang="ru-RU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б.</a:t>
            </a:r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)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sp>
        <p:nvSpPr>
          <p:cNvPr id="3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500429" y="428604"/>
            <a:ext cx="2284730" cy="61788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3B8C3CF2-D9AA-45AA-A65E-1212CAC6D31E}"/>
              </a:ext>
            </a:extLst>
          </p:cNvPr>
          <p:cNvSpPr/>
          <p:nvPr/>
        </p:nvSpPr>
        <p:spPr>
          <a:xfrm>
            <a:off x="642910" y="1214422"/>
            <a:ext cx="3571899" cy="7204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Сумма чисел 8 и 9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8F1A3B0-A654-4A4C-A6D0-C909019BAE39}"/>
              </a:ext>
            </a:extLst>
          </p:cNvPr>
          <p:cNvSpPr/>
          <p:nvPr/>
        </p:nvSpPr>
        <p:spPr>
          <a:xfrm>
            <a:off x="4714876" y="1214422"/>
            <a:ext cx="4214841" cy="7204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Разность чисел 20 и 1</a:t>
            </a:r>
          </a:p>
        </p:txBody>
      </p:sp>
      <p:pic>
        <p:nvPicPr>
          <p:cNvPr id="6" name="Picture 4" descr="NMAC - YouTube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71934" y="1428736"/>
            <a:ext cx="857256" cy="428628"/>
          </a:xfrm>
          <a:prstGeom prst="rect">
            <a:avLst/>
          </a:prstGeom>
          <a:noFill/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3B8C3CF2-D9AA-45AA-A65E-1212CAC6D31E}"/>
              </a:ext>
            </a:extLst>
          </p:cNvPr>
          <p:cNvSpPr/>
          <p:nvPr/>
        </p:nvSpPr>
        <p:spPr>
          <a:xfrm>
            <a:off x="642910" y="2285992"/>
            <a:ext cx="3571899" cy="7204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Сумма чисел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3B8C3CF2-D9AA-45AA-A65E-1212CAC6D31E}"/>
              </a:ext>
            </a:extLst>
          </p:cNvPr>
          <p:cNvSpPr/>
          <p:nvPr/>
        </p:nvSpPr>
        <p:spPr>
          <a:xfrm>
            <a:off x="4714876" y="2285992"/>
            <a:ext cx="3571899" cy="7204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Сумма чисел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NMAC - YouTube 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428868"/>
            <a:ext cx="928694" cy="428628"/>
          </a:xfrm>
          <a:prstGeom prst="rect">
            <a:avLst/>
          </a:prstGeom>
          <a:noFill/>
        </p:spPr>
      </p:pic>
      <p:sp>
        <p:nvSpPr>
          <p:cNvPr id="10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428992" y="3286124"/>
            <a:ext cx="2184745" cy="627120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Вычисли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3B8C3CF2-D9AA-45AA-A65E-1212CAC6D31E}"/>
              </a:ext>
            </a:extLst>
          </p:cNvPr>
          <p:cNvSpPr/>
          <p:nvPr/>
        </p:nvSpPr>
        <p:spPr>
          <a:xfrm>
            <a:off x="714348" y="4000504"/>
            <a:ext cx="2786082" cy="770082"/>
          </a:xfrm>
          <a:prstGeom prst="rect">
            <a:avLst/>
          </a:prstGeom>
          <a:solidFill>
            <a:srgbClr val="F7C1E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17 – (5 + 2)=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F4990D78-740E-4744-9D03-579D935BAE62}"/>
              </a:ext>
            </a:extLst>
          </p:cNvPr>
          <p:cNvSpPr/>
          <p:nvPr/>
        </p:nvSpPr>
        <p:spPr>
          <a:xfrm>
            <a:off x="5072066" y="4000504"/>
            <a:ext cx="2928957" cy="770082"/>
          </a:xfrm>
          <a:prstGeom prst="rect">
            <a:avLst/>
          </a:prstGeom>
          <a:solidFill>
            <a:srgbClr val="F7C1E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13 – (9 + 4) =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9E0D01C7-1FE6-4721-9462-44FD103E4734}"/>
              </a:ext>
            </a:extLst>
          </p:cNvPr>
          <p:cNvSpPr/>
          <p:nvPr/>
        </p:nvSpPr>
        <p:spPr>
          <a:xfrm>
            <a:off x="714348" y="5143512"/>
            <a:ext cx="2786081" cy="7700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25 </a:t>
            </a:r>
            <a:r>
              <a:rPr lang="ru-RU" sz="4000" b="1" dirty="0">
                <a:solidFill>
                  <a:schemeClr val="tx1"/>
                </a:solidFill>
              </a:rPr>
              <a:t>– 8 + 2 =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C78E80A7-81F3-4541-9646-B30F071ECA4C}"/>
              </a:ext>
            </a:extLst>
          </p:cNvPr>
          <p:cNvSpPr/>
          <p:nvPr/>
        </p:nvSpPr>
        <p:spPr>
          <a:xfrm>
            <a:off x="5072066" y="5143512"/>
            <a:ext cx="2928957" cy="7700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 14 </a:t>
            </a:r>
            <a:r>
              <a:rPr lang="ru-RU" sz="4000" b="1" dirty="0">
                <a:solidFill>
                  <a:schemeClr val="tx1"/>
                </a:solidFill>
              </a:rPr>
              <a:t>– 8 + 1 =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F4990D78-740E-4744-9D03-579D935BAE62}"/>
              </a:ext>
            </a:extLst>
          </p:cNvPr>
          <p:cNvSpPr/>
          <p:nvPr/>
        </p:nvSpPr>
        <p:spPr>
          <a:xfrm>
            <a:off x="3500430" y="4000504"/>
            <a:ext cx="1000132" cy="770082"/>
          </a:xfrm>
          <a:prstGeom prst="rect">
            <a:avLst/>
          </a:prstGeom>
          <a:solidFill>
            <a:srgbClr val="F7C1E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 10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F4990D78-740E-4744-9D03-579D935BAE62}"/>
              </a:ext>
            </a:extLst>
          </p:cNvPr>
          <p:cNvSpPr/>
          <p:nvPr/>
        </p:nvSpPr>
        <p:spPr>
          <a:xfrm>
            <a:off x="8001024" y="4000504"/>
            <a:ext cx="714380" cy="770082"/>
          </a:xfrm>
          <a:prstGeom prst="rect">
            <a:avLst/>
          </a:prstGeom>
          <a:solidFill>
            <a:srgbClr val="F7C1E0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 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C78E80A7-81F3-4541-9646-B30F071ECA4C}"/>
              </a:ext>
            </a:extLst>
          </p:cNvPr>
          <p:cNvSpPr/>
          <p:nvPr/>
        </p:nvSpPr>
        <p:spPr>
          <a:xfrm>
            <a:off x="3500430" y="5143512"/>
            <a:ext cx="704856" cy="7700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19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C78E80A7-81F3-4541-9646-B30F071ECA4C}"/>
              </a:ext>
            </a:extLst>
          </p:cNvPr>
          <p:cNvSpPr/>
          <p:nvPr/>
        </p:nvSpPr>
        <p:spPr>
          <a:xfrm>
            <a:off x="8001024" y="5143512"/>
            <a:ext cx="704856" cy="7700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 7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41806" y="0"/>
            <a:ext cx="918580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714356"/>
            <a:ext cx="4382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Цель урока: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3798" y="1859340"/>
            <a:ext cx="71945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Сформировать умение делить 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двузначные числа на 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однозначное</a:t>
            </a:r>
            <a:endParaRPr lang="ru-RU" sz="32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письменным 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способом.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8" descr="https://grizly.club/uploads/posts/2023-02/1676258815_grizly-club-p-klipart-tsifri-obemnie-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598166"/>
            <a:ext cx="3500462" cy="2763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41806" y="0"/>
            <a:ext cx="918580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071546"/>
            <a:ext cx="2491388" cy="707886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Делимое</a:t>
            </a:r>
            <a:endParaRPr lang="ru-RU" sz="40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1071546"/>
            <a:ext cx="2637260" cy="707886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Делитель</a:t>
            </a:r>
            <a:endParaRPr lang="ru-RU" sz="40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388" y="1071546"/>
            <a:ext cx="2169184" cy="707886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Частное</a:t>
            </a:r>
            <a:endParaRPr lang="ru-RU" sz="40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928670"/>
            <a:ext cx="35618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:</a:t>
            </a:r>
            <a:endParaRPr lang="ru-RU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00760" y="1071546"/>
            <a:ext cx="5261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=</a:t>
            </a:r>
            <a:endParaRPr lang="ru-RU" sz="16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1964910" y="1892686"/>
            <a:ext cx="250033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3214678" y="1785926"/>
            <a:ext cx="2928958" cy="873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357554" y="2000240"/>
            <a:ext cx="2169184" cy="707886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Частное</a:t>
            </a:r>
            <a:endParaRPr lang="ru-RU" sz="40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" grpId="1" animBg="1"/>
      <p:bldP spid="6" grpId="0"/>
      <p:bldP spid="6" grpId="1"/>
      <p:bldP spid="7" grpId="0"/>
      <p:bldP spid="7" grpId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500042"/>
            <a:ext cx="15298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86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642910" y="4643446"/>
            <a:ext cx="1571636" cy="15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28926" y="500042"/>
            <a:ext cx="7858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7584" y="2335770"/>
            <a:ext cx="2887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86  2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>
            <a:off x="1179092" y="3892950"/>
            <a:ext cx="250033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643306" y="3071810"/>
            <a:ext cx="1069982" cy="15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714876" y="2714620"/>
            <a:ext cx="3040512" cy="92333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Делитель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034" y="5429264"/>
            <a:ext cx="2945486" cy="92333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Делимое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3857620" y="4643446"/>
            <a:ext cx="1069982" cy="15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5000628" y="4214818"/>
            <a:ext cx="2577950" cy="92333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Частное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85786" y="2500306"/>
            <a:ext cx="1571636" cy="13573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500298" y="2500306"/>
            <a:ext cx="1143008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10800000" flipV="1">
            <a:off x="2428860" y="3857628"/>
            <a:ext cx="1643074" cy="873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2500298" y="3929066"/>
            <a:ext cx="1357322" cy="13573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571868" y="642918"/>
            <a:ext cx="69762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=</a:t>
            </a:r>
            <a:endParaRPr lang="ru-RU" sz="26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428860" y="642918"/>
            <a:ext cx="42030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>
                <a:ln w="11430"/>
                <a:solidFill>
                  <a:srgbClr val="29185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:</a:t>
            </a:r>
            <a:endParaRPr lang="ru-RU" sz="2600" b="1" cap="none" spc="0" dirty="0">
              <a:ln w="11430"/>
              <a:solidFill>
                <a:srgbClr val="29185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8" grpId="0"/>
      <p:bldP spid="21" grpId="0" animBg="1"/>
      <p:bldP spid="22" grpId="0" animBg="1"/>
      <p:bldP spid="25" grpId="0" animBg="1"/>
      <p:bldP spid="26" grpId="0" animBg="1"/>
      <p:bldP spid="27" grpId="0" animBg="1"/>
      <p:bldP spid="29" grpId="0" animBg="1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3/1614787972_51-p-tetradnii-list-v-kletku-fon-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8580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571480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86 2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1000497" y="1356901"/>
            <a:ext cx="1428760" cy="79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1714480" y="1357298"/>
            <a:ext cx="1214446" cy="873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143240" y="1071546"/>
            <a:ext cx="50721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solidFill>
                  <a:srgbClr val="291854"/>
                </a:solidFill>
                <a:latin typeface="Comic Sans MS" pitchFamily="66" charset="0"/>
              </a:rPr>
              <a:t>1. Определяем количество цифр в частном.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1643050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2. Для этого мы должны  наше полное делимое 86, разделить на неполные делимые.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2357430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3. Число 86 состоит из двух цифр мы смотрим на первую цифру 8 (десятки), если она равна или больше делителя, значит является первым неполным делимым, потому что его можно разделить на наш делитель и это будет первая цифра в частном. 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5400000">
            <a:off x="1001793" y="355473"/>
            <a:ext cx="357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endParaRPr lang="ru-RU" sz="36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785918" y="1214422"/>
            <a:ext cx="5000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·</a:t>
            </a:r>
            <a:endParaRPr lang="ru-RU" sz="60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42910" y="3643314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4. После мы считаем сколько цифр в делимом у нас осталось – одна, 6 (разряд единицы),  это второе неполное делимое.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5400000">
            <a:off x="1430421" y="355473"/>
            <a:ext cx="357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endParaRPr lang="ru-RU" sz="36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071670" y="1214422"/>
            <a:ext cx="5000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·</a:t>
            </a:r>
            <a:endParaRPr lang="ru-RU" sz="6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42910" y="450057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91854"/>
                </a:solidFill>
                <a:latin typeface="Comic Sans MS" pitchFamily="66" charset="0"/>
              </a:rPr>
              <a:t>5. Сколько неполных делимых,  столько и цифр в частном. У нас два неполных делимых значит две цифры в частном.</a:t>
            </a:r>
            <a:endParaRPr lang="ru-RU" dirty="0">
              <a:solidFill>
                <a:srgbClr val="291854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5" grpId="0"/>
      <p:bldP spid="16" grpId="0"/>
      <p:bldP spid="17" grpId="0"/>
      <p:bldP spid="18" grpId="0"/>
      <p:bldP spid="21" grpId="0"/>
      <p:bldP spid="22" grpId="0"/>
      <p:bldP spid="2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849</Words>
  <Application>Microsoft Office PowerPoint</Application>
  <PresentationFormat>Экран (4:3)</PresentationFormat>
  <Paragraphs>163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СОШ №52 4 кабинет</cp:lastModifiedBy>
  <cp:revision>62</cp:revision>
  <dcterms:created xsi:type="dcterms:W3CDTF">2024-01-23T20:19:43Z</dcterms:created>
  <dcterms:modified xsi:type="dcterms:W3CDTF">2024-01-30T09:39:18Z</dcterms:modified>
</cp:coreProperties>
</file>