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7" r:id="rId6"/>
    <p:sldId id="288" r:id="rId7"/>
    <p:sldId id="260" r:id="rId8"/>
    <p:sldId id="261" r:id="rId9"/>
    <p:sldId id="262" r:id="rId10"/>
    <p:sldId id="263" r:id="rId11"/>
    <p:sldId id="265" r:id="rId12"/>
    <p:sldId id="284" r:id="rId13"/>
    <p:sldId id="286" r:id="rId14"/>
    <p:sldId id="266" r:id="rId15"/>
    <p:sldId id="267" r:id="rId16"/>
    <p:sldId id="268" r:id="rId17"/>
    <p:sldId id="269" r:id="rId18"/>
    <p:sldId id="272" r:id="rId19"/>
    <p:sldId id="274" r:id="rId20"/>
    <p:sldId id="275" r:id="rId21"/>
    <p:sldId id="270" r:id="rId22"/>
    <p:sldId id="271" r:id="rId23"/>
    <p:sldId id="276" r:id="rId24"/>
    <p:sldId id="277" r:id="rId25"/>
    <p:sldId id="278" r:id="rId26"/>
    <p:sldId id="279" r:id="rId27"/>
    <p:sldId id="280" r:id="rId28"/>
    <p:sldId id="282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Что знают люди</a:t>
            </a:r>
            <a:r>
              <a:rPr lang="ru-RU" baseline="0"/>
              <a:t> об орехах</a:t>
            </a:r>
            <a:endParaRPr lang="ru-RU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1.1904605674290721E-2"/>
                  <c:y val="-3.7647058823529436E-2"/>
                </c:manualLayout>
              </c:layout>
              <c:showVal val="1"/>
            </c:dLbl>
            <c:dLbl>
              <c:idx val="1"/>
              <c:layout>
                <c:manualLayout>
                  <c:x val="3.9682539682539698E-3"/>
                  <c:y val="-3.7647058823529436E-2"/>
                </c:manualLayout>
              </c:layout>
              <c:showVal val="1"/>
            </c:dLbl>
            <c:dLbl>
              <c:idx val="2"/>
              <c:layout>
                <c:manualLayout>
                  <c:x val="1.5872859642544687E-2"/>
                  <c:y val="-3.1372549019607857E-2"/>
                </c:manualLayout>
              </c:layout>
              <c:showVal val="1"/>
            </c:dLbl>
            <c:dLbl>
              <c:idx val="3"/>
              <c:layout>
                <c:manualLayout>
                  <c:x val="1.785714285714286E-2"/>
                  <c:y val="-3.7647058823529436E-2"/>
                </c:manualLayout>
              </c:layout>
              <c:showVal val="1"/>
            </c:dLbl>
            <c:showVal val="1"/>
          </c:dLbls>
          <c:cat>
            <c:strRef>
              <c:f>Лист1!$A$1:$D$1</c:f>
              <c:strCache>
                <c:ptCount val="4"/>
                <c:pt idx="0">
                  <c:v>Полезные свойства</c:v>
                </c:pt>
                <c:pt idx="1">
                  <c:v>Использование в кулинарии</c:v>
                </c:pt>
                <c:pt idx="2">
                  <c:v>Применение для лечения</c:v>
                </c:pt>
                <c:pt idx="3">
                  <c:v>Применение в косметологии</c:v>
                </c:pt>
              </c:strCache>
            </c:strRef>
          </c:cat>
          <c:val>
            <c:numRef>
              <c:f>Лист1!$A$2:$D$2</c:f>
              <c:numCache>
                <c:formatCode>General</c:formatCode>
                <c:ptCount val="4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</c:ser>
        <c:ser>
          <c:idx val="1"/>
          <c:order val="1"/>
          <c:dLbls>
            <c:dLbl>
              <c:idx val="0"/>
              <c:layout>
                <c:manualLayout>
                  <c:x val="5.9523809523809521E-3"/>
                  <c:y val="-1.2549019607843142E-2"/>
                </c:manualLayout>
              </c:layout>
              <c:showVal val="1"/>
            </c:dLbl>
            <c:dLbl>
              <c:idx val="1"/>
              <c:layout>
                <c:manualLayout>
                  <c:x val="5.9523809523809521E-3"/>
                  <c:y val="-2.823529411764707E-2"/>
                </c:manualLayout>
              </c:layout>
              <c:showVal val="1"/>
            </c:dLbl>
            <c:dLbl>
              <c:idx val="2"/>
              <c:layout>
                <c:manualLayout>
                  <c:x val="1.1904761904761982E-2"/>
                  <c:y val="-3.4509803921568633E-2"/>
                </c:manualLayout>
              </c:layout>
              <c:showVal val="1"/>
            </c:dLbl>
            <c:dLbl>
              <c:idx val="3"/>
              <c:layout>
                <c:manualLayout>
                  <c:x val="1.3888888888888899E-2"/>
                  <c:y val="-3.7647058823529436E-2"/>
                </c:manualLayout>
              </c:layout>
              <c:showVal val="1"/>
            </c:dLbl>
            <c:showVal val="1"/>
          </c:dLbls>
          <c:cat>
            <c:strRef>
              <c:f>Лист1!$A$1:$D$1</c:f>
              <c:strCache>
                <c:ptCount val="4"/>
                <c:pt idx="0">
                  <c:v>Полезные свойства</c:v>
                </c:pt>
                <c:pt idx="1">
                  <c:v>Использование в кулинарии</c:v>
                </c:pt>
                <c:pt idx="2">
                  <c:v>Применение для лечения</c:v>
                </c:pt>
                <c:pt idx="3">
                  <c:v>Применение в косметологии</c:v>
                </c:pt>
              </c:strCache>
            </c:strRef>
          </c:cat>
          <c:val>
            <c:numRef>
              <c:f>Лист1!$A$3:$D$3</c:f>
              <c:numCache>
                <c:formatCode>General</c:formatCode>
                <c:ptCount val="4"/>
                <c:pt idx="0">
                  <c:v>15</c:v>
                </c:pt>
                <c:pt idx="1">
                  <c:v>13</c:v>
                </c:pt>
                <c:pt idx="2">
                  <c:v>12</c:v>
                </c:pt>
                <c:pt idx="3">
                  <c:v>5</c:v>
                </c:pt>
              </c:numCache>
            </c:numRef>
          </c:val>
        </c:ser>
        <c:dLbls>
          <c:showVal val="1"/>
        </c:dLbls>
        <c:gapWidth val="75"/>
        <c:shape val="box"/>
        <c:axId val="64669184"/>
        <c:axId val="64670720"/>
        <c:axId val="0"/>
      </c:bar3DChart>
      <c:catAx>
        <c:axId val="64669184"/>
        <c:scaling>
          <c:orientation val="minMax"/>
        </c:scaling>
        <c:axPos val="b"/>
        <c:majorTickMark val="none"/>
        <c:tickLblPos val="nextTo"/>
        <c:crossAx val="64670720"/>
        <c:crosses val="autoZero"/>
        <c:auto val="1"/>
        <c:lblAlgn val="ctr"/>
        <c:lblOffset val="100"/>
      </c:catAx>
      <c:valAx>
        <c:axId val="6467072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64669184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954CE-60A9-437C-951D-A2C672623F93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22E61-7EBF-4FF8-9B71-13F82EDA2A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13BED-2F93-4BD8-B1F5-E54065BCAFFA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7B7EE-5267-457B-8D28-1E85FBF2D5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A8410-98DA-4DCC-8C9B-9E721BC988FE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F87CC-7E10-4031-8549-27F83B5E0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97D40-CEA2-44C4-85CD-267D9664F7FD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77FC6-A8D7-4C39-B6E0-24CC66FBEF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54D72-BDF8-4892-A1E1-8ECBFA9CDC1D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7736E-5C6F-4AFE-8574-45B8A41F1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7D6DE-F5F8-4C01-AB65-86B281AAFA76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8A647-77B9-479B-872A-58BDDA1D4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A3E8E-F0C2-4200-BF69-63F571D5B949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75B84-3279-478A-AFE7-1D3530C595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C9B79-7BD5-4E1B-ACEF-ECBF05A37F29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EBFD7-A36D-4D13-B383-9453601644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E9B8A-8292-428F-912C-C3E1359253AD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676C0-82E2-40D1-A444-59DEE393B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764CC-3561-4968-BAC1-096B8552E270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3515B-B008-403D-8899-BE552DF123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A193D-D075-4775-A3F5-4FF28A4CD8E4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A3879-B53F-4FFB-A780-E744B610B6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ru-RU" smtClean="0"/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smtClean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107250-AB4D-4F39-9164-97B5D3ED6BD2}" type="datetimeFigureOut">
              <a:rPr lang="ru-RU"/>
              <a:pPr>
                <a:defRPr/>
              </a:pPr>
              <a:t>16.04.2014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E42B7B-BDEB-4990-AF7A-075688B1B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054;&#1088;&#1077;&#1093;.mp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орехи3.jpg"/>
          <p:cNvPicPr>
            <a:picLocks noChangeAspect="1"/>
          </p:cNvPicPr>
          <p:nvPr/>
        </p:nvPicPr>
        <p:blipFill>
          <a:blip r:embed="rId2">
            <a:lum bright="10000" contrast="-10000"/>
          </a:blip>
          <a:srcRect l="4167" t="4167" r="4166" b="3123"/>
          <a:stretch>
            <a:fillRect/>
          </a:stretch>
        </p:blipFill>
        <p:spPr bwMode="auto">
          <a:xfrm>
            <a:off x="1428750" y="357188"/>
            <a:ext cx="6215063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714348" y="2643188"/>
            <a:ext cx="742952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spc="300" dirty="0" err="1">
                <a:ln w="1270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Чудо-орешки</a:t>
            </a:r>
            <a:endParaRPr lang="ru-RU" sz="5400" b="1" spc="300" dirty="0">
              <a:ln w="1270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6357938" y="6273800"/>
            <a:ext cx="2786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600">
                <a:latin typeface="Times New Roman" pitchFamily="18" charset="0"/>
                <a:cs typeface="Times New Roman" pitchFamily="18" charset="0"/>
              </a:rPr>
              <a:t>Выполнила: ученица 4А кл. </a:t>
            </a:r>
          </a:p>
          <a:p>
            <a:pPr algn="r"/>
            <a:r>
              <a:rPr lang="ru-RU" sz="1600">
                <a:latin typeface="Times New Roman" pitchFamily="18" charset="0"/>
                <a:cs typeface="Times New Roman" pitchFamily="18" charset="0"/>
              </a:rPr>
              <a:t>Круглова Софья</a:t>
            </a:r>
          </a:p>
        </p:txBody>
      </p:sp>
      <p:sp>
        <p:nvSpPr>
          <p:cNvPr id="2053" name="Прямоугольник 4"/>
          <p:cNvSpPr>
            <a:spLocks noChangeArrowheads="1"/>
          </p:cNvSpPr>
          <p:nvPr/>
        </p:nvSpPr>
        <p:spPr bwMode="auto">
          <a:xfrm>
            <a:off x="3571875" y="0"/>
            <a:ext cx="19688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Лицей 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"/>
          <p:cNvSpPr txBox="1">
            <a:spLocks noChangeArrowheads="1"/>
          </p:cNvSpPr>
          <p:nvPr/>
        </p:nvSpPr>
        <p:spPr bwMode="auto">
          <a:xfrm>
            <a:off x="1000100" y="142852"/>
            <a:ext cx="7000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Лещина (орешник)</a:t>
            </a:r>
          </a:p>
        </p:txBody>
      </p:sp>
      <p:pic>
        <p:nvPicPr>
          <p:cNvPr id="10243" name="Picture 2" descr="http://img-fotki.yandex.ru/get/4300/sha32481.42/0_2e41a_f71df384_-2-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055055" cy="3186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http://www.greeninfo.ru/img/work/article/t_5284_2_1317117826_big_rsz.jpg"/>
          <p:cNvPicPr>
            <a:picLocks noChangeAspect="1" noChangeArrowheads="1"/>
          </p:cNvPicPr>
          <p:nvPr/>
        </p:nvPicPr>
        <p:blipFill>
          <a:blip r:embed="rId3"/>
          <a:srcRect t="11940" b="17909"/>
          <a:stretch>
            <a:fillRect/>
          </a:stretch>
        </p:blipFill>
        <p:spPr bwMode="auto">
          <a:xfrm>
            <a:off x="4929190" y="928670"/>
            <a:ext cx="3143250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C:\Users\Алексей\Desktop\Орехи\Food_Berries__fruits__nuts_Hazelnuts_033607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286256"/>
            <a:ext cx="3829050" cy="23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3"/>
          <p:cNvSpPr>
            <a:spLocks noChangeArrowheads="1"/>
          </p:cNvSpPr>
          <p:nvPr/>
        </p:nvSpPr>
        <p:spPr bwMode="auto">
          <a:xfrm>
            <a:off x="357188" y="214313"/>
            <a:ext cx="8643937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Лекарственные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рецепты с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лещиной</a:t>
            </a:r>
          </a:p>
          <a:p>
            <a:endParaRPr lang="ru-RU" dirty="0"/>
          </a:p>
          <a:p>
            <a:r>
              <a:rPr lang="ru-RU" sz="2000" b="1" u="sng" dirty="0"/>
              <a:t>Настой листьев лещины:</a:t>
            </a:r>
            <a:r>
              <a:rPr lang="ru-RU" sz="2000" dirty="0"/>
              <a:t> 20 г сырья заливают 200 мл кипятка, настаивают 4 ч, затем процеживают. Принимают по 1/4 стакана 4 раза в день.</a:t>
            </a:r>
            <a:br>
              <a:rPr lang="ru-RU" sz="2000" dirty="0"/>
            </a:br>
            <a:r>
              <a:rPr lang="ru-RU" sz="2000" b="1" u="sng" dirty="0"/>
              <a:t>Отвар листьев лещины:</a:t>
            </a:r>
            <a:r>
              <a:rPr lang="ru-RU" sz="2000" dirty="0"/>
              <a:t> 20 г сырья кипятят в 400 мл воды 10 мин, настаивают 30 мин, затем процеживают. Принимают по 1/2 стакана 2—3 раза в день.</a:t>
            </a:r>
            <a:br>
              <a:rPr lang="ru-RU" sz="2000" dirty="0"/>
            </a:br>
            <a:r>
              <a:rPr lang="ru-RU" sz="2000" b="1" u="sng" dirty="0"/>
              <a:t>Настой листьев и коры лещины:</a:t>
            </a:r>
            <a:r>
              <a:rPr lang="ru-RU" sz="2000" dirty="0"/>
              <a:t> 25 г измельченного сырья заливают 250 мл кипятка, настаивают 4 ч, затем процеживают. Принимают по 1/4 стакана 3—4 раза в день перед едой.</a:t>
            </a:r>
            <a:br>
              <a:rPr lang="ru-RU" sz="2000" dirty="0"/>
            </a:br>
            <a:r>
              <a:rPr lang="ru-RU" sz="2000" b="1" u="sng" dirty="0"/>
              <a:t>Отвар листьев и коры лещины:</a:t>
            </a:r>
            <a:r>
              <a:rPr lang="ru-RU" sz="2000" dirty="0"/>
              <a:t> 1 столовую ложку сырья заливают 200 мл кипятка, нагревают до кипения, настаивают 1 ч, затем процеживают. Принимают по 1/4 стакана 4 раза в день.</a:t>
            </a:r>
            <a:br>
              <a:rPr lang="ru-RU" sz="2000" dirty="0"/>
            </a:br>
            <a:r>
              <a:rPr lang="ru-RU" sz="2000" b="1" u="sng" dirty="0"/>
              <a:t>Сок из листьев лещины:</a:t>
            </a:r>
            <a:r>
              <a:rPr lang="ru-RU" sz="2000" dirty="0"/>
              <a:t> отжимают из свежих молодых листьев в конце цветения лещины. Принимают по 1—2 столовые ложки сока с равным количеством меда 3—5 раз в день до еды.</a:t>
            </a:r>
            <a:br>
              <a:rPr lang="ru-RU" sz="2000" dirty="0"/>
            </a:br>
            <a:r>
              <a:rPr lang="ru-RU" sz="2000" b="1" u="sng" dirty="0"/>
              <a:t>Настой коры лещины:</a:t>
            </a:r>
            <a:r>
              <a:rPr lang="ru-RU" sz="2000" dirty="0"/>
              <a:t> 20 г измельченного сырья заливают 200 мл кипятка, настаивают 5 ч, затем процеживают. Принимают по 1/4 стакана 4 раза в день.</a:t>
            </a:r>
            <a:br>
              <a:rPr lang="ru-RU" sz="20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5" descr="data:image/jpeg;base64,/9j/4AAQSkZJRgABAQAAAQABAAD/2wCEAAkGBhQSERQTExMWFRQVFxgaGBgYGBgXGhcaGhQVFxgaGBoZHCYeFxkjGhUUHy8gIycpLCwsFx4xNTAqNSYrLCkBCQoKDgwOGg8PGi8kHyQsLCwsNCwsLCwsLCwsLCwsLCwpLCwsLCwsLCwsLCwsLCwsLCwsLCwsLCwsLCwsLCwsLP/AABEIAKgBLAMBIgACEQEDEQH/xAAcAAACAwEBAQEAAAAAAAAAAAAFBgMEBwACAQj/xABBEAABAgQEBAMFBgYABgIDAAABAhEAAwQhBRIxQQZRYXEiMpETgaGx0QcjQlLB8BQVM2Jy4RaSorLS8YLCJDRj/8QAGgEAAwEBAQEAAAAAAAAAAAAAAgMEAQUABv/EACoRAAMAAgICAgIBBAIDAAAAAAABAgMREiEEMUFREyJhcYGx8ELRBRQj/9oADAMBAAIRAxEAPwByyWeKVZMNu8XiNYio29sHuI+Qlcskz9sVHstUVEtYC5hYDQQI4j4fXUgkqsnyJHPmYYqmp9winOrAlJJsI+kyYpqdMue6FLAcZXL+7mWUmzGHOg4qZgUKPURn1ZgylVBmJmu92i3/AD006kpXvpyMcdXeN6WxWvs1tFVmDizx05SQkktpCNK4rVkBazQNr+PELkqdeliBrFi8lUultmaPmF4ipVXMa8vOWMNKqpROWXrueUJvBWMy6gTDLGTLb/Zi5J46QmZ7NgSCyiP0ibw5eGql9Idj7G+lpgi5uo6mJZlQdorYfXy510qvyi0uUY7U610efvs85wdREdVXrSBLCMyDYkap924ipPq3UUy7nc7CJ5NGAi5cnfd4m8h3UNY1tm1Ol2VKKSn2nslWULpV+Ycv0iPHuE1TLyiOoP6GAmPImS1kqJ6K39YeMMBRIliZMKlkXJ9Wjg+J/wDVVNL1/qX9QYz5Mb3LEdX2UKmB1zQlXS8XMD+zCVSrKzMUtRDFwGNwfmBDompD3MWQARHQm/14wLvNVvbFHF6Zed2ZJHmHfQwP/hUuOcOtVIBBB3hNxD7pZHpHB86Xy5/fsGWEaeSElxA7Gq9SlNo8QfzOzPAfG8fTLQVqOnxO0LxY7yzwhBpdjBIrQyUlQH5idhy6RaqpcmapIV7RaRolKlJQe4BGYd7QjYHXKnqClBgY0PD6IJAULmOp4nj2q7+C+fHSSqwFiXBVLML/AMKhHLKMpHVxCVxN9nakAzJBK0jVJ8w7c42RcxJECpcrPNCRpqrty98dNzfJKXvZQnHBulrRiGFSJqfGhKiBqQC3vOkNdPjxa6VAttzgvxriacwky2CE6gWBMK8pMezQk9GYm2tluox6bP8AukpUlP4idT0EW6ahAZvTlFEBouUmKqQ1goddfWASGbLowly7ARfk4WAnsCT6fGK1VxhT04aYSF7y2c9H20v74tcLYt/MSSJZRJSbk6kDXsNB7+kVRiZPeVE8lAo6Rc0/1agv2QBb4fMQkTZpWok7we4yxczZxA8qbAbMP38oCyZUDnrb4r0jcM6XJ+2TSJcTqMeUBognzoXK0NZ8nzYh/nJRYGKs+fAmbNckwa/gXTNqUYgkH70dImWYoDEJcpZMwi9hHHwTvPCf3/g4ULbCuIVYloK1XSIUJlTNrFt5Jew594P4jT+2lfdqsdjoYVsXqTKsHSobfSPqajb/AIK1Wl/Iz0uCplJb4wLrKMOQA7aE3aB+FcdJLS5w6PBedWSyPu/GpWgjLeNLsGZqmJE+sqVTlS0q8Jtp8oNYLwKmX97NNjdjvB3D8GRIBmzbqO0Vq+tVNN7AaCObfGNvWt/H/ZZjxpej1NkS2UmUgSwoMSmzwq1fCikklDw1UqYKyA1yA0Jjk62MqZ+jP6XFKimPiBbn/uHzh/iJVZLKQpsvmPSLiMNRMuU5UHY7xTm8NIQiYJJMozLZhpFkS0KfTGPDky28JBb3uesXAlTXHpGUimrqE5g60DdNx7xtDNgn2ky1smd4Fc9oZUzknjXQi5b7LnEVIWztvzvEWLY8BklA3IdJi1j3ECAE5FDmFcvrCFJxce0Bm3U/hI0IfV/fpHIvx58aq4en7B4aQ6YSicualWb15Q0yZ6UnLmKlDW/yEKsrEUlJCSyhtC3IxJaJ5UVF3ibJxxTyhds9w5Gl1taWhM4vrcqETP7svcM8HjWJmykzEOyvgRqIVK6YmcoJN0oJ9Yma7dZHtC0gSnFU2J0F9LnvCXxNjInzkhB+7ZyNGL6ERqsjCkKGg0jIeKcP9hWLSNDcRf8A+OyQ25S+Ak+xr4bxMJSE7iHag4iZOtoxmlryk2OkGpWNOLKY7iHXjyQ9ydfHmlzqjRariMlTDf5bwUm4gZNNmF5s2wAuegHP6wgcPKM+YBdjqeQjRqSYhKhOLEgNLGyRzH9x58oo8SHO7r2Lz3z1K9FLBeCQPvakBcxVxLN0p/y/MrpoOsGqnh6mmBlSpaC+qfAWtuO+8D5uMFRNzrzi/QyEKfMAe/rDFct6lGPFSXKmLGK8GKS5krTMF/CSAqxa2yvhClVJVLUUrBSoaghiPdGxrppZsw/YhW4owJM5HJbHKrkRoDzSeW20etcfYcbr0JdHSoxCoecA0mVYhLqUAQEpN/Eq7B3hgqOKqbDqf+HBBmkeNKG8J/KSLWcv1JjPpeOLpQvJaYoZX/Le5H93LlryhYmEkkm8UxXX8kd+xxPEUuYskln6vDPSYaVSROSykaFSb5TyUPwmMkywx8IcZzaKY4OaWqy0KulQ5EfrC/xLexizv0N00tA6pXDBjtOhUtFVT3kTdtfZr3Qr9IV563MKpaeihUmtlSqWw7xWSmJCDMWwD3YCNLouBKaVLQmozqmlIUpjlAJ/CLbfWHY42T3eg1NOsKuPhJWlw5ENE9bC8J+ITc0wn3RxfH1+ff0jn+NPKgthuPkJyTPL01EXarC5dSggEKHXWAVIlLOqCOG0C1lw6U847M+Q/XsueFexPxrgebLJVKdQ5HUQYwfHZdJShUwffOzGGmZjUqWcl1czrFDEuH5NWglJBbbQiCbVP+QVPH0BEcVCebm8X5Kc1xCViXDEyQomWSQNt4sYFj60zEoU4cgXiao29jZtrpj/AE8hoKSaUBlTNtExV/iZchs6hnVoOUXJaDMZQLiHxCRlWTJXm3bkIIS5oCWIsIqS5GXW0QVlRkDksn96Q9dexL76R7mT5dyk5O/lMK2J/wADOJE0CWv86LevOKPEOPWLeFOw594zvFMRUom8L5bekE0kuwrxPOEhfspU72qGcEWbpC9IxFSVMLkkW1326xQmVEGuE6lEid7adJXMypJlgC2fYl9o9U6TehTbYwTEVktQWmWSFByDqn0j4qoqVqTnllIUoAne5jzO+0yqzodEtCARmSEAlQe91bkQan8T1FWT/C0vs5WmZaXJJDPm0HueOXeHIvaRiVfAOxXiUys0inUsoSWzZu+Ygd94u8NVOexOsRUfBZy5VqS57lv2YISeESgpUmYfDrax+MT55ip4oevGyvvQfpa5KXDgkWjO+JiibO9qoaOlQ5HnBTjqYqQlE5API5dj16QgYljmdftEm6h4h1h3heI5/aRNS4rtHuppWV4Lj4x7oKUzpglgFzy+MUKWtIU8GazGygZZQyrWAFEasfwjvv7hHX4sLaHSmqZVHKUkzEe1UlmBcp56aHaJZnEZsl7beloCYH9lVROSJlSsyEm4SzzCOoNke9z0hwp+ApGVIzTVZWDlQuwYfh1hOTUrRXhVPtIEUONOrXU/p9YbKXFbC/KBh4CQkvLmLSeSgFD1DEehiWrwqbKS5SSAPMnxJ31I097Ry2ritz6LlSa1QVTi5Z30H1iCfiRKB0D/ABhfTiDp1s36R8khdSvIgsl7q1sNf1g07yPiedTK2ZljE7NUTT//AEV/3GK4hvreHKcTVsZi3Uou+UOSTYAO19zHocLyWuk+qvrHS5zPRzPw1XYnGI1Q4zuC5ZHhWpPe4gf/AMGKCrzBl5gEn0/3Bq0wHipFngfi0U6lSZwK6ad4ZieXJaeShrBTiPCzTry5gpKwFS1jRaDorp2gOnCZEv8AAtZ5q8A9A5+MXqKjVOWlCQ6jYDYD6QNNPpDITXsZfs3wAKmGoWPBKuH0KtvTX3QZxSp9rMKyoh9GO37eCdQkSKVMlLO3iOj6Zj0GiR0hYnzyVEiHV+kpGY1zboPY/WhCD0Dwi4XjYnKYXJhk4kQZiZktJuQ0JmB4auhqBMmJJSAY4XhRuat/L/wT+OnPY/UGEhI9pNLDlHrEMZBTlQWHIQhVPHEybMObwpeydgIJYfiKV73i6tytSVzSp9hJMnMYuU4KDbWIaeS94NUOGuMy/Cn4mBxy2+hlNL2epNMZtiAeZ2ilinC8hwUglQLvBKoxC2SXZPOPFOr3xTxXpexTb9iNjuEzzNMwEq6bgDlHzB+LptOplOG2MaQnD0zbNf5QIr+H5UwlC0hfUeYe+N4ufYPT9BDDOMpc6US3jA05wGxjESbqLnlygcnhgUq/aS5rou6Vaj6wMragkkkx67b6YUQktg3FZ5U5JhZVTLnTBLlh1KLQUxWq62g3wAhKHnEAk6dI1PitsFzzrRfwjgiTSJCpgEyc2+g7CKOMSyTZLdoaJk3Oq8TVWHpyuR3iN+RWStT6KnhmJI/s4wCWpBnTUpJC2GYO3hewPU6wxY9VAjKPKPXuLwnYVj4klUkktmdJB7Raqa99S458u/KDy5HMaSMwY5quTCuGyc6mBhi/lSW6wn4fiORX7+cE6/iooRzJ0+sT+N+PXfsqzc/+Pohx6QhIKVsXFxq/ujGMb4aTLnnK4Qq6Ry6do1RSh/UmHOpRZidC7P1DEWgFxMpJSkqABSbNyb6xTi3FNr5I89LIkvoRUYUEgk7Q3/ZnhCATWzU5jmIluHCGbMvobsCdGPMRWk8K1FRKXMAEuUAfEssNNgASfSGvhIiRRS5WYFsz21eYt7egimbetskU9hWt4gzKYG0FsEqQoxm2LT/ZzcwJ9mskh9una4b3QbwfGdGNucRXkay7fo6uPjWPSNN9gki0V5i8mhgBK4kAFzAzFOKhlJdg3r9BBZc8pdexUYa/5ehY4p//AG1CX4UqCbDdV3blo5g6uT/CUY2mzg3UI37PaKPCNH/E1JqJnkSHAOgSNPUlz36RHxHixqZ5byiyew39+sOxpTHL5/3Yl7q9fH+6KNFIzF4vqlxJRyGEdMNz0jFI3Z4MV5qomFyBFGsngPyEHoHZVr5wFhqYaOCsL9mn2qh4lDw9E8/fCrgeSZPKpvkSlRL6WYB/WJ8X+05KHRTpsLOR8hDMUpdk+St9DjidUVW9IoopjGeH7RZ7uUpfm0GKP7UAEjPKdXMWjbTb2bFylpDDiNfkXbVR1i0jFkqSETkhYO+4gTiUwLm/42j4G0EcrA3jxpGYp/RHnFeCkTQVyDm6fiH1hPn0c2nVuwjQ8HoJhU6SR15QVrJNP5JgC1HU8orltrfweqF/cG8P4rJRRonzldANyYmTxGKg2LDYQCx3g1ZlgyzmQHIy6DuNoV0e1kG4Lc4Lb1pdGNtPs1Wnk7mLkkCFLhbiXOoIUbnnDdUMA6yyeW5hkvoL2SGpUpJCCEp/EuA9di4SCiVbmrcxXxDFSvwjwoGgH6wDn1zEJTdRsIXWTfobMa9lohSzlSConYRWquGKtb5ZJ7OkfMw48P0YkoCyxWrUn5DpDLNnIygkgG1hqY2cf2Dkp+kj8uY/7ZM1UuchUtSfwqse/WGTh2q+6SAdo17ivhClrkALQQu4SseZPY7jpGRYrg03C1+zmMtCroWNFDkeR6QeZq44L2Lxy4rk/Q1YROUVAXIPUwUx/E0IQy5uUAaC6ozpfE6m8No+4LL/AIupQhZKhqrsNveWES4MFSNyZE+kFcFwafXLWZaQiSD/AFVOz7tuo9rQ20/D2QZTMVM9wSO41I9YJTMSTLQmWgBIAYAWAHuglgK0q1h+XTfGQ8McZ5ULEzCykFiR0Oh+kAlVixNOYgJRZQXs+n/uNZxLCklLgCMp47pDLT7RIDpLKtqn/RiacX48iT+R2S1kxup+CtXY6zcwbbg6aDnYRPg1EuqmgG92Hf8AEewHxMK2FqVMZg6lFh02t8Y1HAZAo6Vc9QuEsj99TFs49vRzuT1sp8e42mTLTSyzZI8fU8v19IVMExl5Sw/iQrn+FV39Qr1gXjNUqYpSlFySSYXE1qpMzMN7Ecxa3wEN4qwW+HQ0YniSVOCXI0Pz93+opUvERSLGAhq3LgxWmHcQH4E+menM57Q2/wDE5a5iKRXrqpoljyv4oUs5MaBwpMp8PSJlUSZpuJQDq0cZ38o6G/SM/wDWme17DWer6b6HmtApKMSxZc3XokfV/jC/hsjMXgTjn2hoqZgVkKQA1y+5PLrDFwviMmeAlCh7RvKdT/j+btrA3L2kvSHRS1vfZfIypgdPmtBDFDlYe+AdTMjGGiSXUankIC4pVPaPUyeb3tvA9ypTx5dgUyhjVWUoEsFs11dgWA+ZgFBDHpRTPWk6pYEcmAcQPipLSI6e2dHR0c8aCanQp9p4ud4PYdg7+JXhSIVeBsSljN7Q+UP3h6lylVCXHl2HKOfODt7K1kWkU6zFmHs5QyjTNz7QPlUruXv84KpoEuys1ouzMOSzpbtGOap9jE0ijh5WgggkP+9ItYhhEqcLpCVnVhY9xEspDWFyNTyiCqxMIcJurcwxJJdg62wDP4IyLC0LSki9jy6bRNVVqlXUXaPNRP3UYG1U5S7JBboDCqoZM8SHEMT2EUsFqAZuZX4YCcSYgqS6cqgrqCw+pgdg9arIS93LmGTjanmxf5Vz4mpyscJVr4U3/wBQYw3FRMBUogEMAPfqesZfTYgQkB4NUeIMjXUiJstuGX43NGr0VWkEb6QpfaLRpqJK0nuDyUNGinIxohvFpFXFsYCkm8KryG9a+zfxT22Y4ZhSSDqC0M/A9eELmLOoSAPUn9BADFZRM5bCxMWsJkqRm5EfKO3WnOzhw2rG7+fH2jk6wzYRjrEh4zFU4vBfDcQ0J5Me40+AiHJib7TLsefXTNlp8fzJYl7Qm8YT0zULR+YERTk42mWgKJ1Bt6wPw2qNbVJljyJcrOgAffl9AYXjjJTXL4GVlhJpfIwcB8IAp9qQw8qOgbxK9D6qHWPXHuLBShTy7Il2Lc2/QfMwYxT7QaSRL9lKmAqSkpBDEPzLW1cxn0uqE1VlZir1P1MXZHwniiSFyrb/ALFRdK4hZxWmuYfF0/hhfxGid4XF6CyRtCdH0Li/VUMVRSmLFaZC4aLuETRLCpzAlDBD/nLsTzCQCruExXmTCokqJJJcklyTu5j0pJSkJ2cn1YfpBLDeFKmeHlyVFP5iyU+qmf3QNUl22NiG+kgTEtPUKQQUliIZT9nVYB5Ef86YE4jw9USLzJK0gfiZ0/8AMHHxhSyRXSYx47ntpmg8L8RprkCROVlqB/SmE2X/AGL6nZXPWK2IpKFFKgygWINmIjO5FQUkEHSGefxnOnFJKULmJSEhRQFKLaE7FWgc8hA1IcZNey8MOmzbS0KUN1aJHdRsPWLmHy5FKsTJ86WSm4loeYX2chhbvAedTVk4PNWUJ5zFhA9yfoIproKZH9SeZh5S0sP+Zf6CCmeJlU2C8crPbT5s3861K5aqJ02itJolr8qSYMrxWQm0qnSP7lkrV8WHwipPxdarOw5C3yg9itI8JwYj+otKPifSJBTU4sVKPXSKSlvHhxuoD3x7szaLkicQeUOXDfHcynZK/EjfmIQV1wOkTU9eCWJgtNApr0bvS8TyJwzJIPzETzJ7hwcqRvz7RjNDNUghSTDvR40Z0sOfLaJ81aWynEt9Butxd3Siw3POBM2sCd4pVVc1hrHcP06J9SlE1VrnLzbbtEm3TKW1KCeCYYahRmzARKHuzHkOnWCkoOrKgMkWG0XsamFgmWAEi2yWDaRXwbzBz6sYzItalDsHp2yzUYQJiMq0hQOxAPzjOuK+B/YhU2nSwF1I27p5do2xEsZfK3b6QIxCgzuGjamoe5M5TkTVIwCRWApfeGHDcFqZqApKGTqCos/YamGGg4ClyaqZOUMyc3gQfKk7k876bQyvFX4FXZGsjXQjzsFqUiyQrsfrALEpk1DiYhSe4IjVh6xDU4elYZaXHWFLxVL2hjy7WjJJFFmDne8WpdMBDvUcJyLsVS+xcD3Kt8opy+GkJNpsuZzBIQd9ySn1ihbEcdCJWUpSXHl2+kS0iA7nfUP11jTJ+GyjLCFoZIPhKwgoPMBaSUqPR3hF4swBWcfw6cqFbCxSSPL1TyO8E0A0/YIxrEkPlSSW2iCrxAypfsEEgm84j8Svyf4p06kE8ouyuGFSUGYoXSCq45XhdWpySdSYKdfADTXs+Ex6lTykuC0eY+NBmbND4a4uRUASKsgK0RP3SdhN/OjbN5h1Fos4vhCpSlIWGI+PIg7g84zaW7htdo0XD6qsm0yJU2kmrCD4FsUKCGPgdWqXYh9LtrE+RSu2UY6b6F6spIs0XCk5acwllKPzrIlpbusgH3PF6rqK2V/SojK5KCPaK/51ZiPc0WeGsDqZ9UiZWqdCPGpClhSlN5QUvZJUzvs8bDWt72ZaafoZeHeB6elQJtSErnliH8SUA3GUaFXWDvt0k2Hr9IC8TYqv2gJbK3hbXq/K50gfSYoTqfr6xB5N96Oh4qSke5EnMG17f6idNEpOjgHUO3raAmDY5lIs8NlPiyVJ1aNxTFLe+z2Wrl610AKrgOinqCplPLubqT4FJtrmAAVfmDGW/aBT/wAvqjIkKSUFAUlQHiAJUGOzgpNx0jclViEjmdh/qMX+0zCZtRWJMpII9mAVE751xTFJVwI7ltckIE+tmLLlRMRaXMNUjgGY49pMPPwjl8rsHhmwz7PZLtkzKZ73O173O/8AqH80JWOn7M2p5JXZCVLP9odu50gnR8J1UwsJeW25BPuA1PSNqwvhSShAIQCLXCWYsLqFlJuNbwelYGgJ8oUktcDxA87edPxEe236PcJXtmMYb9mClB5ilHQlOhAa5I19IZKL7M6XL4gH66/ONIVh7J1zIOiteuuoPc++PX8sV/YrqrX4CPaZv6r4PyRHQbxThWdIPiDp/MNP9QMqacoLEQ6bVLaJKhy9Mlo8TUi2ohmwniFOjgA2PSD/AAX9jIq6WXUTp6pXtXKEpQFeF2BJJ3YluTQ1U32AUYHjqJ6jzGRI9GPzhdzNdMZFVPaEevxOWhky1CbMUwSlBdybDteHHhrh1NOpj4p5S86brke/spfLv0ijM+ytGH1CKpM/PKlOrKtLLdjluLKD9o+4Zi5UhzdRWT0vz7D/ANQikon9SiadPbH6jpZbOwPN7+694tewlkeFKT7hb6mBFHW5gkMLB2HwLcoLSCTpATpo2tpg6ZUrp9HKd0ku3VO/u+UCsT43lITmWpgSBbWDWKLAtr++cYHxdOKKlaH8IUSICYdXr4G/k4zv5Nkw7ieknsM6X0APhPueDCKOUdvjH55pK7rDFg/GM6QfCoqT+Ulx/r3R0VkXyiFr6Zsa8IQfKSPjAnF640/gCncOT+UPs+5vFbAOMZdQmxyqAuk7dRzEKc7GFVJVMJstaiOiQWSPQRttJdB49t9k+I4opQcAAaDtz694DVFSev77Ren3SflFFzz3O0TseRUmMTZRJlrKX1ANj0INlDuIt4bjmeclKpfmscgs175LgNc+FhFVNGVlk2a5JLBI3KjsI6qnS6eXvlWP8Vz++8qQ/vV/2+19gutDRxVSBFFPWLjJ5v8AJgCG0d/UERj0axw5jYqKYSZ5TlmhSSToMxUADySoN2Ux3hEqJFHKUQDNnkFrgS026OTBR0Bke+wGkPpB7hrgqorZoloTlGqlqsEJ5tqeg3iKViqiQiTLQgqIAYOSSWAc21PKN/4UoqeikCSuoQucwVNJWCSsjYPZIZgOnMmCbF9FLh7gSloUgoRnmteYu6j22SOg+MFxLSzqt7nPuEWl1EtbqSXGgbS3L6xEa3KzAejxBl032dDE2l+pVrKBK0nICfdCNMmiRULzIKVKSPEQU2D/AImvrGhorlF3JG7Cwj6uWmZ5xm7xNwnlygfunPGzMOIJpVJTN1vlc2tqGG29z0hep6xi8PP2h8OqEgzJLlKSFKQNhuQN7RlZrOsG5/ILT/GN9LjDM5/faCtPxIRvGfS62L1PU9YTWGp9DJzbNAl47mLk2gTUY0VTCQGL2vyGjHfS1v1CzUYuT4EXO/0tvBaknIWE2ZTMczMTe1hYXYHS99IdhhwtsDJat6QZwvEl52IY8xvttoeohzw+UFsFu9iNjpbqq3JmbSM8oCczHqDdielz+7940bAKUMAdCLEnMAzG7D/qTpvFeN7Ym1pBWbhyioLchYAyrTvcWUkHLMGlxfW0W6aqy2WnIeY8htqPynofjE8sscvO7EvmHMHf5x9mJSsZWzAag6ju+o7xUl9Eje/ZIlnfyk7hr9xor5x9VRg3AP8A8VMPQ6doo+zKP6TKSTdCiWD6lOpHaLhtyHcE/EaiCQLRnHE2CIVLLBmFusIWAcGivrUymKZaPFNI/IDp3Jt6naNcrBKTaYp21A27mPeGzpMpC1y0hOY3I1Lc/WJsfVDsj3IZTJTLSEpASlIAAFgAAwA9IinVNrGB38yChcx5mTxlLQNX2asfQifaHxMZbIexN+UItBjHs1F9C7dzvBn7SUFRjPpVUQMp20g8aVyBkfF6NRwviJctOZ3zHRwW0Afl/uG2k4hJOrJbcNcbP2eMNp8YUiwNvWLcziOapISVFnMBWF/AU39mocRcbyUp8Bzq0to/U7/GMgx3EDNnFZ1MfJ9YWir/AA5N4bix8XyYvLfJaR4SuJ0VJG8QGSRtHMYe9MUm/kI0uKrQXSSk3DjqGPwMNHDE4KlEHVJ+f/qEhMH+G5+VRB3Fv36wukNh9jPOXyjzKkO6iQlA8yjoH6bqOwGse5cq2dbhLsGupZ/Kgbn4Dfr8rK/IlyAFj+mkXTKfVX983+46bbMDehpFiNeJYCcvUSzz2XO5q5I0HzWa4rmEqUSonUnc7CClNQqmqfrc7kk7PqbwepsFYB0gKA8u29x/ezP2geR7hsCYVSzElNn5gCx6dbQ70HB9LPl/eyUkrByzxmTe7pmeIAKDEuQ5a7kHNNhOE+IOOpH+v38oY5LSApSv6ZICtfDd3P8A06c30aCTPcDH/wDgudKqPK4Qt3ctZThgxPx9YJcV05E5KgllrZyDqSwB+UbCugQXSo5Cv+msNfwgsdnsbbi40sucR8M5k5soCpPi9w8Rbmm2mxfufVsxTPo6XXpkS0SwbJSEj3C/xvElNjaSoHaEHF8ZdbPYR6ocU+AHzjmeQ2qL8TnWjUaatSok2IIPy+ogpLqks/Nn7xm2G41pf93g3T4q6ddmjIzpDHi5ehhr54uNjGQcQfZzUiYuZTSxMkkkhKSMyN8uUs/RnfTWNCVWPC1j+NKRNQlCsi1JUUzL7N4VXylJsbjUQXj5N5v6g+Rj1i39GcVlNMkFpstUsgAssZSQWZgddRpFQVkxdkggfGDuNzZtSpHtHUQT4S9nLkJKr5TqH0LxXoaQJchLp3/MnqOR+BjpPijmfs3os4FTp0VuDlLbkHn8teUHxISZgBWU5cviAUXSBbZwpmseR5NFf+WZ7pKWPKwP/ir5wcwmiIDZg/UOfU9P0iWv2ZXC0tHUFKpwrn+LzJJB/wB6Q+4LLVLZkODfLqD26/toF4XRgJvd7kh3B689BDDSy7JDgaMoaHk/LvDcca7ByV1oIy1hY2Afy3BHXoX5RObC5JbRe4/yA1HWKqZYBIUL6vuD/wDaJ5U0jUk/pFKJGSIUdmf8zaiPSanYhQPTSPhQGsbbjQH/AMTEX8UoWAB98EDrZmuMSVqSVJUU337RVoMX/wDxyl/xLHwBhZm8cZ5eWY7t5hrATDceAUtOYsSFDuLfKJMcsdbH7C+JwwL6WP6doJz8XfTTlGXqrMiyRoqHzgGiVUAzZo+7SWSPzkc/7R8TGPC7ekHOVT2yeo4PXWDMp0y9j+JQ6ch1gbUfZ/ISGTJHcuT6mNUSuPqkg6gGLI8dQtInebk9tGEYlwGD5BlMLVdw3PlbZh0j9EV3DyJlx4T6j0hcxHA0ynzTEk6tpbmokgJHU+5zaMc1Po1OK/gw2RSF3V6RbyQ+V8mgKmWpSjzky2D/AOS1Jzd8ogUcGpVv7KcpBe3tQAD3yu3qYU237NUL4AVPI5iCErDEGxTFubgU2QxmJ+7OkxLLQey0uIMUlC+hSwGYklkpT+ZZGg5AeJW3OCTN4rQIo+DZcxSbKL6IBAKgNTm/AgbrOmznRgn0kkJACErIAZQGUMlwESt0Shd1m6i/VvUyoABQjQsVFVittDMbySx+GWOj7OCr8a1CC76rO/bkPpHqrRsyW6qrCLqIK2YNokflQNk9d4pU1AqccxsDZI3URqByA3Vp72EfMPw8rUMwJJYgHfqrkOQ1PQXDbhuEFJe5JZzp2AA0TuBZr94S+xqRWw6gCAAbkch5RuAO+u5b0MU2HlrjNudif7gRuLfOLUqkyXKeZcm3M+8as2gJexYnIpfEwYhnYM/UjkXFx797eSCbPtFRBQAJYl8qgzhQB2Nswu477FgRoJJUckzKJoGVQI8E5OygNQ7n/Eki4IfzJkZSkAg5/Ko6EhsoU3lOrK9zOA91EmXNQyg2VTXHilLIZjtcFuRB3BDOSE0z4ab2f3SgShQ8KfjlSQbKDFjbUHaPFQpC0ezKnSsEJURfdKgoaApsC1x/iWiyEeEyanxIVZC9leF2/tmBieoDj8QHxMhIUZa7KspwB95lFpss3aaMzKG4sQQQ5aA2fnLGZa5U1ctdlIUUnuC0RUde3pDx9q3DBTN9vLS4I8eUFrMBMSPwpOhGiVBtxGaplqe0IvGq6Yatp7GKnxHrvB3DsV684R0IOrtFumnLGirRBl8VUuinH5HFmiycQtrCxjs3POSfyhgdjfQ/WKicXKbHX5vF6jpRMlhZWnx6guLuxDbW390Bgw1jrkyjLlWWeKPMrDSou4BPPl8gl4v0+C+LVlEWfk7ZT79CYiByMkuUjylgCHHxTfQwewmWp76lhdvdc84sVbEcEieiwwBT6BtGLdm2794NUWG5T4kbaG4I6K27RJh6QSX8K/xJZwobXg3JBACSm26VaabQ6ZF1WiGTIAOYEE2BG478xF6nRqpH/wAkkuCOY5e6K/8AC+Jw/hHvT3/MmLEiew2So6HUKhqQhvZyqpIIDG+xuU9okExyx8Kjo+iuoj2lKVsSAlfwPbl2jlpayh0H75wQOzykkHXfT6GLKV82iuLWWklt+UevCbu0aYz8mzZsVhMILjUR0dGyhdvoK0lT7UpQPMogN1JaNew6gVKT9xMYAAAHQgAXfrHR0MiUgeTaCUniOZLtNQW5p0gnTcTSVfjbvaOjoPejySZVx7i1MmWchClmyWuATz7C8IVZXrmqJWdS7czzMdHQi22x8SkiquS8UaqSB3jo6FMM9YdiM2UfulqTm1AuFdCk2UOhEG52JKWAFezRkbMEICUJPNQFlzdunfTo6Pb0j3tgGsrTMORBZJ1c67uoxNhmCrKnIYhi5Y5eRY68+mpjo6FbDS2POEcOMDmFtVKKnVmbzKfdjroQYYZUphlUGVdlXy8vFuBzB09CejoYkY2Sy6VXlA8QLqGh5jKdAL2Oml2uZpVAEB5TJcu+XylmIVuUlm5hm2EfI6D0A2W5c1KjlUjLm8zaOTdldw4Nn6KBEW5FKp/O0zQKYD2iQXZQGpDlxsbiyiD0dBIBn2ZWIJMuZ5hfIosWGikK3DpcF3BB5GPQCVp9mu4fwEhik3ZQtYh2+G7K+R0e2e16Ik0YmJCFhlIfwp1TYh0WYoUlnF0nQwo439mcioScqRImN4FywyFF9FJ2HPQpLu4Yx0dHmkzNmT4vwzU06VrXLZMskKJLMXZiDdzta+ukLicQWqyRHR0DxRlb30FsGw5cxTnxEXYlrdOUM9MSkFix0Unc7ac+u8dHRNfZViWkW6SQo3IKk6PZ2PQ7gbwx4bQZWDuBpy006GOjoCV2UN9DJRSjYm4HO5H1EFJs5wN+m/u6R0dFSJK7LcsulhY6gi3e36RBOpydAH2Gx7cjHR0GK9HxFYQGUAWt1HeJUVJ08ydeo7R0dHjWjps17JOYfHsYqoo1G7+kdHR4z0f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2291" name="Picture 6" descr="C:\Users\Алексей\Desktop\Орехи\39467270.jpg"/>
          <p:cNvPicPr>
            <a:picLocks noChangeAspect="1" noChangeArrowheads="1"/>
          </p:cNvPicPr>
          <p:nvPr/>
        </p:nvPicPr>
        <p:blipFill>
          <a:blip r:embed="rId2"/>
          <a:srcRect l="3969" t="12700" r="7394"/>
          <a:stretch>
            <a:fillRect/>
          </a:stretch>
        </p:blipFill>
        <p:spPr bwMode="auto">
          <a:xfrm>
            <a:off x="1428750" y="1500188"/>
            <a:ext cx="61499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000100" y="142852"/>
            <a:ext cx="7000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Кондитерские изделия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 descr="data:image/jpeg;base64,/9j/4AAQSkZJRgABAQAAAQABAAD/2wCEAAkGBxQTEhUUExQWFhQXGCAaFxgYFBwXGBwYHhwYHBocHBgYHCggHB8lHBwYITIhJSkrLi4uFx8zODMsNygtLisBCgoKDg0OGxAQGywlHyQwLywsLCwsLCwsLCwsLCwtLC8sLCwsLCwsLCwsLCwsLCwsLCwsLCwsLCwsLCwsLCwsLP/AABEIAOUA3QMBIgACEQEDEQH/xAAcAAACAwEBAQEAAAAAAAAAAAAFBgAEBwMCAQj/xABGEAACAAMFBQUFBgQEBAcBAAABAgADEQQFEiExBkFRYXETIoGRoQcyQrHBFCNSctHwYoKSoiQzsuE0Q3PxFRZTY8LS4rP/xAAaAQACAwEBAAAAAAAAAAAAAAAAAQIDBAUG/8QAKxEAAgIBAwQCAAYDAQAAAAAAAAECAxEEEiEFMUFREyIyYYGRsfBScfEU/9oADAMBAAIRAxEAPwDbokSJABIkSJABIkSJABIkeJ80IpZtAIo3degmEqcm3cxCbSeCShJpteAjEiRIZEkQGKN823spRb4jkvWBF027szQmqE513E7/ADhN4ZbClyi5IZYkSJDKiR5RwRUGo4iF7bW+ewlqimkyacI5DQn1pA24L0Ml1Rj925w9GOh88vGAvjp5Sr3jrEiRICgkSKV53iJQ4sdB9THaxWoTEDL48jvEGB7XjJ3iRIkAiRIkSACRIkSACRIkSACRIkSACRIkU7becuUyK5oX05czyrANJt4RciRAYkAgBtXaKKibianoDl++UArZaDKCuMiGFPr9Yt7dTKEfl+phNtFuZgAxqBpGK6zEmd7RafdVF+PJrtitAmIrjRhWO0Luwdox2QZ+6zD1r9YYo1xeUmcW6Gyxx9MUduLVQonKsBbbe69jke/kKdN/TL1j1tzaw09cJqMJHirEH1hRtc+KZN7jtaauLoizZLgtnbWeW/EZ9Rl9IIQpezm3K1mSX8QxN4YyD5ZeYhotloEtGdtFBJ8IvXY4liSm0vZjPtUvZjb8Kn/KVQOvvRUvDbFJnZBVK51m8sqUXiMya8hC/tnenb2ybNApjwmnA4FqPA1EATOoaxPB1q8KtL8j9V3ZPxypb/iQH0iwxpmdIB7GW5ZllQLrLAQ9QB+/CLm0c3DZZzDXAfXL6wjkYzLAoTbd28yY1csVAP4Rp9YI7KW6k55dag/6gB/v5QjJa2SpU0JygpshaD9qljiYvlHg6c6PozVIkSAG297/AGezMVNHc4E6nU+ArGc5cYuTwivb9rFSeEUYpamjtz34en0hmRgQCDUHMHlGN2R17JSeBqa8Kkxoewlt7SzAE1wGg/LqPLMeERTNN1KjFNDFEiRIkZSRIkSACRIkSAD4TGY33bDOtDtXgFFdFzp+vjGkW80lP+U/Ixit63kZU4tQHcQd43QjfoYrLkP+xe0GKY1mmHvDOWeIoCV8N3LpDlH5/ua9mW1Spx17Ra04EivhTKP0BDKtXWozyvJnu1tuMwTCRTBMKrzUUFf6sXpCVNmwwbf2pZFoZHOGXNIIO4OQCa8ATvgTcshJkwkMrhKVANe8fdryyJ6LGO6tuWTq6HU1xoUc8+ho9n0+ZLZEYMEmMaV0aqs1RzBTyJjRRCbOYoMaZMmamnAZg9RUHrDPdNvWfKWYu/UcGGojTW+MHK1Sbm5+zKtoamZStezJRxvDA5165MOsA7Qp4QP9oFvmSb1tJltQ4hUbj3RqN8B7PtHanYIuFmc4QMABqeBFPXLjDlVl5yX06xQr2NGsezR6T+yr3lls7DgCVCg9cz4Q+bQj/DTqahCw6r3h8ozjYGyyrDNDMzM7phmuTkSSGqBwHmQSTwjRNo5lLHaG/wDZc/2mGmvBkuhKMsyXc/NF6lWmF0NVY1B5frTURTWTUjOkVpVrdFKqxAbUbjTTKGfYWU8xyzH7tCCBQUMzca0qcIzppUrFmcLJoqulLEEjZvZdZjLspDgqxb3Se8F+Go3E1MWfaBbStnKD4xn0BUfMjygJZbc0lu0U6HMcRvB8PpHD2sX4soWN/eSaJgNNcJEsg+BAhRfJC2r4rFLxkVJrRZ2atpl2hW1KioB3ncPOBsq1y5gqkxSPzAHxBzEfJNoWXORKgzXYKi60xGmI9Nab40trBuutjsfJvsiaGVWGjAEdCKxmntgtdHs6V0Vmp1IH0MaZKUBQBoABGBbd3i061MzVoKhemI/LSMUuxztKs2AtrwahUE4dac41r2UzMUhz0+sYez5xrvsvthUpLHusveHA0LKf7T/VEY9zbqlis0yOU+0qlMTAVNBWPtonBFZ2NFUVJ5Qizbe09mmHjRRwWLDFRQ7cvwh+iQMuG1F5dDquXhu/TwgnAUyi4tpkj4rg6GtMj1infFt7KUW+LRev+2sJ0i9XkMJgqQTRxX3gd/5hx5wPhZLqdNK2La/T8xyve0hJRLfFRB1Y09K18IwzbOXhn045xst+us2y9ohxKKTBTeBqOuEnxjFNp7QZrKwzoKFhoaHXkeIMCLtJLa2mBO0I0/dI/RWy95m0SA7e8Mm64VYejCMQ2Y2fa0TO9USlzc6E8FHM+mcbBsmsuUXlLljbGoJqPdVSBX8oPjCckngnq47o5Xgz729Ss0PED9ICbCASrO53mYT6Ko9A3nF/2rXn9plzTp2M/AuWqUXCR1JPnAK5rUfs6GlAzNTnTCK+dfKHYvoZtK18iNEtm0cv7Oc/vCMOH0J6Uzi37MLyqbRLJyAEzpqG+QjMbTaDUwQ2LvbBOnKT/mySg64kNOVVDCvMcYqguTXfFfG8AD2kWpZl4Tpie7MCOOjIhEediJIxPNOqjCvU+8fAUH8xhetrkuQTUL3Qf4RkPSGPZSZSURxY/SLrOImbSRUrVke+07uLlBCftei3ZMlTD3zilCv4WluR8sPiIUZlpNKVy4QB2kn1klf4gfKv0Jiir8R0NZFSrf5CsYfdkmC2dQNSSx6k/pTyhCdac+FId7qlmTWUxzTI9YvsXBk6fj5efQ3zrzqgHxb4W/aXbMdnsIr7pnDwrKI+cd3mwr7XTXJl19yrYT/FRMXoFiFfLNnUIJVfqLlc41L2Y7MBsFrnglqVlK2dMzRzXXl0rvFM4uaxdvaJUrc7gN+XVv7QY/QN2uqnDkBSg4Cmgi2TOdTXlOXobLrtuLuscwKg8R/t8qR+dLXfazZkxZpApMco24qXY0NOsbJOvDA5YfCprTfkaj6R+b3epJ41MJLIpKVUlJeRjSUr1IdKAVJxAZeNI1f2PSgwaYK4cNFJ1OYBJ+gjBUbWmpFMuoj9Bey1DZbOiTRhLD+k1rQ/XhCcUiU7LLY4xwg/t9bMEhU/9RqHoM/nSE27ryEsmoJB4cY+7d36Z1p7MCiSaqDxaoDHzFICWWbimKOvyMQ5ydLSKMdNl+cs0bYi1l2eu8E+ohthH2EmqjUJoXqq8yAWPoDDxE2cjUPNjYtbYzqBB1Py/fjCdel4KFAB1zht2voxAB7yjvDhirT5GM1v5MLjpFNja4O70qqM4RX+x72Et/a2efIPwAkflcN/8gfOMb26mNKtFUJUlc6ZVzPrlrDZsltCbLOd8OJDLIcb6ChDeGdeVYWPalJpPBGhWg8C2fqItp7HM6lWq9TLHnkfNg5Jl2OUCSXde1cnM4nzUVPBMI84L2u0lSCDQjeNxgTdc/7hCN6oB/QseJk/WusZJtts0VpbUhK9oFqb3MVM6kfiU0zryIpT8p4xylVWz2dt3Z4TQ78RYehEeduJSnC51JKnwzBHhugXabb2QQyzilmXLqDUA0xq3vZg1TX6RsX2ic1P47AhMnVMHNmbhmuk2cpCthpKqNWBBJ6DDTmYV7LbkmTkRJbd5gBV92/QbhXfujYrrQCUoUUAyA4aU9KRHa0zow22wb8djCLzlkTXqpU4jVTqp3j/AH35QwWYdnKs/B5dfHE1YIe0a7BiM5BQq2F+ak5HwOXjyhb+3iiI9QFVSp4YkUkHlXPxMTf2Rm2f+e7D7DHjqIqWuUGkzy2ioCPzYlp9Ylinocu0TxMcr+mTFlJSWws83Fhmkd2YygigPAHMHfSoqIqhHDNGpvi4NJi6qUKEHMn6ikPVqmLMmmcmaTe+OROoPMHKEOzCsxfzD5x3u695kmoQ1U7mzAPEDjF8llGHT2/HPcx2m1OkCdtO5LlSmqHBMwim5gADX+X90gnsdaXnnHMChQwAoNeP09YadvLlFos5yGNM0bgTqOhyiqK2s6eozfWtvkzTYhCLUJlO6gNTzOQ+vlGrLPqKiM12UykTx8YdTzoMQPkfnDbdNsqtDEpFWiaUcMNWufRT0+kYWNB0jarQakDdTPpvjGp9MTUyFT84lAq13dDN7PbsE2eZriqysx+c6eQz8o2KQRhXhSM32DXBZubOST/aPQQ3ybwZVw7vUDfFblybqNM/hjjzyB9pbOJc8oDqMQBOZViTXnnURTu6eqviY0ABih7W5n3tkYGjdi2fLHl9YGbGFrROdJrFkWWW1NcqAZg13xNR8mOWp2J1tGk7CTTPtiUrglKzcMyKVPmPKNVhD9mV2CUHotKjfmTU7yc/OHyE3k5823LLEjaJ+znTa/Fhb+TCFB8GVvOEvaKXjKsneAGdN3WHvb67TNMoqxR8wHG4ZE14jeRyhdCqoKL7tPEn8R5/9orsR2el37VwuV/f3EafMEmTOmtqUZJY4swp6QL20tnaCUp11VtQValOvWJt9ZGWYjVrLIoB+Fv9/oYB27GsuVizTCGT6gcM9Rxi2tfUw9RslZe21g1WyzAsmg0Vgo/lAX6RxmTdYW7JfeVCTQuVP51/UUPjF+y3kjuFUqzHRa186bozzg8llU04opbVWNpkk4RUg4gN9KGtOO7yMJ9sylSRWtUNeX3kwj0YecaK5zyNefEQi7RWMKe0XRjSm4GlfIisXVvHAtVptq3r9T3shQ2yUTur54SPrGnJerS8RFKHjx3GM42MsmJpkzfLC08Sa/2gwz2mcSD1gsfJu6btdLz7JtDNxyHHEH9YQbwShX/pS/8A+aw3THLd3jlCnfEkpPmSya9mxQdFJA9IdZR1TmUWF9hNnftlpCuPukGKZzFaKv8AMfQGN0vi6pU+zvImKOzK0AAphoMivAjdCD7JZYSys/xPMNei90fXzjQJ1tGDmcopsn9v9GWur6p+z8+2y72stqKTP+W4qaarXJgOY3QHOUaJ7S7OCRMAzKEE/lIK/NoQbJZjMmIg1dgo8TSL4SzHJmsjtm0P+z7CXJlqNQK+Op9YZ7zv5HkBQDjagbgKcDzyhFu605BeEXZk7Inp9Yg2z08K4OMX6wK94W1pVpcplmajcQTXOCd37Uy195GHHDQj1IgJfssiZiOjjEvTEw+YMVbus3azZcv8bqp6EivpWLeMcnnpTlC2W32/5Np2cImhJvwkVWtQabjQ6Qse0nZUV+1yhhBIE4AZVOXaAbufnxhtsU0IVAyUZU4DSLtumo6mWaMjgo3CjCg8tYzKfOTRZByXIgNaOybAuSrkAOAyHpBiz2sFK8x9YSheis5D911JVuBKkioPOm+CT3mFTI6GtcqRa4nUp1NbpWH2RY9qkrE8lh8CBTwGIs36ecfPZjYiO0nHRu4vOhBY9K0HgYH7Tz3ayy3J/wA6ZUV3hV16VI/dIadniJciWgywqPPU+tYVsnGODlUQjZdKXdId7rtxlTAw00I4iHxGqARocxGXG2LhBGvrzjRrmmYpKHl/tEKyOuiuJeQbtNaUyT48Jb+WoX5wj2u0ALrmYO34K29669iVHMDs2/8At58oWLfI4cIlKOSzQWqKaYqbXtjktyzHhnCSZ7GVhJJVDlyxVNOmphrvibWo3QtmymW7yW/EqnzGE+Ib1idawsEOoNOakfGWsibX4Zkt/wCpWH6QS2fbDNmMNTLXD/OFB/8Al5xQsksmVahuwBgd3cmKfkYLXPZ6Spc7dVEPUMfoIsfYx1PE0F7dbMAKDWmR4QuXnOrKdddCvIhgflUQRvpvvZo4EQLVe0dV4sB4E0MVqJ0p2bq2n6LGy14fZnJmL3JiAHjhNaNTpXwrDQZOPOUcanMMD84RZ7PMcJkWBCKAAB8S7vGNLua55cqziSyhwR3651PKumdfSI3SUSvQWTjlLsA7TPl2UdpMozD3UG88zu+cI1rntMdpjZs5LE8zrBTam5TZpmRLSj7hJqRxXPzgNWJ14ayijVWznP7LGDWthFMuyy1ORIxf1d4eNDDI835Qm7MXkrS0oa0UA9QAD6/OHCxS+0YKN4z5CMtiaky+qX0QlbeuezrSqjJuVcgR0anrCRdcwyZkqccwjhqcaZw++1OzmRLwgEq7AA8B71Dzy9DGZg/KNFP4DHd+PI0SwFc0NVOYPKDN13c1oJRTTSrEVAGcI1nvBkWmRGuYzHTlyjYdlLMZcqWGADsAXp+IjTw0iFr2nY02p+SGEuUZrtxIaVMlyWGcuVStDQlndqgnUZ08IpbKSz9pR9yZk9agevyjVdu7iFps5y+9SplnfWlcNeBpSM12Wb7q0KPe7jc6AtXyqPOJqe6L9nNtg4WJ+zSEmVEdMeEnoD8oB3RasSiLV62mmIDUgD5RlxybHJbcmWXp/nzv+o/+ox4l4ypVQSNTQE5KNTTcK14RYvxlNomlc1LE19T61Eax7PLhFnkY3A7aYKtyU6J5a8yY3ZwjnV1OxvApXvYzOW75QBp2TueFAF+iwVsMzQQVv+WlmtFnYrhksGkhhkqYgSo5CtR0IgXZJWGYFO4xTZzg1aWLrck+4yCzDCvWNMuJh2CBTXD3TyYHMecZpabUqBN51AG+HXYBG+ylmNTMmu9dNTTLllTwhpYM2ok33K22cjDOkzx+F1I/ioCvmMY8oUJ1oVswcv3ujR9qrIJlmdT1y1FCMwdxEZDb7nnLLMwFXzpWplnx1HlE0KixR7ixeiFppUcYCX5bO0tJZM+8oHMoqqPMj1j3fVtmKxQ0B+KhJrUA+8Rzgx7L7qE62BmFVkqZh/NonrU+ES7IlZP5ZJIa7s2DUWOak1mxzKsoBp2YNDhyPeOld26Fe7gZKvY54C1IeU1fiVmGZ4HOnKNgtcyiMeXzjKtuJI7aRMppMUNwwlhu/esUQse7D8l1tKVe6PgHXoC0xyRQvoNeEUwFkd+Ye9TupvrxPCBdttzibMAdgAzBQDSlGNNOQpA+dNLGpJJjQkUO1uOBl2Tl4p6u34S381aV9TGi2d6j96RnuzMzJDXOhUjowp6EQ22uZ3sI3L9BGO+OZGzSNKso7VATZU0a0zHVdPqPGM8AqDDzaZtVYcRSE+RINGU5EVrxquo8xTxi2jhYKdb+JM8WW1vKfEhoQedPSN52MVuzXGauUGI0pnlXTyjBrGtZqA73Ff6hG13ZeBQ1G7UceUR1D5RDTrKZe2zsKzpLSn+JTTfQ5FT4GMEaWVriGdSp6jWNsvC8TMYsctwA0AjK9okGbL/6z165Eeh9IWnly0GoWEmCrtl4pspeMwV6VFY2WROjL9jbGHnMx/5aFgOdQAfImHyzToWo5aNfT8KLYbttvLKOWZ584xe1z2kz3KGhxt0piOXSNOvG0YSw5D6Rmm01nwWiYOdR0YBvrEtP3eSOuxiIYuzaVB7yMD/DQivQ0j7fF/FmdZeqDNjnnUKQBpkTrnpHGwbGWlrKtsVQUxA4PjwZHGBvHLWmcABMq7H8bfNgYuUY5yjDKc8YYQ2Xsgm2uUjZqGxHotW9SAPGNtsk4AxkexVnYTzNpktV8WBPyHrGnWZqxXZJ78HT0Na+Ft+z3tdZxOsdpl6sssuvJk7w9Iyu4b2nOVlVVhSi4hpQbiM41O1jCk//AKL/AOhoyfYqSTaE4AE+lPrEocrkx6t7Zpx9Ggm5Hwyy7gY9QlakcMRzA6RsVzSAkiUoFAEFANwpGfWpazJKcAI0O6rSsySjr7pXLwyPqIkzE5N8s8XzOVZLYzQNRPFiFX1IhAZKyJq8M4P+0gnsEA/Hi8VoV/XwhYua3rOE0AjFTvDeDAhGR7XSqTzzAPzH0hn9j7Ua18ezl+WKZX6QH25kUZW4VHyP1g/7Jwqyp7nUsEPIaj1PrE3yicHyhttk5iKE5DQQj7UVcBVzbECo5g1+kPNqIMIVrdvtCU1VwfEHL1pFHx4kmjou3NbTEq8lpPmfnb1JIjtct0taHCjJfiYioUfU8o8XmwNpmFfdM1qdMRp6RoFzXaLPKVcsRAZuNT+/lF8ngx1V73yA7ju0yvtCMO8pQg8V74NPMQbtU37z+Rf9IgffrlXLoaMufIigqD1gdOvICaUFSwyyGWlcqmKJRcuUaVJVfVhKUmJgBxhYvOaHtM/BmrM2Hzr6kesd7XffcpLqCdSRTLlFO5btafMwqcNMy34QN/XhE647VllVsvlmox5CGxllEy0UOqy3cV/EKAfMw+WWbu5iE612drDaEnpVkrmeNQahqbzn5QzWS3S3HaS2FGzoSKjiKRVct2JIlBOqThLhl68p1GMIe1PcnFK910RzybvZ/vjDBet6IpxOaDgDUk8KQn3jOe0zMdO87YFHQKAIdMccsrukpYiizs7aXs8wzApdAtJlBWiHfUeBh5kTAVDIcSkVB5RxuawLIlYF3+8fxHfXlCntRYTIcNKJVGrkCQFPLkYTaseDVGM9PHd39oP33eAVyzGi8DqfCF+6LIbfblDe4Tif8i0BHj3R48oE3u/3zjOgNAK1y8edYc/ZjKwzJ776Kv8AqJ+kWOOyJTCTvsin2NcsVAgAFAMgN1Ixv2jbPfZrR2ksUSYagbg4qTTqBWnEGNWstrw65gwp+0v72xF6ZrNWnKpp9Yrg8SRpvq+ryLexk4NJmoT94rhznWowgV+flDpdR7vjGMWW2PJm45bUI38eoOoh8ui9580KVl+9vSZQVGR7rDLzMTsg29yKtNqYQr2SHS2WxUZgc6ih/L8XpWM+2HswNqmlR3Q5VemI/pDTLuuYJhacwooLlQakkCoxtwB3D/aM92ds8mcwE2dMlsx+EbutKROCwZNRZGx8eDSNpL9WVPEtTWae6oGZGWZNNMv3lGhez41si8K5dMK/WMNeyy1tBs9jlsc8LzGOJ2BpiGgCrx4x+hdnLH2Vmlpvw1PU5mBlBT22sfa2SYAKlcx5EEeRMYVdEhJ81keZNs9pUH71Mg9PxrkcVN411j9H2mViRl4giMt/8HRprVADitDhqR00PrTlAmBk19y1Fa2vtmByGfjvNINezxWMu0BKYlKHCdGVgwKnh7oodxEfb72cloZjCpbM79ddK0iezQ0m2heKKf6W/wD1E/A8+g5brW8oUbtENMg0tm8mUEGFC+b3wVCV7Q+8xBUivAHQ0PrGobRismWeUZBtalLS/A4SP6F/SEl5J/JJ8FK6pWK0SRxmKP7hGlW20Uc/vpCBszZO0tKU+D7w/wAhxfpGg3vKGI9YJLJfTLahbvytCT8UK0mfWercXHqc4ctqpYFnRhvah8jAmy3GkwyZgNF7NS4GvaCo8NAf+8LKisssnCV2FHuLTChI4V9DD/srY+zkAkZtmcuIyHlCXeVkMuayneTQ8iY0+wSfuEpvFfLKIWPMVg19Mr22Scu64/v7A295QZCrCoIof3xjOpyFct+foSI1S12QlD0jNL5H3rU0OkFXos6rGMoxmu64Pl9ZT5gAAAOQAoBkIM7MBabsSTDlwBQgH0MVr7uokvNU1qalaZgUGfPQxUu1yr4hpiI/X5jzic+YvBzI1TqsjvWPJo0toC7RqJileBHn+8otWhmBArTmIoXrLwLXM1KnmcxURmhBrk23XRawJtvP3sz87f6jD9sXI7OWHH/N73qwHpSM8tbVdzxYnzJMPexl7o8lbO3dmSzVK6Mpzp1ru6RotWYmLSyULU2aQE7wEB9rrF2lkmyxr7w6oGYfKLH/AIygarVHKmcAr+v00fAD3UZqcBSlW4V0A5xVFco2XyeHn0ZQd0aTsBL7sqvEn+5ozYa841nYWTQyxwUfKsaGcmQavlyftBGolMB1wkQrbEXShZHK98fFUg+hgnft9Is1pIbvvXFTOi8+v71jtsWlJYY/hr5wkRDVlsoa0BVUCppkNY1BVoAOGUI+xllxzmmHRc/E5CHmIMESEW/ZHZ2knc2Y8YeoXNspAKKw1X5QIZmm1kumI8YXdlJgkvNJFB7pP8JANfClYadoRjWsKF4SSkrtaVlk9nMU1ANMxmMxVXpXcUUxYI0O9aNZVINRxEZNttL+9VuKD0LCD1ns9pSzhrLalaQ2kqfRXU7xmKN1UgcoW7/SaQrTpstiKgIhBIHOnWBIku562Mn4bRpXGpSgzOYJPXIesGp99Fe7MqwGjjMEbq84A7KTMNpk8TMXy/ZjUr6uSTMs+PDheuZXL00g8k4z2vkRLwvJbSkuTLDVx5sRQU0oOcFuyVO4ui0HjFy77ulpKJAJfGoBLZ61yGQ3cIEWiaQxpvjPf3SOz0+UXFtFO0SEmWiWH07QV/TxNIfbkkf4ZQdULIeoYxmt6koa+I6g1huu6+pipjp3ZvfwvRQSRmyPoa7wd9YcE3EtsnCNvfGV/H/Rol2cNLblGbmzIRLYirh38u6AfOvkYZl2hmFSiqELbywZv5VGpgLZlxO/dK4Bho2u/M8Cc8okk0i2rZZaot5xz+xWmHIxRnyl7FcIAwTiW4gOFp4VR+mUFDZT4QLlSq2mXKrTtGEtujEU8tYkuSzqcYurd/iMFrmDEM44X0a9mo94stB0NT4RTvO4p8qaZYxHPIgqR6sCPKL1v2WmSJDzprnF2ZIFQTyBOdB0gweclOPhiFbCDNmHQF2PLMmLlwD/ABMkfimIDzBYAjyqIoiXUtyWsE9llxWyz/8AUU+RBiwpfY0Cx3apn4MU3BX3RNalPGppFna6zy5VntARQq4RkN/eXU6mLFzCto8frH3bGV2kualaYqCviD9IiQy33McVRi1oOPCHG4rI8xsKXiEWmdKlqdAwIyhfuuwB5uBsxX0HQw87K7MSxMxAnxzHqv1hjbF6z2dXnmz2UO1Wo85/eah1y91Ac+ZAjQbDJCLgQZDujoMh6R7u67pcuYRLVVzqcIpnB6xWVVGSivGkIXcYdj5GCUQRQk1MHoGXKtFgnFYyRQveXVaRfjha1qIAM9vKwKagiBqWFRLdMIwnMilQdxrx3Q23pZoAPLpWJoQsX3spLNmwy+4uLFTXPlU/WE20bOLLlO+IsRThTWmg/WNWcYpTCE291pKmDjl6iJIMihsxZC09WFO4wOfI1PoPWNhnGtmfrGWXPhlqXIPvEE8iBnTwbrSGKw7VmRKaTakajD7uagxIy7qH4hThmN4hgzozAAFtEOLxxKK+CloG3hTF4x6sdtW0uZco1qj1BFAfdpr4+kBbbLnyGCuOgY0NN2+KbItvJ0tDZGMXF9z1tfkZdN6Ro13Ij2FkwqyDQEA5EBhkeAanhGY253mhZk1QJaCmR130rXUw/bC21pthms2pmNuyGlB4Cg8IcI4RXrZqTSRa2MsctXYqiKaHMKAfOA9hlhrRaP4wkweIP1g7sq3fboYRrkvR8EuYorSWJbAjJgKEd7QEc/xQ5LKDp1ihblsZrLIBYjlASwWdRbzi0llGHXtJf0rHSTf5VqiU5POgHnAybbmWdLxZPNnSy7UwqEWYpoK6ioFTy5mkYppnV190fiaz3HW+j/ifGLG3n/COP/ZPyitemdp8Y8e0S8ZaShKPeeYuEIPez+XCLTzaMjkA166Re2btPYz1mlGZUJLYRUgUIqeABIzj3eqAKhXKqkjjTGcJPlBC4ZU5JUydZxVslagBNDnodQabs8ulGTbGC69srLLfG5Yj8IQk+uXrA++r5mzpgnOrSZRJ7KW2TPXItTgBnXQmgEedmrxtH2hR9nQEnNuwao56GnlBj/y3MmWsz7S1atULiqabgdwH8IhMj2AFhSloJIpSgPXCAY0XZ9MKE8oSQlZzGmrE6c4dLAxEsAamBiyX7vFWJg5ZkrFCy2bCo46mDdhlaRBsYZu1KCLscLKMo7xEZI8ThlHuPjjKAAPbJVYXrfZeENdpWBFpkw0AqzVKkg74T9oBqI0y02ZWGYhXvO50JqanlX9ImmRYm3DZBN7aUQaFAa8GB48c46myWmyWZ0GGbLJqFZS4592nd8KDnDNZ7KE0AA5CCL96SynOnEQ8gmZ5sfa2a1KGlLLAVz3UK1y316Hyh52qlhpcuoBy3gH5wrWEqlpeY4phOEHdQih/Xxhr2j/yZZgAWNt0Au2XhAFJwyApqrwE2QvC1ybPMMhFnSa0mID30NMmw+9Q8QCMjDBtitbsHKavyb9YQLj7QuRKYqzDDUEjn8Oe4QyS7DXd+0tpGPsbK2LCal6hVFMySaDLmYKeyiUrWacpUMpY5MK/Cu4wnWuVacJEyaxUggirAGgJoagA6b4dvZZVZMwMCO9wp8IhAS6bnkfaR90tAdDUjyJpAj2mogtsnHlLw97DlRMRxU4ZaQzXV/xPjCr7Wv8AiE/KfmYBJgcNLxUl251TdiVsQHhl5RcvWzS5WBbOZk+fNGc582AOolruP8RqRXdHDZ65Jc5auDUMRkeFI0pbslypa4VGIgAsc2puFTU05VgDJll4yGD9m1Kqol+S/qTDJsaKWeaKZ4h/pgXtFYHE1pwFQXLeFcvQQW2dNA43GhEAm+Bg2dl9+sE7T75ircow1MXUl4qnnCYimlgDHMA89/nB+w2NVAoM+P8A3jnZpEFJMrKE2NIkqVBSyS4rypcELOsQJF+QMo6R4lR7gAkQwNve+BIpWXMeqs3cwZBMFa43XXEKUrv03i5+2ktJc2YZE/DJ7TH/AJJ/yu2x0++z/wAl/NeMAB2asDZ6RzbaKUGImhpIGLvzXlKlVLgiomH8DHTQQOfaRSUAkTyzgEDCgYAzElHEpmVGBnBbLuip3QAWpiQLtdnji21kns0mFJoR1L1ITJRKefUgOTnKluwpX3aZEgR8tt7qHloMId5nZlWmIGV8YQAqG3kk1FchQBmZVLTApWiTTdHCWaAiPT3wCiTWGFGFSpHeVexnzy5OLJcEkkCmLPMA5R0tkyXnuda41xy6qA6S+9V8qs60pWoPSJZRHAgbTLgargmU/dcDI9QeI7pH5aaGPto+2SpSLLmJaJFKy65OoO4g0I8yIbJ1iD1SbLyLMKNhOa4a+6TxELO1eytGXs2wgDL/AL1Hy84kmMqW9bVNsjds0qVJXvYMi7sNAAKk+YpAbZSXS0ShvZieihG9a/KGXZzZUYWM1ywO7PPqa/SA2y0n/H6e6r/Ij6wwQQ2kkfdrTe9PNX/SOezlvtcsNOs9J4AAnSfjXKmIDUqRvFTxEE9opX3LH8LKf7gPrHSds8ZQmTbOWUsMwCcjxBFSM/DmITBAux7UzBNqllmM9clodedBWBm1gnvNVrWyrPciklSD2acWIyB4Cp0NY+WR7b2gHaHXPvCv9oxQevHZ2izJ8ypcqTmKbty6+Jz4AawDPOxi1So0LtToKD6Q5XjMoo6Qt7J2ekiUaajF5kmGU2VnzpkICLBgkAihFY8WTZ/CaoafwnTwMGpNiAgpIkikGRFC7roamdAOv0gl9mVRQRalCPDiIkjzJSL0pYryUi9KWIsZ2kpF6UI4Sli3LEIDumkeogiQAVbfd0ucAJi4qaZkHUHVSMqqppxUHcIq/wDl+zhg3ZDENDib+CtRWhqZcsmta9mta0ESJABwOzVlzHZAg1rVmNQVVCDVswUVUI0KqAcgBHmbckkihQkEb3dsqEEZtkpDEEDIg5xIkAFO2XDZ3BDS6jvZFmoMYIcAVooYMwIFKhiDkYrvdEoHEAwbPvdrMxZkM3exVzYAniVUmtBEiQAUZ9xySoTB92KhUDsJYBVkYKgbCoKs6kAZh2GhMe0uuXXFQk5+87tqVY1DMQasqE13op3CPsSJCBt4WYIy0LaUALswAyyUMThGmnAcIH3+tQIkSJREzxdS0QwubCWEPaptTpLbzxoI+xIYLsNF8XMpkTqt8BOnDMb+UdrMPuj0iRIREB2WX95rF7alfuHH8B+USJDGwzd9lVElqAKKiqMhuUQTmrURIkLySOQlR1QRIkJgWEWIFiRIQyxLSLklIkSIgXZSRZliJEgA6RIkSAD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15" name="Picture 4" descr="http://womanest.ru/wp-content/uploads/2013/05/le_rouge_givenchy_range_packshot_a4_printing_use_images_g004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64275" y="2000250"/>
            <a:ext cx="287972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http://3koketki.ru/wp-content/uploads/2013/05/domaschnij-krem-dlja-lica-kak-prigotovit.jpg"/>
          <p:cNvPicPr>
            <a:picLocks noChangeAspect="1" noChangeArrowheads="1"/>
          </p:cNvPicPr>
          <p:nvPr/>
        </p:nvPicPr>
        <p:blipFill>
          <a:blip r:embed="rId3"/>
          <a:srcRect l="13333"/>
          <a:stretch>
            <a:fillRect/>
          </a:stretch>
        </p:blipFill>
        <p:spPr bwMode="auto">
          <a:xfrm>
            <a:off x="0" y="2000250"/>
            <a:ext cx="287972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http://www.helloturkey.ru/_mod_files/ce_images/articles/soap3.jpg"/>
          <p:cNvPicPr>
            <a:picLocks noChangeAspect="1" noChangeArrowheads="1"/>
          </p:cNvPicPr>
          <p:nvPr/>
        </p:nvPicPr>
        <p:blipFill>
          <a:blip r:embed="rId4"/>
          <a:srcRect l="2499" t="3165" r="2499" b="3481"/>
          <a:stretch>
            <a:fillRect/>
          </a:stretch>
        </p:blipFill>
        <p:spPr bwMode="auto">
          <a:xfrm>
            <a:off x="3071802" y="4357694"/>
            <a:ext cx="2879725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Прямоугольник 7"/>
          <p:cNvSpPr>
            <a:spLocks noChangeArrowheads="1"/>
          </p:cNvSpPr>
          <p:nvPr/>
        </p:nvSpPr>
        <p:spPr bwMode="auto">
          <a:xfrm>
            <a:off x="2928926" y="1000108"/>
            <a:ext cx="36058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Лещина (орешник) </a:t>
            </a:r>
            <a:endParaRPr lang="ru-RU" sz="3200" dirty="0"/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3786186" y="2786054"/>
            <a:ext cx="1571625" cy="28575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7803495">
            <a:off x="2686753" y="2622206"/>
            <a:ext cx="1571625" cy="28575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3015318">
            <a:off x="4827095" y="2552926"/>
            <a:ext cx="1571625" cy="28575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1071538" y="142852"/>
            <a:ext cx="7000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Миндаль</a:t>
            </a:r>
          </a:p>
        </p:txBody>
      </p:sp>
      <p:pic>
        <p:nvPicPr>
          <p:cNvPr id="14339" name="Picture 1" descr="C:\Users\Алексей\Desktop\Орехи\Миндаль.jpg"/>
          <p:cNvPicPr>
            <a:picLocks noChangeAspect="1" noChangeArrowheads="1"/>
          </p:cNvPicPr>
          <p:nvPr/>
        </p:nvPicPr>
        <p:blipFill>
          <a:blip r:embed="rId2"/>
          <a:srcRect l="9921" t="5952" b="12190"/>
          <a:stretch>
            <a:fillRect/>
          </a:stretch>
        </p:blipFill>
        <p:spPr bwMode="auto">
          <a:xfrm>
            <a:off x="857224" y="1500174"/>
            <a:ext cx="3243263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E:\Презентация ореха\Орехи\img_1640.jpg"/>
          <p:cNvPicPr>
            <a:picLocks noChangeAspect="1" noChangeArrowheads="1"/>
          </p:cNvPicPr>
          <p:nvPr/>
        </p:nvPicPr>
        <p:blipFill>
          <a:blip r:embed="rId3"/>
          <a:srcRect t="26347" r="29688"/>
          <a:stretch>
            <a:fillRect/>
          </a:stretch>
        </p:blipFill>
        <p:spPr bwMode="auto">
          <a:xfrm>
            <a:off x="5000628" y="4000504"/>
            <a:ext cx="3429000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 descr="C:\Users\Алексей\Desktop\Орехи\Миндаль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000108"/>
            <a:ext cx="3714750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5" descr="http://kachestvo.ru/netcat_files/Image/%D0%BC%D0%B8%D0%BD%D0%B4%D0%B0%D0%BB%D1%8C.%20%D0%B1%D0%BE%D0%BB%D1%8C%20%D0%B2%20%D1%83%D1%85%D0%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714488"/>
            <a:ext cx="3811587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Прямоугольник 6"/>
          <p:cNvSpPr>
            <a:spLocks noChangeArrowheads="1"/>
          </p:cNvSpPr>
          <p:nvPr/>
        </p:nvSpPr>
        <p:spPr bwMode="auto">
          <a:xfrm>
            <a:off x="2714612" y="142852"/>
            <a:ext cx="38044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Лечение миндалем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TextBox 10"/>
          <p:cNvSpPr txBox="1">
            <a:spLocks noChangeArrowheads="1"/>
          </p:cNvSpPr>
          <p:nvPr/>
        </p:nvSpPr>
        <p:spPr bwMode="auto">
          <a:xfrm>
            <a:off x="285720" y="1010245"/>
            <a:ext cx="4786313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dirty="0"/>
              <a:t>При головной боли.</a:t>
            </a:r>
            <a:r>
              <a:rPr lang="ru-RU" sz="2400" b="1" dirty="0"/>
              <a:t> </a:t>
            </a:r>
            <a:endParaRPr lang="ru-RU" sz="2400" b="1" dirty="0" smtClean="0"/>
          </a:p>
          <a:p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i="1" dirty="0"/>
              <a:t>При боли в ушах.</a:t>
            </a: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i="1" dirty="0"/>
              <a:t>При опухоли.</a:t>
            </a:r>
            <a:r>
              <a:rPr lang="ru-RU" sz="2400" b="1" dirty="0"/>
              <a:t> 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i="1" dirty="0"/>
              <a:t>Средство для смягчения кожи</a:t>
            </a:r>
            <a:r>
              <a:rPr lang="ru-RU" sz="2400" b="1" i="1" dirty="0" smtClean="0"/>
              <a:t>.</a:t>
            </a:r>
          </a:p>
          <a:p>
            <a:endParaRPr lang="ru-RU" sz="2400" b="1" i="1" dirty="0"/>
          </a:p>
          <a:p>
            <a:r>
              <a:rPr lang="ru-RU" sz="2400" b="1" i="1" dirty="0" smtClean="0"/>
              <a:t>При нервных расстройствах, рези в животе и болезненном кашле</a:t>
            </a:r>
          </a:p>
          <a:p>
            <a:endParaRPr lang="ru-RU" sz="2400" b="1" i="1" dirty="0"/>
          </a:p>
          <a:p>
            <a:r>
              <a:rPr lang="ru-RU" sz="2400" b="1" i="1" dirty="0" smtClean="0"/>
              <a:t> </a:t>
            </a:r>
            <a:r>
              <a:rPr lang="ru-RU" sz="2400" b="1" i="1" dirty="0" smtClean="0"/>
              <a:t>При потере слуха от простуды или ревматических приступов 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2071670" y="142852"/>
            <a:ext cx="49728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Применение в кулинарии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4" descr="http://kachestvo.ru/netcat_files/Image/%D0%BC%D0%B8%D0%BD%D0%B4%D0%B0%D0%BB%D1%8C.%D0%BF%D0%B8%D1%80%D0%BE%D0%B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857364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214282" y="948690"/>
            <a:ext cx="5286412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/>
              <a:t>Семена миндаля сладкого используют в пищу свежими, поджаренными, подсоленными, а также в качестве пряности при приготовлении различных изделий из теста, сладостей, шоколада, ликёров, придавая им тонкий вкус. Жареный солёный миндаль хорошо дополняет напитки. </a:t>
            </a:r>
          </a:p>
          <a:p>
            <a:r>
              <a:rPr lang="ru-RU" sz="2400" dirty="0"/>
              <a:t>Особое место занимает миндаль в китайской и индонезийской кухне, в которой орехи, миндаль и цитрусы добавляются к большому числу блюд, в особенности к рису, жареной птице, различным видам мяса и так далее.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3214678" y="142852"/>
            <a:ext cx="28594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Кедровый орех</a:t>
            </a:r>
          </a:p>
        </p:txBody>
      </p:sp>
      <p:pic>
        <p:nvPicPr>
          <p:cNvPr id="17411" name="Picture 4" descr="File:Zirbe01.jpg"/>
          <p:cNvPicPr>
            <a:picLocks noChangeAspect="1" noChangeArrowheads="1"/>
          </p:cNvPicPr>
          <p:nvPr/>
        </p:nvPicPr>
        <p:blipFill>
          <a:blip r:embed="rId2"/>
          <a:srcRect l="8333" t="3751" r="13333"/>
          <a:stretch>
            <a:fillRect/>
          </a:stretch>
        </p:blipFill>
        <p:spPr bwMode="auto">
          <a:xfrm>
            <a:off x="714348" y="1142984"/>
            <a:ext cx="3095933" cy="507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C:\Users\Алексей\Desktop\Орехи\Кедровый орех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000504"/>
            <a:ext cx="360045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" descr="File:Pinus sibirica cone and shoots PAN.JPG"/>
          <p:cNvPicPr>
            <a:picLocks noChangeAspect="1" noChangeArrowheads="1"/>
          </p:cNvPicPr>
          <p:nvPr/>
        </p:nvPicPr>
        <p:blipFill>
          <a:blip r:embed="rId4"/>
          <a:srcRect l="7938" t="38696" r="10703"/>
          <a:stretch>
            <a:fillRect/>
          </a:stretch>
        </p:blipFill>
        <p:spPr bwMode="auto">
          <a:xfrm>
            <a:off x="5143504" y="857232"/>
            <a:ext cx="2928937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krasota-zdorowie.ru/wp-content/uploads/2014/03/Molochnye-zuby-2.jpg"/>
          <p:cNvPicPr>
            <a:picLocks noChangeAspect="1" noChangeArrowheads="1"/>
          </p:cNvPicPr>
          <p:nvPr/>
        </p:nvPicPr>
        <p:blipFill>
          <a:blip r:embed="rId2"/>
          <a:srcRect l="6000" r="9999"/>
          <a:stretch>
            <a:fillRect/>
          </a:stretch>
        </p:blipFill>
        <p:spPr bwMode="auto">
          <a:xfrm>
            <a:off x="6357950" y="1643050"/>
            <a:ext cx="2519363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http://t1.gstatic.com/images?q=tbn:ANd9GcSWyJOSWGraBifNfRkT7W1N98GPZRkdZgCuXg4j4byKqysJjAIz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071942"/>
            <a:ext cx="32162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http://babibum.ru/sites/babibum.ru/files/styles/large/public/field/image/smart_0.jpg?itok=WNlNrbM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736"/>
            <a:ext cx="28575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Прямоугольник 4"/>
          <p:cNvSpPr>
            <a:spLocks noChangeArrowheads="1"/>
          </p:cNvSpPr>
          <p:nvPr/>
        </p:nvSpPr>
        <p:spPr bwMode="auto">
          <a:xfrm>
            <a:off x="3357554" y="285728"/>
            <a:ext cx="28240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Кедровый орех</a:t>
            </a:r>
            <a:endParaRPr lang="ru-RU" sz="3200" dirty="0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3929062" y="2143112"/>
            <a:ext cx="1571625" cy="28575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7803495">
            <a:off x="2901067" y="1836388"/>
            <a:ext cx="1571625" cy="28575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3015318">
            <a:off x="4898533" y="1767109"/>
            <a:ext cx="1571625" cy="28575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3643313" y="142875"/>
            <a:ext cx="20122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Фисташки</a:t>
            </a:r>
          </a:p>
        </p:txBody>
      </p:sp>
      <p:pic>
        <p:nvPicPr>
          <p:cNvPr id="19459" name="Picture 1" descr="C:\Users\Алексей\Desktop\Орехи\335170_vkusno_orexi_fistashki_makro_tekstura_1920x1080_(www.GdeFon.ru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4357694"/>
            <a:ext cx="36828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forum.awd.ru/gallery/images/upload/29a/f0f/29af0f93868a1dd16c822e0a0589dcfb.jpg"/>
          <p:cNvPicPr>
            <a:picLocks noChangeAspect="1" noChangeArrowheads="1"/>
          </p:cNvPicPr>
          <p:nvPr/>
        </p:nvPicPr>
        <p:blipFill>
          <a:blip r:embed="rId3"/>
          <a:srcRect l="29765" t="5927" r="4749" b="8125"/>
          <a:stretch>
            <a:fillRect/>
          </a:stretch>
        </p:blipFill>
        <p:spPr bwMode="auto">
          <a:xfrm>
            <a:off x="214282" y="1643050"/>
            <a:ext cx="4000496" cy="351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http://nmedik.org/images/stories/pryanosti/fistashka.jpg"/>
          <p:cNvPicPr>
            <a:picLocks noChangeAspect="1" noChangeArrowheads="1"/>
          </p:cNvPicPr>
          <p:nvPr/>
        </p:nvPicPr>
        <p:blipFill>
          <a:blip r:embed="rId4"/>
          <a:srcRect l="13892" r="8717" b="7855"/>
          <a:stretch>
            <a:fillRect/>
          </a:stretch>
        </p:blipFill>
        <p:spPr bwMode="auto">
          <a:xfrm>
            <a:off x="4714876" y="1000108"/>
            <a:ext cx="36004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2"/>
          <p:cNvSpPr>
            <a:spLocks noGrp="1"/>
          </p:cNvSpPr>
          <p:nvPr>
            <p:ph type="ctrTitle"/>
          </p:nvPr>
        </p:nvSpPr>
        <p:spPr>
          <a:xfrm>
            <a:off x="571472" y="1928802"/>
            <a:ext cx="8101042" cy="1470025"/>
          </a:xfrm>
        </p:spPr>
        <p:txBody>
          <a:bodyPr/>
          <a:lstStyle/>
          <a:p>
            <a:pPr eaLnBrk="1" hangingPunct="1"/>
            <a:r>
              <a:rPr lang="ru-RU" dirty="0" smtClean="0"/>
              <a:t>Цель: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Изучить </a:t>
            </a:r>
            <a:r>
              <a:rPr lang="ru-RU" dirty="0" smtClean="0"/>
              <a:t>разновидность орехов и выяснить их полезные </a:t>
            </a:r>
            <a:r>
              <a:rPr lang="ru-RU" dirty="0" smtClean="0"/>
              <a:t>свойства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857250" y="857250"/>
            <a:ext cx="7072313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В фисташках содержится кальций, магний, фосфор, железо . Эти орехи помогают при хронической усталости, гипертонии, болезнях печени и сердца, а также во время интенсивных физических нагрузок.  Если беспокоят печеночные колики, то благодаря нескольким полезным фисташкам, можно от них избавиться. Эти орехи, как дополнительное средство, помогают бороться с желтухой и малокровием.</a:t>
            </a:r>
          </a:p>
          <a:p>
            <a:r>
              <a:rPr lang="ru-RU" sz="2400" dirty="0"/>
              <a:t>Людям, с предрасположенностью к заболеваниям сердца, следует ввести фисташки в свой рацион — это поможет укрепить сосуды и снять учащенное сердцебиение. Фисташки полезны при туберкулезе и заболеваниях дыхательных путей.</a:t>
            </a:r>
          </a:p>
          <a:p>
            <a:endParaRPr lang="ru-RU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14546" y="214290"/>
            <a:ext cx="47302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Применение в 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медицине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s://encrypted-tbn0.gstatic.com/images?q=tbn:ANd9GcR2tMrXOsNAH7yO85QSL0_6aG76eV4dGx13Re8ZA_1wL9q8jGjq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1507" name="Picture 4" descr="https://encrypted-tbn0.gstatic.com/images?q=tbn:ANd9GcR2tMrXOsNAH7yO85QSL0_6aG76eV4dGx13Re8ZA_1wL9q8jGjq"/>
          <p:cNvPicPr>
            <a:picLocks noChangeAspect="1" noChangeArrowheads="1"/>
          </p:cNvPicPr>
          <p:nvPr/>
        </p:nvPicPr>
        <p:blipFill>
          <a:blip r:embed="rId2"/>
          <a:srcRect l="4155" r="2359"/>
          <a:stretch>
            <a:fillRect/>
          </a:stretch>
        </p:blipFill>
        <p:spPr bwMode="auto">
          <a:xfrm>
            <a:off x="857224" y="1142984"/>
            <a:ext cx="32146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 descr="http://www.povarenok.ru/data/cache/2012dec/17/53/51813_96983-300x0.jpg"/>
          <p:cNvPicPr>
            <a:picLocks noChangeAspect="1" noChangeArrowheads="1"/>
          </p:cNvPicPr>
          <p:nvPr/>
        </p:nvPicPr>
        <p:blipFill>
          <a:blip r:embed="rId3"/>
          <a:srcRect b="4762"/>
          <a:stretch>
            <a:fillRect/>
          </a:stretch>
        </p:blipFill>
        <p:spPr bwMode="auto">
          <a:xfrm>
            <a:off x="5643563" y="3571875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1"/>
          <p:cNvSpPr>
            <a:spLocks noChangeArrowheads="1"/>
          </p:cNvSpPr>
          <p:nvPr/>
        </p:nvSpPr>
        <p:spPr bwMode="auto">
          <a:xfrm>
            <a:off x="2214546" y="214290"/>
            <a:ext cx="49728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Применение в кулинарии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4857752" y="1000108"/>
            <a:ext cx="37147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Фисташки едят свежими и поджаренными, добавляют в сладкую выпечку, мороженое и десерты</a:t>
            </a:r>
          </a:p>
        </p:txBody>
      </p:sp>
      <p:pic>
        <p:nvPicPr>
          <p:cNvPr id="21511" name="Picture 7" descr="https://encrypted-tbn2.gstatic.com/images?q=tbn:ANd9GcScPGjpT35vRz6wZ_qusSM8P3ynyk-kQCAacmTK_Vtz6H3N_7Z-2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3929063"/>
            <a:ext cx="3678237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3929058" y="214290"/>
            <a:ext cx="14353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Кешью</a:t>
            </a:r>
          </a:p>
        </p:txBody>
      </p:sp>
      <p:pic>
        <p:nvPicPr>
          <p:cNvPr id="22531" name="Picture 3" descr="File:Cashew Brazil tree.jpg"/>
          <p:cNvPicPr>
            <a:picLocks noChangeAspect="1" noChangeArrowheads="1"/>
          </p:cNvPicPr>
          <p:nvPr/>
        </p:nvPicPr>
        <p:blipFill>
          <a:blip r:embed="rId2"/>
          <a:srcRect l="26250" t="5000" r="21249" b="11249"/>
          <a:stretch>
            <a:fillRect/>
          </a:stretch>
        </p:blipFill>
        <p:spPr bwMode="auto">
          <a:xfrm>
            <a:off x="642910" y="1214422"/>
            <a:ext cx="4000500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https://encrypted-tbn0.gstatic.com/images?q=tbn:ANd9GcRAG3rmhvhPk4J1Ng6yZUaEjHcXQi4aFC1Rs-WmztGq9KDpF9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4071942"/>
            <a:ext cx="33813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1" descr="C:\Users\Алексей\Desktop\Орехи\Кешью2.jpg"/>
          <p:cNvPicPr>
            <a:picLocks noChangeAspect="1" noChangeArrowheads="1"/>
          </p:cNvPicPr>
          <p:nvPr/>
        </p:nvPicPr>
        <p:blipFill>
          <a:blip r:embed="rId4"/>
          <a:srcRect l="13892" r="24593" b="14252"/>
          <a:stretch>
            <a:fillRect/>
          </a:stretch>
        </p:blipFill>
        <p:spPr bwMode="auto">
          <a:xfrm>
            <a:off x="5643570" y="1000108"/>
            <a:ext cx="2879725" cy="26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357158" y="785794"/>
            <a:ext cx="60007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Кешью богаты белками и углеводами, витаминами А, В2, В1 и железом, содержат цинк, фосфор, кальций. Витамины способствуют обмену белков и жирных кислот в организме и понижению уровня холестерина в крови, укрепляют иммунную систему, обеспечивают нормальную деятельность </a:t>
            </a:r>
            <a:r>
              <a:rPr lang="ru-RU" dirty="0" err="1"/>
              <a:t>сердечно-сосудистой</a:t>
            </a:r>
            <a:r>
              <a:rPr lang="ru-RU" dirty="0"/>
              <a:t> системы. В качестве вспомогательного средства эти орехи употребляются при зубной боли, псориазе, дистрофии, нарушениях обменных процессов, анемиях.</a:t>
            </a:r>
          </a:p>
          <a:p>
            <a:endParaRPr lang="ru-RU" dirty="0"/>
          </a:p>
        </p:txBody>
      </p:sp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2214546" y="142852"/>
            <a:ext cx="46434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Применение в медицине</a:t>
            </a:r>
          </a:p>
        </p:txBody>
      </p:sp>
      <p:pic>
        <p:nvPicPr>
          <p:cNvPr id="23556" name="Picture 2" descr="https://encrypted-tbn1.gstatic.com/images?q=tbn:ANd9GcTcK9WangAPIm986N6mWKrlLTb-ahgzObZaExsbv2CkOJGT5Yh-5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3929063"/>
            <a:ext cx="3857625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571472" y="928670"/>
            <a:ext cx="792961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/>
              <a:t>Использование орехов кешью в кулинарии чрезвычайно широко – от употребления в чистом виде до составляющей салатов, первых и вторых блюд, соусов и кондитерских изделий. Добавлять их можно к карри, к жареным овощам и рисовым блюдах или просто обжаривать в сливочном масле со специями и подавать на закуску к напиткам.</a:t>
            </a:r>
          </a:p>
          <a:p>
            <a:endParaRPr lang="ru-RU" dirty="0"/>
          </a:p>
        </p:txBody>
      </p:sp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2000232" y="285728"/>
            <a:ext cx="49728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Применение в кулинарии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2" descr="http://green-point.ru/static/img/0000/0001/9030/19030500.9qqau27gr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500438"/>
            <a:ext cx="4916580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2357422" y="214290"/>
            <a:ext cx="43903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Арахис (земляной орех)</a:t>
            </a:r>
          </a:p>
        </p:txBody>
      </p:sp>
      <p:pic>
        <p:nvPicPr>
          <p:cNvPr id="25603" name="Picture 6" descr="http://www.ja-zdorov.ru/wp-content/uploads/2012/09/arax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929066"/>
            <a:ext cx="360045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" descr="http://www.multifruit-journal.ru/orehi/arahis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928802"/>
            <a:ext cx="4000528" cy="299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http://upload.wikimedia.org/wikipedia/commons/4/4a/Peanut_94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071546"/>
            <a:ext cx="360045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1000125" y="857250"/>
            <a:ext cx="54292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/>
              <a:t>улучшает память и внимание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/>
              <a:t>улучшает слуховую чувствительность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/>
              <a:t>помогает при диатезе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/>
              <a:t>предотвращает склероз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/>
              <a:t>помогает при бессоннице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/>
              <a:t>оказывает успокаивающее воздействие при     повышенной нервной возбудимости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/>
              <a:t>снижает уровень холестерина в крови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/>
              <a:t>необходим для нормального функционирования  нервной ткани, сердца, печени и других органов и систем</a:t>
            </a:r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2643174" y="285728"/>
            <a:ext cx="37861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Полезные свойства</a:t>
            </a:r>
          </a:p>
        </p:txBody>
      </p:sp>
      <p:pic>
        <p:nvPicPr>
          <p:cNvPr id="26628" name="Picture 3" descr="http://www.ayzdorov.ru/images/Travi/vred%20araxis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1571625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http://vkusnoblog.net/sites/default/files/arahisovoe-maslo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071810"/>
            <a:ext cx="4214812" cy="3160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651" name="Rectangle 1"/>
          <p:cNvSpPr>
            <a:spLocks noChangeArrowheads="1"/>
          </p:cNvSpPr>
          <p:nvPr/>
        </p:nvSpPr>
        <p:spPr bwMode="auto">
          <a:xfrm>
            <a:off x="2000232" y="214290"/>
            <a:ext cx="49728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Применение в кулинарии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2" name="Прямоугольник 4"/>
          <p:cNvSpPr>
            <a:spLocks noChangeArrowheads="1"/>
          </p:cNvSpPr>
          <p:nvPr/>
        </p:nvSpPr>
        <p:spPr bwMode="auto">
          <a:xfrm>
            <a:off x="142875" y="785813"/>
            <a:ext cx="4572000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Этот орех очень популярен в азиатской, особенно Юго-Восточной кухне, где цельные или дробленые его плоды добавляют в соусы, блюда из овощей, мяса, закуски.</a:t>
            </a:r>
          </a:p>
          <a:p>
            <a:r>
              <a:rPr lang="ru-RU"/>
              <a:t>Арахис довольно широко используется в кулинарии, особенно при изготовлении кондитерских изделий – тортов, рулетов, шоколада, халвы, пасты. Жареные арахисовые орешки (соленые и сладкие) – это излюбленное во всем мире лакомство детей и взрослых.</a:t>
            </a:r>
          </a:p>
          <a:p>
            <a:r>
              <a:rPr lang="ru-RU"/>
              <a:t>Из арахиса делают масло, молоко, добавляют в смеси – ореховые, сухофруктов, мюсли.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285720" y="2000240"/>
            <a:ext cx="872604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Helvetica" charset="-52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000000"/>
                </a:solidFill>
                <a:latin typeface="Helvetica" charset="-52"/>
                <a:cs typeface="Times New Roman" pitchFamily="18" charset="0"/>
              </a:rPr>
            </a:b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elvetica" charset="-52"/>
                <a:cs typeface="Times New Roman" pitchFamily="18" charset="0"/>
              </a:rPr>
              <a:t>Спасибо за 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elvetica" charset="-52"/>
                <a:cs typeface="Times New Roman" pitchFamily="18" charset="0"/>
              </a:rPr>
              <a:t>внимание!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Задачи:</a:t>
            </a:r>
          </a:p>
        </p:txBody>
      </p:sp>
      <p:sp>
        <p:nvSpPr>
          <p:cNvPr id="4099" name="Подзаголовок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Ознакомиться с разными видами орехов</a:t>
            </a:r>
          </a:p>
          <a:p>
            <a:pPr eaLnBrk="1" hangingPunct="1"/>
            <a:r>
              <a:rPr lang="ru-RU" smtClean="0"/>
              <a:t>Изучить их полезные свойства</a:t>
            </a:r>
          </a:p>
          <a:p>
            <a:pPr eaLnBrk="1" hangingPunct="1"/>
            <a:r>
              <a:rPr lang="ru-RU" smtClean="0"/>
              <a:t>Узнать   область их применения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1357313" y="1785938"/>
            <a:ext cx="7572375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/>
              <a:t>Какие виды орехов вы знаете?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/>
              <a:t>Какими полезными свойствами обладают орехи?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/>
              <a:t>Как используют их в кулинарии?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/>
              <a:t>Как применяют орехи в медицине?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/>
              <a:t>Допустимо ли использование орехов в косметологии?</a:t>
            </a:r>
          </a:p>
          <a:p>
            <a:endParaRPr lang="ru-RU" sz="240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600" dirty="0">
                <a:latin typeface="+mj-lt"/>
                <a:ea typeface="+mj-ea"/>
                <a:cs typeface="+mj-cs"/>
              </a:rPr>
              <a:t>Вопросы для анкетирования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Опрос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:\Презентация ореха\Орехи\242338_belka_-orexi_-trava_1660x1215_(www.GdeFon.ru)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857232"/>
            <a:ext cx="7072362" cy="5176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1000100" y="142852"/>
            <a:ext cx="7000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Грецкий орех</a:t>
            </a:r>
          </a:p>
        </p:txBody>
      </p:sp>
      <p:pic>
        <p:nvPicPr>
          <p:cNvPr id="7171" name="Picture 4" descr="File:English Walnu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4000504"/>
            <a:ext cx="3799715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C:\Users\Алексей\Desktop\Орехи\Грецкий орех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43050"/>
            <a:ext cx="447678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7" descr="https://encrypted-tbn2.gstatic.com/images?q=tbn:ANd9GcQ8_JoAlfbKX0lEk9qV5O2i8voCfF1GQiILtK1LpJjdAQlI8igN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000108"/>
            <a:ext cx="305151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http://www.wm-painting.ru/plugins/p19_image_design/images/2/472.jpg"/>
          <p:cNvPicPr>
            <a:picLocks noChangeAspect="1" noChangeArrowheads="1"/>
          </p:cNvPicPr>
          <p:nvPr/>
        </p:nvPicPr>
        <p:blipFill>
          <a:blip r:embed="rId2"/>
          <a:srcRect b="5077"/>
          <a:stretch>
            <a:fillRect/>
          </a:stretch>
        </p:blipFill>
        <p:spPr bwMode="auto">
          <a:xfrm>
            <a:off x="2214546" y="857232"/>
            <a:ext cx="4429125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Прямоугольник 3"/>
          <p:cNvSpPr>
            <a:spLocks noChangeArrowheads="1"/>
          </p:cNvSpPr>
          <p:nvPr/>
        </p:nvSpPr>
        <p:spPr bwMode="auto">
          <a:xfrm>
            <a:off x="2071670" y="285728"/>
            <a:ext cx="4864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err="1"/>
              <a:t>Кария</a:t>
            </a:r>
            <a:r>
              <a:rPr lang="ru-RU" sz="2400" dirty="0"/>
              <a:t>, дочь лакейского царя </a:t>
            </a:r>
            <a:r>
              <a:rPr lang="ru-RU" sz="2400" dirty="0" err="1"/>
              <a:t>Диона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http://www.tryphonov.ru/tryphonov2/pic2/FG14_0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214290"/>
            <a:ext cx="1800225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2" descr="http://old.rgo.ru/wp-content/uploads/2011/02/15_11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285992"/>
            <a:ext cx="18669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AutoShape 6" descr="data:image/jpeg;base64,/9j/4AAQSkZJRgABAQAAAQABAAD/2wCEAAkGBxQTEhUUExMVFRUXGBgYGBYYFRgcHRoYFxUYGBccGRoYHCggHBolHBQYITEiJSkrLi4uFx8zODMsNygtLisBCgoKDg0OGxAQGywkICQsLCwsLCwsLCwsLCwsLCwsLCwsLCwsLCwsLCwsLCwsLCwsLCwsLCwsLCwsLCwsLCwsLP/AABEIAMkA+wMBIgACEQEDEQH/xAAcAAACAgMBAQAAAAAAAAAAAAAABQQGAQIDBwj/xABAEAABAgMGAwYEAwcDBAMAAAABAAIDBBEFEiExQVFhcYEGEyKRobEyQsHRFOHwByNSYnKC8ZKi0jNDssIVJDT/xAAYAQEBAQEBAAAAAAAAAAAAAAAAAQIDBP/EACMRAQEAAgIDAAICAwAAAAAAAAABAhEDIRIxQSJRE0IEYXH/2gAMAwEAAhEDEQA/APcUIQgEIQgEIQgEIQgELlHmGs+I9NUujW2PlZXmaewKzc5PbePHll6hsucWM1vxEDmUnjW6HQzdq2JUC7nhqQdRolj6nEk11JNarGXLJ6dMeC32sgtKF/H6H3ousaZa1hfUEaUOaqDuBXaEAsfzV0v+PP2nRbWeTgach+vdQotpvBxc7/UVHnJosHw9QVykGF9XnKtB0zK5XK12mGMno1lp+MK+O8DlUVI6rlEmiSA5xqcM1i+Alc1NCHFDiKjHpUU+qW36TGfIbd44ZOPQkKRCtOI3Wv8AUK+oxSIWoXGjGlx4Ls2dp8bXN4nJJlZ6LhL7iyQbaB+JpHFpr6Z+6YQJhr/hcD79RmFSpiaDcajn91gTxN17K14LpOaz245cEvpe0KuSduPH/UbUb4A+mHsnkrNsiCrTXhqOi7Y5zL08+XHlj7d0IQtsBCEIBCEIBCEIBCEIBCEIBCFGnYrg03AOZOA6alS3SybunWNHawVcQEvi2sKbY0FTTDeudOQ6pPFvE1cSStXhjm32nw4DGlS7bouN5LfT048OM9pEzHY9peYpNMgGEAnh+aWzcelGtzNKU4ruY9fDmNlwlY7e+aXae2S5Xuu+M8Y7QoV0cd1wixrta47KW/GrsKV0XJ0JrhkpZpZWljkRnFozqfRSYxukjZQuzUDupmITg2l6v9pB9gsR49SSTQZklX+qf2rE++oxWLJj0hOFfn/9QfcrkX32GmWS0kIRayhzLielAB7FRfia6JmVCZL94au+HbdTJiSe4NAFG5k7nbksRJmHCHiN47K6TbvDNBRooOAoFh4wzB5Kt2hbj4jgxlccAAn9kyxDMcdCdyp0dk9pyNSA00aTiNuScSMMNYA0YDBQrQbmulnwy3EuPLdRficHLANDVpodwuEzNABEo6rQd8fsiLFZdtBwuxDQ5XtOu3NOlQXPpj5plZVsuh0a6rmabjluOC74cvyvNycX3FbELnAjNeA5pBB1C6Lu84QhCAQhCAQhCAQhQZqMHVbXwjBx3O33Ut0uM3RMxnPBbD6u/wCP3UL/AOJDauvUwyrgPNQRa74T/hvMIxA0plj1KVWz2lMTwjwjYFcblje69WPHlLqek2ajUaTpWld6bKtCecSWMaSWk5A6mv1TmzpV0WF3sR1IYqGt1ca402HFcp+12QGgXLoJpeoafriuVjvL8R5SDHBvXSOo9qpdbsd0FzCQQ01FeOY+qdQJ28KrWdaIjCHCoOhUrUph2Rmg8XXAEOHxH2C72iBCeW1/RSawozYbAG/KCOOo+qhWvGiXXRcXY444+S1b+OnKY/ls3jTwDXADxGgqNBr54eSVWrBJgAg/FeJ5igH64pNI2y2IKtNdwmL7T8FygpWvHKiztvSNZdrUFOhHJM2WuG40qeJVNtWA9ju9hYgnxt+oWJV8eNg1hHE4D1U3pdbWmf7SmmJA4DTkqtM2vFjOuQhidVOgdlIrzV78NgD7miZss0QLoY3XEnUp3fZqRN7P2P3TQT4ojsz9ArfLQiwUdQbAqF2f1LuHqpMxDaXA61xJ4nVdMZqOWV3dIseULqOAwJ/WaizLqVGVE+mIgxyw+lFUbWjOLiSafRTKaXG7QJ6OXOaxuJcafdNZaabQtJxAwUKxobSS+tTumc0Wu+IA4Z0FfNZaRu/WzJoCjThsuLIA/iwWsxKNiOY0uLccxnlkoHNjzzob6tNWnMVz/PirdJTjYratPMHMc1Rocm2HkTzJqtoU+6C8Oafz4HgumHJcXHk45l6X9Ci2dOtjMD28iNjqFKXqeS9BCEIBCFHn5sQmF50yG50CLJtHtabLWkNzOHnoOPtVRWSZDQ2hJpicUjjzcUODn4GooDxNcv1krJP2o1jCdVx3Mt2vT43CSQrnGtYM6uVftMMObW1pWtMV2iT4Lrz8QMm7n7JVPPdFJuguc7IDfQBcq9GPSyuZdl4MNo+UE9cfqoc3BaascA4ZYhMp+O2BDYw0MQN8WtEokHd7EAJzqrl+mMb1spAEJ9wZUqPt0w80wlYuhVd7VxXQwIo/7bqu/oyd5DHopkKaqAQsNmMWRMJzySLr6OaARXjXYYD1XKWmRi12RHkdP1xUKLMV1UOPGoggWxZ4hv76HkfjH1USXmIsV4hwm33nQZDi46DiVYrKknTQdTwwm4PiHLHQbuTaDDhQGd3AbdbqfmcdS46qa21uMWZZTIYDXHvYhzOldmjbmpL4zWGgY3UZDMU+6ismu78evynjutJLHxO4kDev+FdMmcKZvZLMzBrSozXKHEFRUiijWvbQqA00DctK8VU2eyck9o2GxKxAjAOq45H9ckmkLVAa68SSRgKpdP2xSpqruRnWz+17YFCGnPXh+vZUG2J18V/dQz4jmdgo83a74r+7hAucdvcqy9nrB7oVdi8/E76BZt21J4mFhyPdQgNgKn36n6rE1GUmYmKNuhKpl+B5IjV81TFRrLtDvpm4MRDFXH+Z2DR5VPkqtEmZuK09zLxHcaAD/cRVWDsdLmXYBEBERxvPrnUqC1zMTFRI7hQ1WY8cEkjVRpmFfAF6gqCaagHEdVUqwdl4zoUSjjVr6DD/AGnnU06q6Lz57y0gjorbYNp98yh+NufEaFduLL48/Nh9hohCF3cAq3PTbYkdocfBDJ5Ej81P7Qz3dw6A0c7Dpr7jzVIm54AYHJcuTL49HDh9Wy2IrHXS0gmtScsBlmk1qxg4hocCNTp04JbLtiRYd5pFBlU58lCEY1unArnllt3xx0ZP7kUr4qeS2h2vc+ABvIBL/wADeGDqFVG15iZl3Fz2XoYzc3GnMZrDa2zM0XEkmpOq1lpotNQUhs212RWgtcCphipsSbRcIjXA5OBB6qt2XOFje6ccWeGvAZelE37+ppqdEwPZNr3tiRnFnhHgbgTsTtgp7X/quGcig/DeByI/NSYNjzcwPDDuN3cafmvQbIsyWZQloAGpxK1tu3Wu8EIXWjpXonh1u1nz71ISWVJPl5cQnuB8ROBzrjU9TTosRHLSLN3lwmZsURWlozQAqcguEW0xTA4UVctq0S+rG4nhqoNnWHMxiG/ANXO+gzKm9rr9n0z2haPmqkce2nPdhiBirhY3YqCwgv8A3jt3ZdBkrBFs+ExuDWjkB9FdJuPNYluxDgxjjyaT7BcYcvNTBDRDiNGrnNLQPPNeoysFobedlphrst4E1CFbwrtjTzokxPL9EvZezIUCjaY/O45nf/Cezk2DgwXWjTNL4hbW8Dic/ouUeLQZqs3tiK9K56NeLYQzeacm5uPlh1C5R48d5pCgvNfmd4W9ScfRNLGsfuqxIrr8U5nQDZo2WVN2NDIY3+iXzbb4/mGRXWbjl3ILgHJULpedB15hTmR6pLMdno0SM98OI1rXGtCCTWgrlxqeq2fZc1CFQ5kSmgJDugOB80LFkZFqAExsaN3TxErrRw4HP78wq1Y8OM5l94Da5CuPkmQDsSMRtqrLpnW+q9OBrkspH2UtHvIVw/EzDm35fLLoE8Xsl3NvFlNXSj9upvx0r8IA+v1HkqNCj95EawHM4nYDNXCbjw3xnPiC828aN0Pi48MEtnGQW+KExrSa5CmC82V3Xuwmpp2izl34cABSg2GHkoNozDXNa4YOrR3EaKNFiqBNkuuw25vcAOQNSegBKzto2hTFDmmcrFhxAWxHXTpUYHmkkwMVwEaiCLbvZK64xJejHagfC7yyPJI//k4jXCFEYQ8kAAY1rlSmatbbQIwqmllQodRMvYDEZUQqjJxzd004lTqrvSTY9ltlWNiRQHTDhUMOIhg6n+bgtoscklxNSc1AjTLnPJcSScanVaPmFUiXHmeKQW1OXLr9MnfddpuaAGaqVqzjox7tmNdfvwUtXRnNW8xo+KvJcbPhx5s1ALIX8R15bpjY3ZGBDaHxnd8/O6cGN6fMeeCeumAMApol01s6xoMLJoLtziVMiygY6o1CgiYqsTM7QGpw3WktSJu0y2gCw+cqFR7Ut8l91gLqbAk+QXI27HOAgRieEJ/2op2aXZ89hSqhRLSaMyPNVKO6eePDLRKcbo9K1TeweyweKzLnOeflDi0N4eHE807QybazdHDzUuBPjmtpzsDLtFRfbxER3s4qvzXZqYhGsCKIg/hf4T/qAofIJ2dLSLQQ6dG6osxbMaC4NiwYjXHLC8DyLagrImp2MP3UtEpu6jP/ACNU1Ta1RZ4lwY2rnHQJjDk6UvEE6gaKp2O6LLOrHbRzvmzHKqsn4sOyKiGdmHxuGgA+qxGfiuUlMgXtyFzc5USYTzRw6oY+i5y8UeLkuL5gNFUS06sSauR4bhk43Hcn4e9D0V+XnViMDo0IOyvg9RiB5gL0Veji9PPze3lNswSyK6GcCwnyvVB6hwPVKZqYu0qcDhXYnL7dVZu3LaTf9TB+v9qqsWHeBadVyymq74XcbgrWWfR7na3QBwBz9lzk343HHxDLiB9VKbDocgVNNbBiKPGKzNRS2lLrRuf8rhN3yDRo4Y5qLtLsWzxHcS99yG3M5kn+Fo3TWPEGDW4NAoAl8o+5Ca3hU8ziVjvsaqK7z0rEu3mEOIxpU48MqKtztutbUEEPGbTorNLzjm4+6XtlIMxGrFZeayhIyJ1pXb7oK1KQ5ibPhBaz+I4DpurXJ2HAYwtOJpiTqVMmJkHBrQ1owDWigA4fmoj3pqLtoX3QBWtBRc++4oe8AEnJU21XxY8W7LB2xOQrzSds1b4k40CpcAEijTj5t/dQcGD4n6D8+CzI9jKgGZjvedWNJA88z6KxS8GHBbchNDQNAlI7WNZsGXGABOpOZ5piZ9v8ISSJH4riJgcU2bPhPDYJfNWq1sRjfmdUj+2n3UL8Sqxa84fxEN+jajoafZE2vMW0Tq71XH8cN1U4tqCoAxOwxPkFKl4Md+IhEDdzgPzU7VaIMZriK+anunWZBVP8JHbjdB5P+4XN9ouZ/wBRjm8SMPMYJsWWauRAWuFQUhDXQHXHYsPwu+h4raBaTXYhwKmF7IjC12IPmOI4qG3WHFXeHEqlcFrmi641pkdxoVKgvVjFR5q34bHGGCXPrS60VNdRRYlBMujNfGglkJvwioOO7qHBMIclC778QGARKUcd6ZE8dK7cgm0WbByyOitWRiBGuuaRmCCOYNQvTJaMHsa4ZOAK8zlmUdXQAu6DH6Kx2RbVyC1u1fVxP1XXjunHlm/SN+0ezi65GGQ8BO2JLT6n0VPZjjrqOK9ftCW7yE9mHiaQK5VpgfOi8VmZeIyYdeF3AgtrrX6U9SryTV2vFluadTKC+H6hYnpwQ2lzjQBD4l0EnCio9sWwZh1xlbgP+r8lh12YzUd80MiGHIb8/sm0g6MwBrqOA3zoodk+BgCjTtpvhuwFRx++iy0shdgOQ9lhrqlQLGtJswxxbg5po4V3xB5Z+SnNbQBLEldi6gUOzYlL9dSpbG3sMlziwrrsMvsstbb94s31yWzXEFE20iyLomESrG7fMfsF3gw2wxRjQAsvjk5rkShtu6KokeZa3EuA5mi2jRKBVy0YtXVArTEk5BD2nx7SZuXcGgn1y9VEFs3Xi+whm+ZrxAwp5pJG7TltQ1rHfzXT98VtPRnPAOdQCaD2pxWvGz2zuX0cWhbsEDB947AGvqMOqhWbBMw8ucKM04/koFn2WXkFwoPU9Fa5WBQU+FvD6qZanpqS/XeTlmQ8GMBJ2HuU3l4r6Y3GcC0k+4qojHtpQXedKeuKIsd1KEmh0reHoarEqu0eac34gKbitPyWO/aRwKiQZnb7+ma5uhjRwZwLTT1UGZqx4ETG7dduw3eRwwKgRrFjMxhRyeDx9R9kxoW4mhG4XWHH/X1V3WSIz0aEQIzaDKoxCdS0wHCoK7uDXC68Ag4FJYlmul31hklhOR8/0VUqyy0XdS2Q7zgAk8tHYRUuHnj5KdLRi4gDwjfhx2C3Gdu1pWiBEEuzYF59Q0eh8t1YJGB4G4E/5VK7PjvI8SIQficQKY0B8I50AC9lsiR7uCxrgL1Ku/qcS4+pW+OeVY5L4wwVG/aHZOLY7daNdz+U+WHQK8qLackI0J8M4XhnscwehAK75Tc04YZeN28Qm5UvaWmtDmElbYwY6oFFcZ+SiQnmHEaQ4eo3buCoDoa8untlJT4RiktpuMQ3W4DUq4vkb2ijmzYY3PIVTtdwh7PjuIgcMiKOG7TnXln0Vpa8Oa0jEEAg8CMFwhSRPwwjzcQPQVTb8O0ANpQAUFNgrJUuviCCs5rFoTcKEKvLqcG1+qQzfa2GMIUKI86F1Gj6n0U0bdO1Fo91DwNCcuaV2DLTRo8xXtacbpcSPI4KRZtmPmH9/Mf2sGQ5qzNbTJP9I0bXXPguizdUMzIdUA+EZka8ioOM9FbQ1PhGZVItudfFNPhhjJv1dufZPpyOXx2A4MBIDeYIqeOPRRLVsktJOmnL3Vxsl2tnWlULRon3Z2eDfA+gzuEjetQds/UqI+y3Ft4DCpHUUJ9wusnJHDA1qBy8VFvKyxjHGyrZJChvZnPp+vdMIZAOAw0pX74eyitaWjAVGeGY5fb9HdsUaGlfX8+S4adbU0OhkfDjvmDz18iuDgzVpH9LzT1qubnHUVO4wK1MQb0PFEb90DkSOeP5rAY8ZPHIg+4QBw8kNdj9fuEG4LtW04tP+FoHXSMHUORp+qLcux2WzIhGFVUbtKkXL4u7igPHQqJxHl9vspEs6nA7c/8AKT2zSSzAGvcIhoa610zywTWPOXgYcIGjsHPpTDUNrvkTspE7KgxTSlcCeoCZ2ZZoLmjVxAAHFXvZ1rawdgbFFe9cMG06uGXlQeivyjWfKCFDaxug8zqVJXswx8Zp5Mst0IQhaZcJyThxRdiMa4cRlyOnRJY/Y+Xcai+3k4H/AMgT6qwoUslamVnp592j7HRm3XSrr4+Zrw2oO4yqPXnoqbYE+afuRx+FvlVerIWLxxuc2Wnlrex848+OG0c4oPtVM5HsZMDBzoQZtVxI5eEBX9CTjh/Lk8jtuymw4xguewvoDQHQ5YHHRLBYjK1LRXkmX7SZX/7cQkfG1hB4Bgb7gqixJuND+GK8Da8aeWS4ZdXT04d47XMSoC1dDA4qhPt6aBwjHq1pHqFvE7ZzAwuQid7rv+Sa2XpZ7WhEtJe+4wZgGgPPfkquI7h8DyG/1YUSi05+NHxiPJGjRg0cgPc1KgiVTwPM8bPQ6kX213J15q0WfMsmIdWkOLfC6m/2Xnf4RNrDiOgRA9uRwcNxx+iXGQ3lVi/COh1DCQDpSuP06BdrLlaUJAr5Yg7ZnqmIe17Q5uIUKagurUYGlKiuXHXyUNpEOI3lw2WXwAevLHnXAquTUz3ZIe9vAsJJrTUHPTPFdYE0XQ2vY5wBwNNxgTTmFmxTowSMvL7A4joaLDwaYj1/5AJQbSitG43cAK8ABmu8C2nU8TR/bX2U0JIf06EeowW4ib+efqPso0G1ITsalp4j6hTBDqLwyOo35jBEYb/j9bLan+OKzcxy65H81ksqiMw3JrZEkY0RkJoxccDsaVPSgUez7Pc9waxpc45Aa8V6b2S7O/hgXvp3rut0bV1J1P6PTjw3XPPLUU5v7OJszBiuiwRU6PeaN2AuDRXiwezjZc3i6++lAaUArnQb8U8QvROPGXbjlyZXoIQhbYCEIQCEIQCEIQCEIQVL9oljOjwmRGAudCveEateBew1ILW+q8hmJfPBfRar9u9kJeZq6hhxD87MKniMj6HiuPJx77jtx8vj1XgExKHGiTzMsQcl6tb37OJyG0ugRWxwPku3XdAc/wDV5qiR5OIKsjMdCij5Hsc2rdwHY9Fx7x9vTvHP0QQ4WKkMhqSZOnNYMMgYDHfZPJZjpxjzENjqEmtNASubrSGTGE8TgFNs7s3Hjn91BiRMc2tcRXiQKDqrnYv7IpqJQxiyA3ib7ujWmnm4KyS+u2blr3dKbYlpxGP8Rq05jbiFZoky4j5SOJuH1wPML1OyP2cyEFlDC752r4hqTyAo0dB5prLdlJOH8MtC5FtR5OqFv+LJz/mxfNnaKQe095SopXz/AMqFYNqGG4tdUscerTv+S+ge2vYyHEhl8GGAQDehtFARuwDJw2GfPPwO1rIdCdUCrc68OCmtfjkuN8u4sD4IOIN4H5jSlFEdCxoAaerj70SqzLVMGocCWn06ZJ060m0DqAgitR+fsudlldOq5sgY1IrT9eX5r3jsR2fbAkWQojGkv/ePa4Ai84CgIOoaGjoVWP2a9m5aPCEy/wDeODyLnytLaFt4fMS0tdQ4UcMNV6au/Fh9rzcufyEkz2TlH/8AZDf6CWjyaaeiiN7DSoNaP5X/AMqqzIXTwx/Tn5X9odm2XCgC7Chhg9TzJxKmIQtMhCEIBCEIBCEIBCEIBCEIBCEIBCEIBR52Shxm3YsNkRv8L2hw8iM1IQgRO7HSJNfwsPyPtVSpXs9KwzVktBadxDbXzpVM0KeM/S+V/bACyhCqBCEIBUztR2KEUufAoC6t5hwBJ+Zp0PDI8NbmhTLGZe1xyuN3HzFbHZ90J7obmkEGmIxB2KUwJOK2rbrrtdifJfR3bDsw2aZeaB3rRh/MNjx2PTl5b+AdDfS6cDQtIxByOGa8+UuPT145zKO/7MLadJzTYEQnuY1GGuj60hu4G84sO4c3+Fe4LwiJAMU0oABqaVdhTLQeq9a7HWz+IgC+f3rKNiDU7O/uHrUaLXFn8rlzY/2h6hCF3cAhCEAhCEAhCEAhCEAhCEAhCEAhCEAhCEAhCEAhCEAhCEAhCEAhCEAqz2tsDvR30IfvW/EB84H/ALDTfLZWZClm5pcbZdx5FMXfipdfWjm5Y/Q8E47FQYj44ezBjfjdTgfDXjUYcK6BMO3Xxt5fZWLs3/8Anh8vquOOP5O2Wf4maEIXdwCEIQCEIQCEIQf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" name="AutoShape 8" descr="data:image/jpeg;base64,/9j/4AAQSkZJRgABAQAAAQABAAD/2wCEAAkGBxQTEhUUExMVFRUXGBgYGBYYFRgcHRoYFxUYGBccGRoYHCggHBolHBQYITEiJSkrLi4uFx8zODMsNygtLisBCgoKDg0OGxAQGywkICQsLCwsLCwsLCwsLCwsLCwsLCwsLCwsLCwsLCwsLCwsLCwsLCwsLCwsLCwsLCwsLCwsLP/AABEIAMkA+wMBIgACEQEDEQH/xAAcAAACAgMBAQAAAAAAAAAAAAAABQQGAQIDBwj/xABAEAABAgMGAwYEAwcDBAMAAAABAAIDBBEFEiExQVFhcYEGEyKRobEyQsHRFOHwByNSYnKC8ZKi0jNDssIVJDT/xAAYAQEBAQEBAAAAAAAAAAAAAAAAAQIDBP/EACMRAQEAAgIDAAICAwAAAAAAAAABAhEDIRIxQSJRE0IEYXH/2gAMAwEAAhEDEQA/APcUIQgEIQgEIQgEIQgELlHmGs+I9NUujW2PlZXmaewKzc5PbePHll6hsucWM1vxEDmUnjW6HQzdq2JUC7nhqQdRolj6nEk11JNarGXLJ6dMeC32sgtKF/H6H3ousaZa1hfUEaUOaqDuBXaEAsfzV0v+PP2nRbWeTgach+vdQotpvBxc7/UVHnJosHw9QVykGF9XnKtB0zK5XK12mGMno1lp+MK+O8DlUVI6rlEmiSA5xqcM1i+Alc1NCHFDiKjHpUU+qW36TGfIbd44ZOPQkKRCtOI3Wv8AUK+oxSIWoXGjGlx4Ls2dp8bXN4nJJlZ6LhL7iyQbaB+JpHFpr6Z+6YQJhr/hcD79RmFSpiaDcajn91gTxN17K14LpOaz245cEvpe0KuSduPH/UbUb4A+mHsnkrNsiCrTXhqOi7Y5zL08+XHlj7d0IQtsBCEIBCEIBCEIBCEIBCEIBCFGnYrg03AOZOA6alS3SybunWNHawVcQEvi2sKbY0FTTDeudOQ6pPFvE1cSStXhjm32nw4DGlS7bouN5LfT048OM9pEzHY9peYpNMgGEAnh+aWzcelGtzNKU4ruY9fDmNlwlY7e+aXae2S5Xuu+M8Y7QoV0cd1wixrta47KW/GrsKV0XJ0JrhkpZpZWljkRnFozqfRSYxukjZQuzUDupmITg2l6v9pB9gsR49SSTQZklX+qf2rE++oxWLJj0hOFfn/9QfcrkX32GmWS0kIRayhzLielAB7FRfia6JmVCZL94au+HbdTJiSe4NAFG5k7nbksRJmHCHiN47K6TbvDNBRooOAoFh4wzB5Kt2hbj4jgxlccAAn9kyxDMcdCdyp0dk9pyNSA00aTiNuScSMMNYA0YDBQrQbmulnwy3EuPLdRficHLANDVpodwuEzNABEo6rQd8fsiLFZdtBwuxDQ5XtOu3NOlQXPpj5plZVsuh0a6rmabjluOC74cvyvNycX3FbELnAjNeA5pBB1C6Lu84QhCAQhCAQhCAQhQZqMHVbXwjBx3O33Ut0uM3RMxnPBbD6u/wCP3UL/AOJDauvUwyrgPNQRa74T/hvMIxA0plj1KVWz2lMTwjwjYFcblje69WPHlLqek2ajUaTpWld6bKtCecSWMaSWk5A6mv1TmzpV0WF3sR1IYqGt1ca402HFcp+12QGgXLoJpeoafriuVjvL8R5SDHBvXSOo9qpdbsd0FzCQQ01FeOY+qdQJ28KrWdaIjCHCoOhUrUph2Rmg8XXAEOHxH2C72iBCeW1/RSawozYbAG/KCOOo+qhWvGiXXRcXY444+S1b+OnKY/ls3jTwDXADxGgqNBr54eSVWrBJgAg/FeJ5igH64pNI2y2IKtNdwmL7T8FygpWvHKiztvSNZdrUFOhHJM2WuG40qeJVNtWA9ju9hYgnxt+oWJV8eNg1hHE4D1U3pdbWmf7SmmJA4DTkqtM2vFjOuQhidVOgdlIrzV78NgD7miZss0QLoY3XEnUp3fZqRN7P2P3TQT4ojsz9ArfLQiwUdQbAqF2f1LuHqpMxDaXA61xJ4nVdMZqOWV3dIseULqOAwJ/WaizLqVGVE+mIgxyw+lFUbWjOLiSafRTKaXG7QJ6OXOaxuJcafdNZaabQtJxAwUKxobSS+tTumc0Wu+IA4Z0FfNZaRu/WzJoCjThsuLIA/iwWsxKNiOY0uLccxnlkoHNjzzob6tNWnMVz/PirdJTjYratPMHMc1Rocm2HkTzJqtoU+6C8Oafz4HgumHJcXHk45l6X9Ci2dOtjMD28iNjqFKXqeS9BCEIBCFHn5sQmF50yG50CLJtHtabLWkNzOHnoOPtVRWSZDQ2hJpicUjjzcUODn4GooDxNcv1krJP2o1jCdVx3Mt2vT43CSQrnGtYM6uVftMMObW1pWtMV2iT4Lrz8QMm7n7JVPPdFJuguc7IDfQBcq9GPSyuZdl4MNo+UE9cfqoc3BaascA4ZYhMp+O2BDYw0MQN8WtEokHd7EAJzqrl+mMb1spAEJ9wZUqPt0w80wlYuhVd7VxXQwIo/7bqu/oyd5DHopkKaqAQsNmMWRMJzySLr6OaARXjXYYD1XKWmRi12RHkdP1xUKLMV1UOPGoggWxZ4hv76HkfjH1USXmIsV4hwm33nQZDi46DiVYrKknTQdTwwm4PiHLHQbuTaDDhQGd3AbdbqfmcdS46qa21uMWZZTIYDXHvYhzOldmjbmpL4zWGgY3UZDMU+6ismu78evynjutJLHxO4kDev+FdMmcKZvZLMzBrSozXKHEFRUiijWvbQqA00DctK8VU2eyck9o2GxKxAjAOq45H9ckmkLVAa68SSRgKpdP2xSpqruRnWz+17YFCGnPXh+vZUG2J18V/dQz4jmdgo83a74r+7hAucdvcqy9nrB7oVdi8/E76BZt21J4mFhyPdQgNgKn36n6rE1GUmYmKNuhKpl+B5IjV81TFRrLtDvpm4MRDFXH+Z2DR5VPkqtEmZuK09zLxHcaAD/cRVWDsdLmXYBEBERxvPrnUqC1zMTFRI7hQ1WY8cEkjVRpmFfAF6gqCaagHEdVUqwdl4zoUSjjVr6DD/AGnnU06q6Lz57y0gjorbYNp98yh+NufEaFduLL48/Nh9hohCF3cAq3PTbYkdocfBDJ5Ej81P7Qz3dw6A0c7Dpr7jzVIm54AYHJcuTL49HDh9Wy2IrHXS0gmtScsBlmk1qxg4hocCNTp04JbLtiRYd5pFBlU58lCEY1unArnllt3xx0ZP7kUr4qeS2h2vc+ABvIBL/wADeGDqFVG15iZl3Fz2XoYzc3GnMZrDa2zM0XEkmpOq1lpotNQUhs212RWgtcCphipsSbRcIjXA5OBB6qt2XOFje6ccWeGvAZelE37+ppqdEwPZNr3tiRnFnhHgbgTsTtgp7X/quGcig/DeByI/NSYNjzcwPDDuN3cafmvQbIsyWZQloAGpxK1tu3Wu8EIXWjpXonh1u1nz71ISWVJPl5cQnuB8ROBzrjU9TTosRHLSLN3lwmZsURWlozQAqcguEW0xTA4UVctq0S+rG4nhqoNnWHMxiG/ANXO+gzKm9rr9n0z2haPmqkce2nPdhiBirhY3YqCwgv8A3jt3ZdBkrBFs+ExuDWjkB9FdJuPNYluxDgxjjyaT7BcYcvNTBDRDiNGrnNLQPPNeoysFobedlphrst4E1CFbwrtjTzokxPL9EvZezIUCjaY/O45nf/Cezk2DgwXWjTNL4hbW8Dic/ouUeLQZqs3tiK9K56NeLYQzeacm5uPlh1C5R48d5pCgvNfmd4W9ScfRNLGsfuqxIrr8U5nQDZo2WVN2NDIY3+iXzbb4/mGRXWbjl3ILgHJULpedB15hTmR6pLMdno0SM98OI1rXGtCCTWgrlxqeq2fZc1CFQ5kSmgJDugOB80LFkZFqAExsaN3TxErrRw4HP78wq1Y8OM5l94Da5CuPkmQDsSMRtqrLpnW+q9OBrkspH2UtHvIVw/EzDm35fLLoE8Xsl3NvFlNXSj9upvx0r8IA+v1HkqNCj95EawHM4nYDNXCbjw3xnPiC828aN0Pi48MEtnGQW+KExrSa5CmC82V3Xuwmpp2izl34cABSg2GHkoNozDXNa4YOrR3EaKNFiqBNkuuw25vcAOQNSegBKzto2hTFDmmcrFhxAWxHXTpUYHmkkwMVwEaiCLbvZK64xJejHagfC7yyPJI//k4jXCFEYQ8kAAY1rlSmatbbQIwqmllQodRMvYDEZUQqjJxzd004lTqrvSTY9ltlWNiRQHTDhUMOIhg6n+bgtoscklxNSc1AjTLnPJcSScanVaPmFUiXHmeKQW1OXLr9MnfddpuaAGaqVqzjox7tmNdfvwUtXRnNW8xo+KvJcbPhx5s1ALIX8R15bpjY3ZGBDaHxnd8/O6cGN6fMeeCeumAMApol01s6xoMLJoLtziVMiygY6o1CgiYqsTM7QGpw3WktSJu0y2gCw+cqFR7Ut8l91gLqbAk+QXI27HOAgRieEJ/2op2aXZ89hSqhRLSaMyPNVKO6eePDLRKcbo9K1TeweyweKzLnOeflDi0N4eHE807QybazdHDzUuBPjmtpzsDLtFRfbxER3s4qvzXZqYhGsCKIg/hf4T/qAofIJ2dLSLQQ6dG6osxbMaC4NiwYjXHLC8DyLagrImp2MP3UtEpu6jP/ACNU1Ta1RZ4lwY2rnHQJjDk6UvEE6gaKp2O6LLOrHbRzvmzHKqsn4sOyKiGdmHxuGgA+qxGfiuUlMgXtyFzc5USYTzRw6oY+i5y8UeLkuL5gNFUS06sSauR4bhk43Hcn4e9D0V+XnViMDo0IOyvg9RiB5gL0Veji9PPze3lNswSyK6GcCwnyvVB6hwPVKZqYu0qcDhXYnL7dVZu3LaTf9TB+v9qqsWHeBadVyymq74XcbgrWWfR7na3QBwBz9lzk343HHxDLiB9VKbDocgVNNbBiKPGKzNRS2lLrRuf8rhN3yDRo4Y5qLtLsWzxHcS99yG3M5kn+Fo3TWPEGDW4NAoAl8o+5Ca3hU8ziVjvsaqK7z0rEu3mEOIxpU48MqKtztutbUEEPGbTorNLzjm4+6XtlIMxGrFZeayhIyJ1pXb7oK1KQ5ibPhBaz+I4DpurXJ2HAYwtOJpiTqVMmJkHBrQ1owDWigA4fmoj3pqLtoX3QBWtBRc++4oe8AEnJU21XxY8W7LB2xOQrzSds1b4k40CpcAEijTj5t/dQcGD4n6D8+CzI9jKgGZjvedWNJA88z6KxS8GHBbchNDQNAlI7WNZsGXGABOpOZ5piZ9v8ISSJH4riJgcU2bPhPDYJfNWq1sRjfmdUj+2n3UL8Sqxa84fxEN+jajoafZE2vMW0Tq71XH8cN1U4tqCoAxOwxPkFKl4Md+IhEDdzgPzU7VaIMZriK+anunWZBVP8JHbjdB5P+4XN9ouZ/wBRjm8SMPMYJsWWauRAWuFQUhDXQHXHYsPwu+h4raBaTXYhwKmF7IjC12IPmOI4qG3WHFXeHEqlcFrmi641pkdxoVKgvVjFR5q34bHGGCXPrS60VNdRRYlBMujNfGglkJvwioOO7qHBMIclC778QGARKUcd6ZE8dK7cgm0WbByyOitWRiBGuuaRmCCOYNQvTJaMHsa4ZOAK8zlmUdXQAu6DH6Kx2RbVyC1u1fVxP1XXjunHlm/SN+0ezi65GGQ8BO2JLT6n0VPZjjrqOK9ftCW7yE9mHiaQK5VpgfOi8VmZeIyYdeF3AgtrrX6U9SryTV2vFluadTKC+H6hYnpwQ2lzjQBD4l0EnCio9sWwZh1xlbgP+r8lh12YzUd80MiGHIb8/sm0g6MwBrqOA3zoodk+BgCjTtpvhuwFRx++iy0shdgOQ9lhrqlQLGtJswxxbg5po4V3xB5Z+SnNbQBLEldi6gUOzYlL9dSpbG3sMlziwrrsMvsstbb94s31yWzXEFE20iyLomESrG7fMfsF3gw2wxRjQAsvjk5rkShtu6KokeZa3EuA5mi2jRKBVy0YtXVArTEk5BD2nx7SZuXcGgn1y9VEFs3Xi+whm+ZrxAwp5pJG7TltQ1rHfzXT98VtPRnPAOdQCaD2pxWvGz2zuX0cWhbsEDB947AGvqMOqhWbBMw8ucKM04/koFn2WXkFwoPU9Fa5WBQU+FvD6qZanpqS/XeTlmQ8GMBJ2HuU3l4r6Y3GcC0k+4qojHtpQXedKeuKIsd1KEmh0reHoarEqu0eac34gKbitPyWO/aRwKiQZnb7+ma5uhjRwZwLTT1UGZqx4ETG7dduw3eRwwKgRrFjMxhRyeDx9R9kxoW4mhG4XWHH/X1V3WSIz0aEQIzaDKoxCdS0wHCoK7uDXC68Ag4FJYlmul31hklhOR8/0VUqyy0XdS2Q7zgAk8tHYRUuHnj5KdLRi4gDwjfhx2C3Gdu1pWiBEEuzYF59Q0eh8t1YJGB4G4E/5VK7PjvI8SIQficQKY0B8I50AC9lsiR7uCxrgL1Ku/qcS4+pW+OeVY5L4wwVG/aHZOLY7daNdz+U+WHQK8qLackI0J8M4XhnscwehAK75Tc04YZeN28Qm5UvaWmtDmElbYwY6oFFcZ+SiQnmHEaQ4eo3buCoDoa8untlJT4RiktpuMQ3W4DUq4vkb2ijmzYY3PIVTtdwh7PjuIgcMiKOG7TnXln0Vpa8Oa0jEEAg8CMFwhSRPwwjzcQPQVTb8O0ANpQAUFNgrJUuviCCs5rFoTcKEKvLqcG1+qQzfa2GMIUKI86F1Gj6n0U0bdO1Fo91DwNCcuaV2DLTRo8xXtacbpcSPI4KRZtmPmH9/Mf2sGQ5qzNbTJP9I0bXXPguizdUMzIdUA+EZka8ioOM9FbQ1PhGZVItudfFNPhhjJv1dufZPpyOXx2A4MBIDeYIqeOPRRLVsktJOmnL3Vxsl2tnWlULRon3Z2eDfA+gzuEjetQds/UqI+y3Ft4DCpHUUJ9wusnJHDA1qBy8VFvKyxjHGyrZJChvZnPp+vdMIZAOAw0pX74eyitaWjAVGeGY5fb9HdsUaGlfX8+S4adbU0OhkfDjvmDz18iuDgzVpH9LzT1qubnHUVO4wK1MQb0PFEb90DkSOeP5rAY8ZPHIg+4QBw8kNdj9fuEG4LtW04tP+FoHXSMHUORp+qLcux2WzIhGFVUbtKkXL4u7igPHQqJxHl9vspEs6nA7c/8AKT2zSSzAGvcIhoa610zywTWPOXgYcIGjsHPpTDUNrvkTspE7KgxTSlcCeoCZ2ZZoLmjVxAAHFXvZ1rawdgbFFe9cMG06uGXlQeivyjWfKCFDaxug8zqVJXswx8Zp5Mst0IQhaZcJyThxRdiMa4cRlyOnRJY/Y+Xcai+3k4H/AMgT6qwoUslamVnp592j7HRm3XSrr4+Zrw2oO4yqPXnoqbYE+afuRx+FvlVerIWLxxuc2Wnlrex848+OG0c4oPtVM5HsZMDBzoQZtVxI5eEBX9CTjh/Lk8jtuymw4xguewvoDQHQ5YHHRLBYjK1LRXkmX7SZX/7cQkfG1hB4Bgb7gqixJuND+GK8Da8aeWS4ZdXT04d47XMSoC1dDA4qhPt6aBwjHq1pHqFvE7ZzAwuQid7rv+Sa2XpZ7WhEtJe+4wZgGgPPfkquI7h8DyG/1YUSi05+NHxiPJGjRg0cgPc1KgiVTwPM8bPQ6kX213J15q0WfMsmIdWkOLfC6m/2Xnf4RNrDiOgRA9uRwcNxx+iXGQ3lVi/COh1DCQDpSuP06BdrLlaUJAr5Yg7ZnqmIe17Q5uIUKagurUYGlKiuXHXyUNpEOI3lw2WXwAevLHnXAquTUz3ZIe9vAsJJrTUHPTPFdYE0XQ2vY5wBwNNxgTTmFmxTowSMvL7A4joaLDwaYj1/5AJQbSitG43cAK8ABmu8C2nU8TR/bX2U0JIf06EeowW4ib+efqPso0G1ITsalp4j6hTBDqLwyOo35jBEYb/j9bLan+OKzcxy65H81ksqiMw3JrZEkY0RkJoxccDsaVPSgUez7Pc9waxpc45Aa8V6b2S7O/hgXvp3rut0bV1J1P6PTjw3XPPLUU5v7OJszBiuiwRU6PeaN2AuDRXiwezjZc3i6++lAaUArnQb8U8QvROPGXbjlyZXoIQhbYCEIQCEIQCEIQCEIQVL9oljOjwmRGAudCveEateBew1ILW+q8hmJfPBfRar9u9kJeZq6hhxD87MKniMj6HiuPJx77jtx8vj1XgExKHGiTzMsQcl6tb37OJyG0ugRWxwPku3XdAc/wDV5qiR5OIKsjMdCij5Hsc2rdwHY9Fx7x9vTvHP0QQ4WKkMhqSZOnNYMMgYDHfZPJZjpxjzENjqEmtNASubrSGTGE8TgFNs7s3Hjn91BiRMc2tcRXiQKDqrnYv7IpqJQxiyA3ib7ujWmnm4KyS+u2blr3dKbYlpxGP8Rq05jbiFZoky4j5SOJuH1wPML1OyP2cyEFlDC752r4hqTyAo0dB5prLdlJOH8MtC5FtR5OqFv+LJz/mxfNnaKQe095SopXz/AMqFYNqGG4tdUscerTv+S+ge2vYyHEhl8GGAQDehtFARuwDJw2GfPPwO1rIdCdUCrc68OCmtfjkuN8u4sD4IOIN4H5jSlFEdCxoAaerj70SqzLVMGocCWn06ZJ060m0DqAgitR+fsudlldOq5sgY1IrT9eX5r3jsR2fbAkWQojGkv/ePa4Ai84CgIOoaGjoVWP2a9m5aPCEy/wDeODyLnytLaFt4fMS0tdQ4UcMNV6au/Fh9rzcufyEkz2TlH/8AZDf6CWjyaaeiiN7DSoNaP5X/AMqqzIXTwx/Tn5X9odm2XCgC7Chhg9TzJxKmIQtMhCEIBCEIBCEIBCEIBCEIBCEIBCEIBR52Shxm3YsNkRv8L2hw8iM1IQgRO7HSJNfwsPyPtVSpXs9KwzVktBadxDbXzpVM0KeM/S+V/bACyhCqBCEIBUztR2KEUufAoC6t5hwBJ+Zp0PDI8NbmhTLGZe1xyuN3HzFbHZ90J7obmkEGmIxB2KUwJOK2rbrrtdifJfR3bDsw2aZeaB3rRh/MNjx2PTl5b+AdDfS6cDQtIxByOGa8+UuPT145zKO/7MLadJzTYEQnuY1GGuj60hu4G84sO4c3+Fe4LwiJAMU0oABqaVdhTLQeq9a7HWz+IgC+f3rKNiDU7O/uHrUaLXFn8rlzY/2h6hCF3cAhCEAhCEAhCEAhCEAhCEAhCEAhCEAhCEAhCEAhCEAhCEAhCEAhCEAqz2tsDvR30IfvW/EB84H/ALDTfLZWZClm5pcbZdx5FMXfipdfWjm5Y/Q8E47FQYj44ezBjfjdTgfDXjUYcK6BMO3Xxt5fZWLs3/8Anh8vquOOP5O2Wf4maEIXdwCEIQCEIQCEIQf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2" name="AutoShape 10" descr="data:image/jpeg;base64,/9j/4AAQSkZJRgABAQAAAQABAAD/2wCEAAkGBxQTEhUUExMVFRUXGBgYGBYYFRgcHRoYFxUYGBccGRoYHCggHBolHBQYITEiJSkrLi4uFx8zODMsNygtLisBCgoKDg0OGxAQGywkICQsLCwsLCwsLCwsLCwsLCwsLCwsLCwsLCwsLCwsLCwsLCwsLCwsLCwsLCwsLCwsLCwsLP/AABEIAMkA+wMBIgACEQEDEQH/xAAcAAACAgMBAQAAAAAAAAAAAAAABQQGAQIDBwj/xABAEAABAgMGAwYEAwcDBAMAAAABAAIDBBEFEiExQVFhcYEGEyKRobEyQsHRFOHwByNSYnKC8ZKi0jNDssIVJDT/xAAYAQEBAQEBAAAAAAAAAAAAAAAAAQIDBP/EACMRAQEAAgIDAAICAwAAAAAAAAABAhEDIRIxQSJRE0IEYXH/2gAMAwEAAhEDEQA/APcUIQgEIQgEIQgEIQgELlHmGs+I9NUujW2PlZXmaewKzc5PbePHll6hsucWM1vxEDmUnjW6HQzdq2JUC7nhqQdRolj6nEk11JNarGXLJ6dMeC32sgtKF/H6H3ousaZa1hfUEaUOaqDuBXaEAsfzV0v+PP2nRbWeTgach+vdQotpvBxc7/UVHnJosHw9QVykGF9XnKtB0zK5XK12mGMno1lp+MK+O8DlUVI6rlEmiSA5xqcM1i+Alc1NCHFDiKjHpUU+qW36TGfIbd44ZOPQkKRCtOI3Wv8AUK+oxSIWoXGjGlx4Ls2dp8bXN4nJJlZ6LhL7iyQbaB+JpHFpr6Z+6YQJhr/hcD79RmFSpiaDcajn91gTxN17K14LpOaz245cEvpe0KuSduPH/UbUb4A+mHsnkrNsiCrTXhqOi7Y5zL08+XHlj7d0IQtsBCEIBCEIBCEIBCEIBCEIBCFGnYrg03AOZOA6alS3SybunWNHawVcQEvi2sKbY0FTTDeudOQ6pPFvE1cSStXhjm32nw4DGlS7bouN5LfT048OM9pEzHY9peYpNMgGEAnh+aWzcelGtzNKU4ruY9fDmNlwlY7e+aXae2S5Xuu+M8Y7QoV0cd1wixrta47KW/GrsKV0XJ0JrhkpZpZWljkRnFozqfRSYxukjZQuzUDupmITg2l6v9pB9gsR49SSTQZklX+qf2rE++oxWLJj0hOFfn/9QfcrkX32GmWS0kIRayhzLielAB7FRfia6JmVCZL94au+HbdTJiSe4NAFG5k7nbksRJmHCHiN47K6TbvDNBRooOAoFh4wzB5Kt2hbj4jgxlccAAn9kyxDMcdCdyp0dk9pyNSA00aTiNuScSMMNYA0YDBQrQbmulnwy3EuPLdRficHLANDVpodwuEzNABEo6rQd8fsiLFZdtBwuxDQ5XtOu3NOlQXPpj5plZVsuh0a6rmabjluOC74cvyvNycX3FbELnAjNeA5pBB1C6Lu84QhCAQhCAQhCAQhQZqMHVbXwjBx3O33Ut0uM3RMxnPBbD6u/wCP3UL/AOJDauvUwyrgPNQRa74T/hvMIxA0plj1KVWz2lMTwjwjYFcblje69WPHlLqek2ajUaTpWld6bKtCecSWMaSWk5A6mv1TmzpV0WF3sR1IYqGt1ca402HFcp+12QGgXLoJpeoafriuVjvL8R5SDHBvXSOo9qpdbsd0FzCQQ01FeOY+qdQJ28KrWdaIjCHCoOhUrUph2Rmg8XXAEOHxH2C72iBCeW1/RSawozYbAG/KCOOo+qhWvGiXXRcXY444+S1b+OnKY/ls3jTwDXADxGgqNBr54eSVWrBJgAg/FeJ5igH64pNI2y2IKtNdwmL7T8FygpWvHKiztvSNZdrUFOhHJM2WuG40qeJVNtWA9ju9hYgnxt+oWJV8eNg1hHE4D1U3pdbWmf7SmmJA4DTkqtM2vFjOuQhidVOgdlIrzV78NgD7miZss0QLoY3XEnUp3fZqRN7P2P3TQT4ojsz9ArfLQiwUdQbAqF2f1LuHqpMxDaXA61xJ4nVdMZqOWV3dIseULqOAwJ/WaizLqVGVE+mIgxyw+lFUbWjOLiSafRTKaXG7QJ6OXOaxuJcafdNZaabQtJxAwUKxobSS+tTumc0Wu+IA4Z0FfNZaRu/WzJoCjThsuLIA/iwWsxKNiOY0uLccxnlkoHNjzzob6tNWnMVz/PirdJTjYratPMHMc1Rocm2HkTzJqtoU+6C8Oafz4HgumHJcXHk45l6X9Ci2dOtjMD28iNjqFKXqeS9BCEIBCFHn5sQmF50yG50CLJtHtabLWkNzOHnoOPtVRWSZDQ2hJpicUjjzcUODn4GooDxNcv1krJP2o1jCdVx3Mt2vT43CSQrnGtYM6uVftMMObW1pWtMV2iT4Lrz8QMm7n7JVPPdFJuguc7IDfQBcq9GPSyuZdl4MNo+UE9cfqoc3BaascA4ZYhMp+O2BDYw0MQN8WtEokHd7EAJzqrl+mMb1spAEJ9wZUqPt0w80wlYuhVd7VxXQwIo/7bqu/oyd5DHopkKaqAQsNmMWRMJzySLr6OaARXjXYYD1XKWmRi12RHkdP1xUKLMV1UOPGoggWxZ4hv76HkfjH1USXmIsV4hwm33nQZDi46DiVYrKknTQdTwwm4PiHLHQbuTaDDhQGd3AbdbqfmcdS46qa21uMWZZTIYDXHvYhzOldmjbmpL4zWGgY3UZDMU+6ismu78evynjutJLHxO4kDev+FdMmcKZvZLMzBrSozXKHEFRUiijWvbQqA00DctK8VU2eyck9o2GxKxAjAOq45H9ckmkLVAa68SSRgKpdP2xSpqruRnWz+17YFCGnPXh+vZUG2J18V/dQz4jmdgo83a74r+7hAucdvcqy9nrB7oVdi8/E76BZt21J4mFhyPdQgNgKn36n6rE1GUmYmKNuhKpl+B5IjV81TFRrLtDvpm4MRDFXH+Z2DR5VPkqtEmZuK09zLxHcaAD/cRVWDsdLmXYBEBERxvPrnUqC1zMTFRI7hQ1WY8cEkjVRpmFfAF6gqCaagHEdVUqwdl4zoUSjjVr6DD/AGnnU06q6Lz57y0gjorbYNp98yh+NufEaFduLL48/Nh9hohCF3cAq3PTbYkdocfBDJ5Ej81P7Qz3dw6A0c7Dpr7jzVIm54AYHJcuTL49HDh9Wy2IrHXS0gmtScsBlmk1qxg4hocCNTp04JbLtiRYd5pFBlU58lCEY1unArnllt3xx0ZP7kUr4qeS2h2vc+ABvIBL/wADeGDqFVG15iZl3Fz2XoYzc3GnMZrDa2zM0XEkmpOq1lpotNQUhs212RWgtcCphipsSbRcIjXA5OBB6qt2XOFje6ccWeGvAZelE37+ppqdEwPZNr3tiRnFnhHgbgTsTtgp7X/quGcig/DeByI/NSYNjzcwPDDuN3cafmvQbIsyWZQloAGpxK1tu3Wu8EIXWjpXonh1u1nz71ISWVJPl5cQnuB8ROBzrjU9TTosRHLSLN3lwmZsURWlozQAqcguEW0xTA4UVctq0S+rG4nhqoNnWHMxiG/ANXO+gzKm9rr9n0z2haPmqkce2nPdhiBirhY3YqCwgv8A3jt3ZdBkrBFs+ExuDWjkB9FdJuPNYluxDgxjjyaT7BcYcvNTBDRDiNGrnNLQPPNeoysFobedlphrst4E1CFbwrtjTzokxPL9EvZezIUCjaY/O45nf/Cezk2DgwXWjTNL4hbW8Dic/ouUeLQZqs3tiK9K56NeLYQzeacm5uPlh1C5R48d5pCgvNfmd4W9ScfRNLGsfuqxIrr8U5nQDZo2WVN2NDIY3+iXzbb4/mGRXWbjl3ILgHJULpedB15hTmR6pLMdno0SM98OI1rXGtCCTWgrlxqeq2fZc1CFQ5kSmgJDugOB80LFkZFqAExsaN3TxErrRw4HP78wq1Y8OM5l94Da5CuPkmQDsSMRtqrLpnW+q9OBrkspH2UtHvIVw/EzDm35fLLoE8Xsl3NvFlNXSj9upvx0r8IA+v1HkqNCj95EawHM4nYDNXCbjw3xnPiC828aN0Pi48MEtnGQW+KExrSa5CmC82V3Xuwmpp2izl34cABSg2GHkoNozDXNa4YOrR3EaKNFiqBNkuuw25vcAOQNSegBKzto2hTFDmmcrFhxAWxHXTpUYHmkkwMVwEaiCLbvZK64xJejHagfC7yyPJI//k4jXCFEYQ8kAAY1rlSmatbbQIwqmllQodRMvYDEZUQqjJxzd004lTqrvSTY9ltlWNiRQHTDhUMOIhg6n+bgtoscklxNSc1AjTLnPJcSScanVaPmFUiXHmeKQW1OXLr9MnfddpuaAGaqVqzjox7tmNdfvwUtXRnNW8xo+KvJcbPhx5s1ALIX8R15bpjY3ZGBDaHxnd8/O6cGN6fMeeCeumAMApol01s6xoMLJoLtziVMiygY6o1CgiYqsTM7QGpw3WktSJu0y2gCw+cqFR7Ut8l91gLqbAk+QXI27HOAgRieEJ/2op2aXZ89hSqhRLSaMyPNVKO6eePDLRKcbo9K1TeweyweKzLnOeflDi0N4eHE807QybazdHDzUuBPjmtpzsDLtFRfbxER3s4qvzXZqYhGsCKIg/hf4T/qAofIJ2dLSLQQ6dG6osxbMaC4NiwYjXHLC8DyLagrImp2MP3UtEpu6jP/ACNU1Ta1RZ4lwY2rnHQJjDk6UvEE6gaKp2O6LLOrHbRzvmzHKqsn4sOyKiGdmHxuGgA+qxGfiuUlMgXtyFzc5USYTzRw6oY+i5y8UeLkuL5gNFUS06sSauR4bhk43Hcn4e9D0V+XnViMDo0IOyvg9RiB5gL0Veji9PPze3lNswSyK6GcCwnyvVB6hwPVKZqYu0qcDhXYnL7dVZu3LaTf9TB+v9qqsWHeBadVyymq74XcbgrWWfR7na3QBwBz9lzk343HHxDLiB9VKbDocgVNNbBiKPGKzNRS2lLrRuf8rhN3yDRo4Y5qLtLsWzxHcS99yG3M5kn+Fo3TWPEGDW4NAoAl8o+5Ca3hU8ziVjvsaqK7z0rEu3mEOIxpU48MqKtztutbUEEPGbTorNLzjm4+6XtlIMxGrFZeayhIyJ1pXb7oK1KQ5ibPhBaz+I4DpurXJ2HAYwtOJpiTqVMmJkHBrQ1owDWigA4fmoj3pqLtoX3QBWtBRc++4oe8AEnJU21XxY8W7LB2xOQrzSds1b4k40CpcAEijTj5t/dQcGD4n6D8+CzI9jKgGZjvedWNJA88z6KxS8GHBbchNDQNAlI7WNZsGXGABOpOZ5piZ9v8ISSJH4riJgcU2bPhPDYJfNWq1sRjfmdUj+2n3UL8Sqxa84fxEN+jajoafZE2vMW0Tq71XH8cN1U4tqCoAxOwxPkFKl4Md+IhEDdzgPzU7VaIMZriK+anunWZBVP8JHbjdB5P+4XN9ouZ/wBRjm8SMPMYJsWWauRAWuFQUhDXQHXHYsPwu+h4raBaTXYhwKmF7IjC12IPmOI4qG3WHFXeHEqlcFrmi641pkdxoVKgvVjFR5q34bHGGCXPrS60VNdRRYlBMujNfGglkJvwioOO7qHBMIclC778QGARKUcd6ZE8dK7cgm0WbByyOitWRiBGuuaRmCCOYNQvTJaMHsa4ZOAK8zlmUdXQAu6DH6Kx2RbVyC1u1fVxP1XXjunHlm/SN+0ezi65GGQ8BO2JLT6n0VPZjjrqOK9ftCW7yE9mHiaQK5VpgfOi8VmZeIyYdeF3AgtrrX6U9SryTV2vFluadTKC+H6hYnpwQ2lzjQBD4l0EnCio9sWwZh1xlbgP+r8lh12YzUd80MiGHIb8/sm0g6MwBrqOA3zoodk+BgCjTtpvhuwFRx++iy0shdgOQ9lhrqlQLGtJswxxbg5po4V3xB5Z+SnNbQBLEldi6gUOzYlL9dSpbG3sMlziwrrsMvsstbb94s31yWzXEFE20iyLomESrG7fMfsF3gw2wxRjQAsvjk5rkShtu6KokeZa3EuA5mi2jRKBVy0YtXVArTEk5BD2nx7SZuXcGgn1y9VEFs3Xi+whm+ZrxAwp5pJG7TltQ1rHfzXT98VtPRnPAOdQCaD2pxWvGz2zuX0cWhbsEDB947AGvqMOqhWbBMw8ucKM04/koFn2WXkFwoPU9Fa5WBQU+FvD6qZanpqS/XeTlmQ8GMBJ2HuU3l4r6Y3GcC0k+4qojHtpQXedKeuKIsd1KEmh0reHoarEqu0eac34gKbitPyWO/aRwKiQZnb7+ma5uhjRwZwLTT1UGZqx4ETG7dduw3eRwwKgRrFjMxhRyeDx9R9kxoW4mhG4XWHH/X1V3WSIz0aEQIzaDKoxCdS0wHCoK7uDXC68Ag4FJYlmul31hklhOR8/0VUqyy0XdS2Q7zgAk8tHYRUuHnj5KdLRi4gDwjfhx2C3Gdu1pWiBEEuzYF59Q0eh8t1YJGB4G4E/5VK7PjvI8SIQficQKY0B8I50AC9lsiR7uCxrgL1Ku/qcS4+pW+OeVY5L4wwVG/aHZOLY7daNdz+U+WHQK8qLackI0J8M4XhnscwehAK75Tc04YZeN28Qm5UvaWmtDmElbYwY6oFFcZ+SiQnmHEaQ4eo3buCoDoa8untlJT4RiktpuMQ3W4DUq4vkb2ijmzYY3PIVTtdwh7PjuIgcMiKOG7TnXln0Vpa8Oa0jEEAg8CMFwhSRPwwjzcQPQVTb8O0ANpQAUFNgrJUuviCCs5rFoTcKEKvLqcG1+qQzfa2GMIUKI86F1Gj6n0U0bdO1Fo91DwNCcuaV2DLTRo8xXtacbpcSPI4KRZtmPmH9/Mf2sGQ5qzNbTJP9I0bXXPguizdUMzIdUA+EZka8ioOM9FbQ1PhGZVItudfFNPhhjJv1dufZPpyOXx2A4MBIDeYIqeOPRRLVsktJOmnL3Vxsl2tnWlULRon3Z2eDfA+gzuEjetQds/UqI+y3Ft4DCpHUUJ9wusnJHDA1qBy8VFvKyxjHGyrZJChvZnPp+vdMIZAOAw0pX74eyitaWjAVGeGY5fb9HdsUaGlfX8+S4adbU0OhkfDjvmDz18iuDgzVpH9LzT1qubnHUVO4wK1MQb0PFEb90DkSOeP5rAY8ZPHIg+4QBw8kNdj9fuEG4LtW04tP+FoHXSMHUORp+qLcux2WzIhGFVUbtKkXL4u7igPHQqJxHl9vspEs6nA7c/8AKT2zSSzAGvcIhoa610zywTWPOXgYcIGjsHPpTDUNrvkTspE7KgxTSlcCeoCZ2ZZoLmjVxAAHFXvZ1rawdgbFFe9cMG06uGXlQeivyjWfKCFDaxug8zqVJXswx8Zp5Mst0IQhaZcJyThxRdiMa4cRlyOnRJY/Y+Xcai+3k4H/AMgT6qwoUslamVnp592j7HRm3XSrr4+Zrw2oO4yqPXnoqbYE+afuRx+FvlVerIWLxxuc2Wnlrex848+OG0c4oPtVM5HsZMDBzoQZtVxI5eEBX9CTjh/Lk8jtuymw4xguewvoDQHQ5YHHRLBYjK1LRXkmX7SZX/7cQkfG1hB4Bgb7gqixJuND+GK8Da8aeWS4ZdXT04d47XMSoC1dDA4qhPt6aBwjHq1pHqFvE7ZzAwuQid7rv+Sa2XpZ7WhEtJe+4wZgGgPPfkquI7h8DyG/1YUSi05+NHxiPJGjRg0cgPc1KgiVTwPM8bPQ6kX213J15q0WfMsmIdWkOLfC6m/2Xnf4RNrDiOgRA9uRwcNxx+iXGQ3lVi/COh1DCQDpSuP06BdrLlaUJAr5Yg7ZnqmIe17Q5uIUKagurUYGlKiuXHXyUNpEOI3lw2WXwAevLHnXAquTUz3ZIe9vAsJJrTUHPTPFdYE0XQ2vY5wBwNNxgTTmFmxTowSMvL7A4joaLDwaYj1/5AJQbSitG43cAK8ABmu8C2nU8TR/bX2U0JIf06EeowW4ib+efqPso0G1ITsalp4j6hTBDqLwyOo35jBEYb/j9bLan+OKzcxy65H81ksqiMw3JrZEkY0RkJoxccDsaVPSgUez7Pc9waxpc45Aa8V6b2S7O/hgXvp3rut0bV1J1P6PTjw3XPPLUU5v7OJszBiuiwRU6PeaN2AuDRXiwezjZc3i6++lAaUArnQb8U8QvROPGXbjlyZXoIQhbYCEIQCEIQCEIQCEIQVL9oljOjwmRGAudCveEateBew1ILW+q8hmJfPBfRar9u9kJeZq6hhxD87MKniMj6HiuPJx77jtx8vj1XgExKHGiTzMsQcl6tb37OJyG0ugRWxwPku3XdAc/wDV5qiR5OIKsjMdCij5Hsc2rdwHY9Fx7x9vTvHP0QQ4WKkMhqSZOnNYMMgYDHfZPJZjpxjzENjqEmtNASubrSGTGE8TgFNs7s3Hjn91BiRMc2tcRXiQKDqrnYv7IpqJQxiyA3ib7ujWmnm4KyS+u2blr3dKbYlpxGP8Rq05jbiFZoky4j5SOJuH1wPML1OyP2cyEFlDC752r4hqTyAo0dB5prLdlJOH8MtC5FtR5OqFv+LJz/mxfNnaKQe095SopXz/AMqFYNqGG4tdUscerTv+S+ge2vYyHEhl8GGAQDehtFARuwDJw2GfPPwO1rIdCdUCrc68OCmtfjkuN8u4sD4IOIN4H5jSlFEdCxoAaerj70SqzLVMGocCWn06ZJ060m0DqAgitR+fsudlldOq5sgY1IrT9eX5r3jsR2fbAkWQojGkv/ePa4Ai84CgIOoaGjoVWP2a9m5aPCEy/wDeODyLnytLaFt4fMS0tdQ4UcMNV6au/Fh9rzcufyEkz2TlH/8AZDf6CWjyaaeiiN7DSoNaP5X/AMqqzIXTwx/Tn5X9odm2XCgC7Chhg9TzJxKmIQtMhCEIBCEIBCEIBCEIBCEIBCEIBCEIBR52Shxm3YsNkRv8L2hw8iM1IQgRO7HSJNfwsPyPtVSpXs9KwzVktBadxDbXzpVM0KeM/S+V/bACyhCqBCEIBUztR2KEUufAoC6t5hwBJ+Zp0PDI8NbmhTLGZe1xyuN3HzFbHZ90J7obmkEGmIxB2KUwJOK2rbrrtdifJfR3bDsw2aZeaB3rRh/MNjx2PTl5b+AdDfS6cDQtIxByOGa8+UuPT145zKO/7MLadJzTYEQnuY1GGuj60hu4G84sO4c3+Fe4LwiJAMU0oABqaVdhTLQeq9a7HWz+IgC+f3rKNiDU7O/uHrUaLXFn8rlzY/2h6hCF3cAhCEAhCEAhCEAhCEAhCEAhCEAhCEAhCEAhCEAhCEAhCEAhCEAhCEAqz2tsDvR30IfvW/EB84H/ALDTfLZWZClm5pcbZdx5FMXfipdfWjm5Y/Q8E47FQYj44ezBjfjdTgfDXjUYcK6BMO3Xxt5fZWLs3/8Anh8vquOOP5O2Wf4maEIXdwCEIQCEIQCEIQf/2Q=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3" name="Picture 12" descr="http://t2.gstatic.com/images?q=tbn:ANd9GcThJdKZ8GdaOXS7pmMX8pU-CttJwy-_2Qf18BcgEUpEb6e6QzG96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2571750"/>
            <a:ext cx="22860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14" descr="http://med-info.ru/images/test_peche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4929198"/>
            <a:ext cx="2643186" cy="1762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AutoShape 16" descr="data:image/jpeg;base64,/9j/4AAQSkZJRgABAQAAAQABAAD/2wCEAAkGBxMTEhQUExQVFRUVFxUWGBcUFxkYFhgYFRQWFxQXGBgYHCggGBolHBQVITEhJSkrLi4uFx8zODMsNygtLisBCgoKDg0OGhAQGjQkHyQsLCwsLCwsLCwsLCwsLCwsLCwsLCwsLCwsLCwsLCwsLCwsLCwsLCwsLCwsLCwsLCwsLP/AABEIAMsA+AMBIgACEQEDEQH/xAAcAAACAgMBAQAAAAAAAAAAAAAABAMFAgYHAQj/xAA/EAABAwEFBQQIBQMDBQEAAAABAAIRAwQFITFBElFhcYEikaHBBhMyQrHR4fAUFVJicgeCkiNDojNEssLxFv/EABkBAAMBAQEAAAAAAAAAAAAAAAABAgMEBf/EACURAAICAgICAgIDAQAAAAAAAAABAhEDEiExBFEiQWGBFDJxE//aAAwDAQACEQMRAD8A7ghCEACEIQAIQhAAhCEACEIQAIQhAAhYueBmQOaifa2DN7e8JWh0ydCW/H0/1DxUtKu12RB6otBTJELyV6mIEIQgAQhCABCEIAEIQgAQhCABCEIAEIQgAQhCABCEIAEIQgAQhVd4X7SpHZnadubpzOQUykoq2VGLk6RaJO23nSpe24Dhme4LWL3vepUbhU9W3dTOJ4OcfKM1qL7ypgkNbtPBBGpwnInLPwXJl8vX+qOrH4l/2Zv1X0nkH1bDA955AG7JJ2m9arvaqBvBmA+Z71rBtZLRt/6Ycc+O45YqelVpOHtuef2Au+AKw/kSl2zoWCMekWDbRhJcZBEkiZBw10VhQqg5Fpnhs+OK1tzcTMtaR7+Z5NBlO2S0QQA8x/EfFKE+SpR4LoWkHIgaROo6LNlQTBieB+iQpUWbRMDaJk8TvjipzWcIiPgtk2ZOuhv1hH6v7SfJSU7xdpU6Og/FVv5k8GC3rhCkpW7eRxBCanT4Ynj9ouG3q8ZtDhvbh801SvNhzlvPLvCpaZGbA3llPHBSGqBnh4jvWiySRk8UX9GxscCJBkbwvVrrHlplsjfHy17k3QvUjBwniM+oy+C1WVfZlLDL6LdChoWlrx2TPx7lMtU7MegQhCABCEIAEIQgAQhCABCEIAEIQgAXjjCCVzr0x9LS+aVDaLMQ5wwD+AccNn4rLLljjjbNMWJ5HSHPST0wEmnSOwzI1DI2ozDDu4//AFaq230nTEvO/wB0fe5UzrUYg7JnQw4eYXlC1kYYEDuHIaLyMmWWR2z1oYo41SLireQAIE/AdwVRaLyPu58BHKSpK94ADEt8FJZ7sdVAIGwDMOfh3AYkKeyrFqF59lwfBacIOIJznpCsbJfcgAOiMMxAStb0Rd71ZsfsaXHxhOWS4KVPFtLbO+o4z0GAT0aC7Gm0i7tGqCM9kYnwWf4qDsta7/E/LzWbXVtmWtaOAAw8FF+JqEQ7A/xHimSNC9SInAjDAOMjcYGCmp31OJaTyBhLUKlYAHskakAT1TbLZSMbbQTOgx7xitFJ+6IpeiT/APQ0x134fFMU7xpPGg5KKvdtGsMRG4tOPioKPo5Z25AzvdB8IhX8yfgWNOtuOW5etvAzHx15pWhd7AZa4Tyg/wDEhTOpnIsJ3Oa4T44eKpNoTSLOhUB64/YQ61Qce9VLqdVkES4AyJEHHMSMNydp1Q8Qc904q1KyXEfY8Oxa6CNdR9E7Yr2IOzV6OHmPNUTG7J3+anZWDteW/qqjNoiUE+zbw6V6tZsNuNE9ozTOf7eI3LZWuBEjEHELrhNSRxzg4s9QhCsgEIQgAQhCABCEIAEFC13059IfwdmLh/1HnYZwMEl3QDvhTKSirZUYuTpFJ6feksTZqJx/3XDT9nz7t65dedqjX5nopBaKtoJ2ey2e090xjnxcU3Qs1Gli0esqfrqY48BkF5GSbyPaR62PGoKkVFCxV6ollMhv6nmB0lWdnuUNG3WtAyybiF7a7bVJwOPA/cKH8IHxtPO1nsjtFZN+kaFlZLdZ2kbDRA94iTzEYSp23nRmC5zzpgZI5DNa/abrqyNlj2s4DtHyATdgpvb2WMc0jPA+LtUVQ7NgZbiYDR6udagInkEyyz7WLqu0dxwb3BUoqVQ2Hg7OcOG03DPgFX220OZBYSQfcEkjlvCpCNt/BVGYtfI3a853JSvXc0kO14x0xwVBdvpG5phxPIyCrWperHidoQnaJ5IHV3gxBEyQZBHhlmvGWkzjiVCbbIgxAMiZnngl6b2kztOB598BSMvrPbnH3tngMT3qdl4smDE95PeqEtew7THNeN0we4pl9UuG0WFp8D3ITYF461ajZPMCUo+9nNOfhgq6xWl4d7BjjA7pTldpdiGRzj5qk2KqLayX4QBmOR8inPzEkyaYd/iHDpOK1KhQfiWkQdCYJTlIOAntAjf95JqUhOMWbOLU14ljwDoDj0xg+JUD7RDiCCDmDoZ1Wu0K0kkGHag+y7j+0qxoXoCNmoDhocHDiCq3sWldFrTtxxBGWYO7gdVe+jl5RFNx7LvYO79p8lre3EOBDmkY7xzhZdlvs4b25kHe35LTHkcXdmc4Kao6OEKi9Gr59aDTcZe0TP6m6Hnl3q9XpQkpK0ebODg6YIQhUSCEIQAIQhAAuM/1NvMV7ZsTNKgNnA4F7sakRu7IPJdV9IrWaVlr1AYc2m8tJ/VskN8YXz76l9R0N6uOQE5neSuXyZfHU6vGjzsPPtAMNHINb5AKejctR+JcKY4iXd0/E9FJYTTpMcKcFwElzvacBi6N3LgvXekFMYgA/e5eY2ekkZ2i57O0AOdVfGfaDR/xGCYuivQpH/Tp7I1JJJPNzsSqi0X4DiVVVb6JPZx/iCfghbPofB0YXgyC2QS0kcc1WXgxzvZfsjctPpWuo4lwLWA/rJBMCJgAp2m5zvarwOX0y7lTb+xUkWlOsWe8TGv0VjTtdItLxE+9hieJO9UFO7p/7nD+KPyKpj6usx2BzMd/ZUp0J8lxa2UnCZHUYHvSVrutr2h4eRGrsoP7gMYO+VRWirWoH/VBbxGLT1WAvaQYfIVNS9C4RbU7WGO2XMaSNcw4aELw3g0HssaBwaFR/ipjHI4b+IQX80qYcF4LfjkADngmbFbIyLY3GR0WvU62GPBZ06xSaY7NitNP36QxzLdppnfGKUo3jJmYjMHzSdOuVIy2tJIeGnSYxHVKvYcDTLdrKesV5mdeirrHaAMAGiNwA8VMa0alFDLZ1qpOMOYBOZEtM9NVK2xsOVQkbnQY5EYhVD7aHgNcJ3TMjqF7UeWYtPRUmKizNZ9F2LpafZcMjwO4qetbA8NdMOOII1+/NK2K9IA2hIOYOKZfWa4OAb2ZkaGdYO/jxTFyh247dsWmi8GA52w4fyOyfEyupLigYWuBn2SCOuXwC7Wu7w26aOLzErTBCELtOIEIQgAQhCAND/qzeYbQZQBg1HbR/gz5uj/ErlL7TA2W4D7kkrZv6k2out1bbwaxrWN5bAcY6ucVp7qjDqIzad+C8/yPlI9DB8YkL6xnMzv0UUTmJjp8F5WeA7ZOZ7libexojEn9oWGr+josmpNA91vUTHesX1HTn8lE62Yc1Gzadi7JGvsLGKtUu5wJlZMrc+qiZAGTieUfFDXHcG8Zk/RJxHY615jEwPvRNWe0EawN+vcq6mRp44leufCzcEPYvvxQcNk9r+UFVNex0hOywDXBFCsXZAzwCcpnEBzc9/Hh3qVcR9lLZ7AdhzhiJJBOu4JOxVaj3FoERq44LogugEERA3DkFWs9HyHT7q1WTu0Toa7UsVpaNprA8ftOPco7Ma75IoVCB7XZOHSMV0Oz0g1sRhxzTVNmgEJqa9Cao54wViOzSeOJafkpLPYa84U3jmIW/Pss8DzQ6jIg592STGjW6FgeDJBBOkYd4T1SyU8NuWH92R5HJTvsjmuxmNMVL22kQeyd8fBQV2Vdou1wG00teBuIlSushI7YHecOGCt6dt2c46AR4KXapPGLG90HvCYuUVou47PYOmSdu2zOnZOow5qR9kYBI22/xcfOVGOxk55IM9o4+ACdpB2QWpjhiQRgJEZbJJx4/NdioVNprTvAPeFypt6yO2B1J+JWw+h3pBXq1G0hS2qIEesy2IGA444ALr8aaTr2cvlQbin6N4QhC7zzwQhCABCEIA4N/Vy6/V22oWuxrNbVgmYkljsNB2M+Oq0cW1gaGOEEdR4eYC7V/WS5A+iy0tA26RDTpLHHDHQgmP7lyexWZlRkB0ke68THXA9Vy5Uk+TtwttcFUK7TAJ6wfisHFuhCs6lyiSTT6sIHxCW/K6c4Pg7ntOHULC4m9MUFUDM9ycpO2hIxbMDiRqV4LuYP9yn3FT0LGPcqU/7SRPMQZUyaGrPRQJ1CyFicciirTe3PYPUjyWDXOnNjepPyWfP0WmWNnuxxiQmn+j+1HbjxSFCrGb3dAU3+IkQHP8D5GFHI+C6u6y0qQBGLhqpKtspNcXBo2tT45rWbUC3MvxyBMTyyUbwTvHAT5qWikza/z8blHVvs5gYLV22Z2m19/wBykNmrRgCfD4hOvyF/gv6V659/dj5Jn80Zx37lqrbM8b/EpmhSqNynx80/2H6LmvepHsknr5op3zJx2iqR9BxM5chh3LH1LhqT0CVBZtFO8Q72jG7FH4xpwOPJa9TYeXMT5pprQQMHHu+SGMuDbGxChFsaDiQOqQNJswGHid3cnrPSA9lgHEgSihNjLLzccGtceQgd7oC8aajs3MbO7tHvwCUtF5Bp2ZLnfpbpz0CnsDnP0DccY3a4piJqFmlzRJc4uDROpcYHDVdisdkZSYGMAa0ZAfE7zxXLbta0VaTj7tVhPRwXWV3+L0zh8tu0CEIXWcYIQhAAhCEAUnptR2rDaRnFMu/wh/8A6r54r2ctc4twOAHLQg9V9N26ht03s/Wxzf8AIEea+fKllkGm4Q9ksOhwMEHkVy+R9M6/GfDRXUbaQ0bRxGu9e1KgeJOY1+awr0HNHaaHDfkVDZqrcQQ4c4+a5WdaHGUg4YgSl613MOkHj5b1KapMFmvgdQpGunPPipGKUWkYdoDe0nxacE56l59+RvgL31W1l3aheNpub7J5jMdylyBEosbjr3Qval2vz2iOC9pVzMPwPh8wpzbGtzcp2LoWYHMMPA/kPMecplrwNAeRSle/qQwLHO/jHmVPZrwouB2QRvDonwKGpdgqGqLxo3HSVKKxzc4AdMEqbUNGFw4EAJK87ykFuw7kI8kkMcdf1AGJLjMdkfNTi9aLvf2eBEFaVTs7ZkNInfkE62k7KT4LSSS6Ii39m3B1I47Y5yFiH02+8D1BK1xtjwxcUu6zR7JU8FGy1Le0HCmTzw8k1Z684lgaOJWu2So8cOvkQn3VXRjidBkB03pILLB9vEw1u1xGXec+5Y2m0vJ2G4fqcdOAwzSNm2ye0QOQjxT1DchsEQWOyND9nrKvbKdgDjh8kjRYAZiOuKsXATGeEzujHBLkZhUqbJDRjhPhK7M3Jcn9GLIK9rYMdkS48m+WQ6rrK7vDi6bOHzJJtIEIQu04gQhCABCEIAFxv+pti9RbPWNGFVof19moPAH+5dkVJ6W+jzLZQLDAe3Gm/wDS7j+05H6LPLHaJpinrKzi/rG1BhE7t/1SVWxAzAhFrsj6FUse1zH0zDgdNxG8HQ6ppl4NMFwx3hec+D0lyUrbKRtDHTLhhKypte3WRuOK2FtFtQbTNk7x95Lw3brjy+iiyqNdqVX5wJGokFYm2VtCOokq/ddbdPFLG6Hg4ARz8kmx0U208ntY/uGY+iZZZCRgQeWY36K3pXdHteC9tFIRLW5ZFTZVUVIu4DQdVDaKREBsQrPtuyaSdVLRsO8ffVFsKE7NthsYADQhevoTJd98kxaKJ3mOC9s9iJxjkDklYisoWeRiN8eSnp0SPaEjhn4p78K8ZEAftCYDTk4DzPMKhUVjqYOR6HA+KyZZfsYqxqU2jQdVjTDicIA5IGyD1bWxMngPqs6YLnT98lLULJxeAdykplgyJM5wD8kMDH1eIjv+QUsBum0VmzaOMbI+9VNTshJGKBWY0GyZd98BwCZfSMFs9pxx4NGKzEDBvf5Deto9Dbh23euqYtBmD7zhiJ3gZ9w3q8eNydEZMigrL70NuX1FLacIfUA/tboOep+i2FCF6sYqKpHlyk5O2CEIVEghCEACEIQAIQhAGo+nnosLUwVaYivTGBGbm6tO9cftETs1G7Bykez1GnwX0ctQ9MPQunapqMhlXHg1/PcePfK5s2HblHVgza/GXRySz0Swy0x4gq0bbcpE9VW3hc9Wg/Yl1N+PZdhMajRw71B6yoz22TxGB+S4Gq7O/vkum25hMYtnDtYjv0TOwdwjfKomVmnOR8fn4J6lXw7JDgOZP0SCh5ztwHUqN1bH2R980pVtOUz8QoatonITvnBADNZ2HZjm0lKmg44lzo4krAvGEOI1j6KSZ+pUsZLSqNbgfhKhfaXE9kANyxxJTdCiFM2kP0+KaAUov0jrELOoS3Jvz7kzVaTqFgHgYZnwTolleXVHa+AU9KyPf7xA1jBTmu73WjuUwqPjtdyKYyAWGm3mpmUhxhYudubJ44BY+okS87R3Y7I6DBOvQf6Zeua0/qP6W4x5BMtkiX/4jzKW2g3BoxOQAxV/dPo895Dqp2G5x7x4Dd17lUIOXBMmoq2YXBc9S0v/AE02kbTtOQ3ldQslBtNjWNENaICrrCGMaGMAa0ZAfE7zxVjTqL0MUFBHn5cjm/wToWIK9BWxgeoQhAAhCEACFi5yhqV4QFE8rH1ir6tshJVryjVTsitS5fXASle3garXrVfHFUVuvvipcy1A2i8bbTeNl7WvG5wBHitLvS6qBk0yafD2m+OIVXbL8O9U1qvs71jNqXZtBOPRPa7FGYB5YjwSJs4nAx1Sda+DvUTb8IzG0PFc8sXo6Y5fZc09sZOnn81myq0Zgjhn9VX0L6pnOB/KR9E4ys1wwOHAgjvCycWjS0/skFekcnCe5eG20x74PIE/ALBzAcli6kRoOilopEv5yzJrXHjHkvReGsHo3H/ySgpY+zHVTUwNB4ygdE/r9rEgxuP0TTam5vekHU3HWAhtqpswdWbyJHwCdMXBZB7jw/jgO/VZMYN5KqK1/wBFuALn/wARA8YUTvSLCGsPUwPBWsbIc0XpqcA1RmsNXeX1WsVbZUee0egwH16qWzhytY/ZDy+kbpdtpYzFoEnVXtlvKVpFja5bFd7Ctouujnny7Zttktkq3s9oWtWNhVzZit0zBouqdZTtcq+iU3SVkE4KyUYWYVEnqEIQArUckrQ5OuYoX0ZUMso7U8qotjitorWNIV7uUNM0i0aXa3OVLaWOK6BWuidElUuXgocWWpI5vaLG4pKpdrl059ycFA65OCnVlbo5e+6nblEbqduXT3XHwUZuTglTHsjmBut25YflTtxXUDcfBefkXBFMNkc0/B1ctp8fyK8/L6m93eV078h4L0XFwRTDZHLjdLjmCeakZcjty6g24uCkbcfBFMNkcyZcZ3JincR3LpTbj4Kdly8EasW6Oc07hO5OUrh4LoNO5xuTDLpG5PRi/wChodG4OCsbPcI3Lc6d2cEzTu/gnoJ5DWLNcwGitrNd8aK5ZZOCYp2ZWoIzcivoWVWFGgmGUFOymtFElswp00w1q9DVlComwCyCAF6mSCEIQBjso2FkhAGHq1G6gFOhACrrOFGbIE8hKh2VxsQ3LB1gCskI1QbMqXXeFgbvCt1ipcUVbKj8vCPy8K2RCNUPZlT+Xhe/gBuVovQjVBsyq/ArL8EFZwiEaoVsrhYgvW2PgrFARSC2IiycFmLME7CIToLFG2dZeoCZWSEibFhRWYpqZehOgsjDFmGrJCYjyF6hCABCEIAEIQgD/9k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6" name="Picture 20" descr="http://sunny7.ua/tinymce/files/54613%20%D0%9A%D0%B0%D0%BA%20%D0%B8%D1%81%D0%BF%D0%BE%D0%BB%D1%8C%D0%B7%D0%BE%D0%B2%D0%B0%D1%82%D1%8C%20%D0%B3%D1%80%D0%B5%D1%86%D0%BA%D0%B8%D0%B9%20%D0%BE%D1%80%D0%B5%D1%85%20%D1%82%D0%BE%D0%BF%205%20%D1%81%D0%BF%D0%BE%D1%81%D0%BE%D0%B1%D0%BE%D0%B2_1.jpg"/>
          <p:cNvPicPr>
            <a:picLocks noChangeAspect="1" noChangeArrowheads="1"/>
          </p:cNvPicPr>
          <p:nvPr/>
        </p:nvPicPr>
        <p:blipFill>
          <a:blip r:embed="rId6" cstate="print"/>
          <a:srcRect l="7442" t="14964" r="13184"/>
          <a:stretch>
            <a:fillRect/>
          </a:stretch>
        </p:blipFill>
        <p:spPr bwMode="auto">
          <a:xfrm>
            <a:off x="2285984" y="2500306"/>
            <a:ext cx="2879725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" name="TextBox 11"/>
          <p:cNvSpPr txBox="1">
            <a:spLocks noChangeArrowheads="1"/>
          </p:cNvSpPr>
          <p:nvPr/>
        </p:nvSpPr>
        <p:spPr bwMode="auto">
          <a:xfrm>
            <a:off x="428625" y="1785938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Гиппократ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5357818" y="3357562"/>
            <a:ext cx="857250" cy="28575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9480766">
            <a:off x="5218649" y="2007438"/>
            <a:ext cx="857250" cy="28575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773999">
            <a:off x="5229627" y="4622026"/>
            <a:ext cx="857250" cy="28575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44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44</Template>
  <TotalTime>615</TotalTime>
  <Words>472</Words>
  <Application>Microsoft Office PowerPoint</Application>
  <PresentationFormat>Экран (4:3)</PresentationFormat>
  <Paragraphs>73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Calibri</vt:lpstr>
      <vt:lpstr>Arial</vt:lpstr>
      <vt:lpstr>Times New Roman</vt:lpstr>
      <vt:lpstr>Helvetica</vt:lpstr>
      <vt:lpstr>Wingdings</vt:lpstr>
      <vt:lpstr>44</vt:lpstr>
      <vt:lpstr>Слайд 1</vt:lpstr>
      <vt:lpstr>Цель:  Изучить разновидность орехов и выяснить их полезные свойства</vt:lpstr>
      <vt:lpstr>Задачи:</vt:lpstr>
      <vt:lpstr>Слайд 4</vt:lpstr>
      <vt:lpstr>Опрос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user1</cp:lastModifiedBy>
  <cp:revision>86</cp:revision>
  <dcterms:created xsi:type="dcterms:W3CDTF">2014-04-13T15:09:31Z</dcterms:created>
  <dcterms:modified xsi:type="dcterms:W3CDTF">2014-04-16T10:48:20Z</dcterms:modified>
</cp:coreProperties>
</file>