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16" r:id="rId2"/>
    <p:sldMasterId id="2147483833" r:id="rId3"/>
  </p:sldMasterIdLst>
  <p:sldIdLst>
    <p:sldId id="258" r:id="rId4"/>
    <p:sldId id="260" r:id="rId5"/>
    <p:sldId id="257" r:id="rId6"/>
    <p:sldId id="268" r:id="rId7"/>
    <p:sldId id="259" r:id="rId8"/>
    <p:sldId id="267" r:id="rId9"/>
    <p:sldId id="269" r:id="rId10"/>
    <p:sldId id="265" r:id="rId11"/>
    <p:sldId id="271" r:id="rId12"/>
    <p:sldId id="261" r:id="rId13"/>
    <p:sldId id="272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5434935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77275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75612"/>
      </p:ext>
    </p:extLst>
  </p:cSld>
  <p:clrMapOvr>
    <a:masterClrMapping/>
  </p:clrMapOvr>
  <p:transition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59520"/>
      </p:ext>
    </p:extLst>
  </p:cSld>
  <p:clrMapOvr>
    <a:masterClrMapping/>
  </p:clrMapOvr>
  <p:transition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3688"/>
      </p:ext>
    </p:extLst>
  </p:cSld>
  <p:clrMapOvr>
    <a:masterClrMapping/>
  </p:clrMapOvr>
  <p:transition>
    <p:plu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73395"/>
      </p:ext>
    </p:extLst>
  </p:cSld>
  <p:clrMapOvr>
    <a:masterClrMapping/>
  </p:clrMapOvr>
  <p:transition>
    <p:plu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10960"/>
      </p:ext>
    </p:extLst>
  </p:cSld>
  <p:clrMapOvr>
    <a:masterClrMapping/>
  </p:clrMapOvr>
  <p:transition>
    <p:plu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58306"/>
      </p:ext>
    </p:extLst>
  </p:cSld>
  <p:clrMapOvr>
    <a:masterClrMapping/>
  </p:clrMapOvr>
  <p:transition>
    <p:plu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1809"/>
      </p:ext>
    </p:extLst>
  </p:cSld>
  <p:clrMapOvr>
    <a:masterClrMapping/>
  </p:clrMapOvr>
  <p:transition>
    <p:plu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1561"/>
      </p:ext>
    </p:extLst>
  </p:cSld>
  <p:clrMapOvr>
    <a:masterClrMapping/>
  </p:clrMapOvr>
  <p:transition>
    <p:plu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432689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26585"/>
      </p:ext>
    </p:extLst>
  </p:cSld>
  <p:clrMapOvr>
    <a:masterClrMapping/>
  </p:clrMapOvr>
  <p:transition>
    <p:plu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020"/>
      </p:ext>
    </p:extLst>
  </p:cSld>
  <p:clrMapOvr>
    <a:masterClrMapping/>
  </p:clrMapOvr>
  <p:transition>
    <p:plu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66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6877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19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7060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15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472338"/>
      </p:ext>
    </p:extLst>
  </p:cSld>
  <p:clrMapOvr>
    <a:masterClrMapping/>
  </p:clrMapOvr>
  <p:transition>
    <p:plus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138733"/>
      </p:ext>
    </p:extLst>
  </p:cSld>
  <p:clrMapOvr>
    <a:masterClrMapping/>
  </p:clrMapOvr>
  <p:transition>
    <p:plus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66378"/>
      </p:ext>
    </p:extLst>
  </p:cSld>
  <p:clrMapOvr>
    <a:masterClrMapping/>
  </p:clrMapOvr>
  <p:transition>
    <p:plus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991826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21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72697"/>
      </p:ext>
    </p:extLst>
  </p:cSld>
  <p:clrMapOvr>
    <a:masterClrMapping/>
  </p:clrMapOvr>
  <p:transition>
    <p:plus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28341"/>
      </p:ext>
    </p:extLst>
  </p:cSld>
  <p:clrMapOvr>
    <a:masterClrMapping/>
  </p:clrMapOvr>
  <p:transition>
    <p:plus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78761"/>
      </p:ext>
    </p:extLst>
  </p:cSld>
  <p:clrMapOvr>
    <a:masterClrMapping/>
  </p:clrMapOvr>
  <p:transition>
    <p:plus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647627"/>
      </p:ext>
    </p:extLst>
  </p:cSld>
  <p:clrMapOvr>
    <a:masterClrMapping/>
  </p:clrMapOvr>
  <p:transition>
    <p:plus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93199"/>
      </p:ext>
    </p:extLst>
  </p:cSld>
  <p:clrMapOvr>
    <a:masterClrMapping/>
  </p:clrMapOvr>
  <p:transition>
    <p:plus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535983"/>
      </p:ext>
    </p:extLst>
  </p:cSld>
  <p:clrMapOvr>
    <a:masterClrMapping/>
  </p:clrMapOvr>
  <p:transition>
    <p:plus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6178"/>
      </p:ext>
    </p:extLst>
  </p:cSld>
  <p:clrMapOvr>
    <a:masterClrMapping/>
  </p:clrMapOvr>
  <p:transition>
    <p:plu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7361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38652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7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611852"/>
      </p:ext>
    </p:extLst>
  </p:cSld>
  <p:clrMapOvr>
    <a:masterClrMapping/>
  </p:clrMapOvr>
  <p:transition>
    <p:plu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5120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219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08401"/>
      </p:ext>
    </p:extLst>
  </p:cSld>
  <p:clrMapOvr>
    <a:masterClrMapping/>
  </p:clrMapOvr>
  <p:transition>
    <p:plu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71613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8169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48920"/>
      </p:ext>
    </p:extLst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97095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740767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24233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01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3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p:transition>
    <p:plus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29.01.2024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36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</p:sldLayoutIdLst>
  <p:transition>
    <p:plus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petrsu.karelia.ru/Structure/NewsPaper/2008/1128/17.jpg" TargetMode="Externa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rpt=simage&amp;text=%D1%85%D1%80%D0%B8%D1%81%D1%82%D0%BE%D1%84%D0%BE%D1%80%20%D0%BA%D0%BE%D0%BB%D1%83%D0%BC%D0%B1%20%D1%84%D0%BE%D1%82%D0%BE&amp;img_url=img0.liveinternet.ru/images/attach/b/0/1592/1592612_kolumb2.jpg&amp;spsite=fake-033-888116.ru&amp;p=0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tihi.ru/pics/2009/11/15/1447.jpg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neky.ru/uploads/posts/2008-11/1227627685_childrens-drawings-of-the-dangers-of-smoking-00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92696"/>
            <a:ext cx="8558250" cy="3950750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</a:t>
            </a:r>
            <a:r>
              <a:rPr lang="ru-RU" sz="6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6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643446"/>
            <a:ext cx="4629160" cy="1752600"/>
          </a:xfrm>
        </p:spPr>
        <p:txBody>
          <a:bodyPr>
            <a:normAutofit/>
          </a:bodyPr>
          <a:lstStyle/>
          <a:p>
            <a:r>
              <a:rPr lang="ru-RU" sz="4400" b="1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вреде курения</a:t>
            </a:r>
            <a:endParaRPr lang="ru-RU" sz="4400" b="1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40615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908720"/>
            <a:ext cx="7108989" cy="533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E58DD4CA-40A2-E19A-4D2F-3ED9214ED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81878"/>
      </p:ext>
    </p:extLst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3C44AE-956C-2376-62A2-7CAF61596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7A266FB-2A32-28BB-CC52-758E48827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638"/>
            <a:ext cx="9144000" cy="65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8218"/>
      </p:ext>
    </p:extLst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54426" cy="126531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На территории Российской Федерации не допускается розничная продажа табачных изделий лицам, не достигшим возраста 18 лет.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/>
              <a:t>..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776864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sz="3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целях снижения вредного воздействия табачного дыма запрещается курение табака на рабочих местах, в городском и пригородном транспорте, на воздушном транспорте при продолжительности полета менее трех часов, в закрытых спортивных сооружениях, организациях здравоохранения, организациях культуры, на территориях и в помещениях образовательных организаций,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</a:rPr>
              <a:t>ФЗ ОБ ОГРАНИЧЕНИИ КУРЕНИЯ ТАБАКА</a:t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>
                <a:solidFill>
                  <a:prstClr val="black"/>
                </a:solidFill>
              </a:rPr>
              <a:t>от 10 июля 2001 г. N 87-ФЗ </a:t>
            </a:r>
          </a:p>
          <a:p>
            <a:pPr algn="ctr"/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8358"/>
      </p:ext>
    </p:extLst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</a:rPr>
              <a:t>Курение  убивает!</a:t>
            </a:r>
          </a:p>
        </p:txBody>
      </p:sp>
      <p:pic>
        <p:nvPicPr>
          <p:cNvPr id="4" name="i-main-pic" descr="Картинка 11 из 89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421484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345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Arial"/>
              </a:rPr>
              <a:t>Никогда  не  курите!</a:t>
            </a:r>
          </a:p>
        </p:txBody>
      </p:sp>
    </p:spTree>
    <p:extLst>
      <p:ext uri="{BB962C8B-B14F-4D97-AF65-F5344CB8AC3E}">
        <p14:creationId xmlns:p14="http://schemas.microsoft.com/office/powerpoint/2010/main" val="467250334"/>
      </p:ext>
    </p:extLst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6513" y="0"/>
            <a:ext cx="4775968" cy="2276872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FF0000"/>
                </a:solidFill>
                <a:effectLst/>
              </a:rPr>
              <a:t>«Курение - медленное самоубийство».</a:t>
            </a:r>
            <a:br>
              <a:rPr lang="ru-RU" sz="4000" dirty="0">
                <a:solidFill>
                  <a:srgbClr val="FF0000"/>
                </a:solidFill>
                <a:effectLst/>
              </a:rPr>
            </a:br>
            <a:br>
              <a:rPr lang="ru-RU" i="1" dirty="0">
                <a:solidFill>
                  <a:srgbClr val="0070C0"/>
                </a:solidFill>
              </a:rPr>
            </a:br>
            <a:br>
              <a:rPr lang="ru-RU" i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78E8736-E377-8E81-E4CB-3786DAE91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4964144"/>
            <a:ext cx="8534402" cy="1561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597" y="4964144"/>
            <a:ext cx="82483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 причин, связанных с употреблением табака,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умирает каждый пятый.</a:t>
            </a:r>
            <a:endParaRPr lang="ru-RU" sz="3200" b="1" dirty="0">
              <a:solidFill>
                <a:prstClr val="white"/>
              </a:solidFill>
            </a:endParaRPr>
          </a:p>
        </p:txBody>
      </p:sp>
      <p:pic>
        <p:nvPicPr>
          <p:cNvPr id="7172" name="Picture 4" descr="Курение среди подростков - Гимназия №1 имени В.А.Короля г.Червеня">
            <a:extLst>
              <a:ext uri="{FF2B5EF4-FFF2-40B4-BE49-F238E27FC236}">
                <a16:creationId xmlns:a16="http://schemas.microsoft.com/office/drawing/2014/main" id="{8133115D-B0B5-F239-FBB5-12A9E837B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79" y="-56218"/>
            <a:ext cx="3506914" cy="495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906392"/>
      </p:ext>
    </p:extLst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878011" cy="1077229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Из истории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428736"/>
            <a:ext cx="4829180" cy="516861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Европейцам долгое время было неизвестно курение табака. В Европу табак был ввезён  из Америки . Его завёз известный  мореплаватель Христофор Колумб  в 1496 году.</a:t>
            </a:r>
          </a:p>
        </p:txBody>
      </p:sp>
      <p:pic>
        <p:nvPicPr>
          <p:cNvPr id="4" name="Рисунок 3" descr="http://im2-tub.yandex.net/i?id=77414455-06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500462" cy="498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582792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B116428A-6E5E-BCA9-7CE8-A97FE6D3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F2F0158-C117-D451-604F-26D94A8D2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ACF5F17-42D4-5DA7-D81C-4A5220742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49602"/>
      </p:ext>
    </p:extLst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246248"/>
            <a:ext cx="3024336" cy="5919056"/>
          </a:xfrm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3767439-8692-9B09-37AF-C8F1CE7C2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0"/>
            <a:ext cx="7385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51114"/>
      </p:ext>
    </p:extLst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>
                <a:solidFill>
                  <a:srgbClr val="FF0000"/>
                </a:solidFill>
              </a:rPr>
              <a:t>ЗАПОМНИ!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6868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загрязняет лёгкие.</a:t>
            </a:r>
          </a:p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Курение затрудняет проникновение  кислорода в организм.</a:t>
            </a:r>
          </a:p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затрудняет нормальную работу сердца, оно быстро изнашивается.</a:t>
            </a:r>
          </a:p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От курения желтеют зубы,</a:t>
            </a:r>
          </a:p>
          <a:p>
            <a:pPr>
              <a:buFont typeface="Arial" charset="0"/>
              <a:buChar char="•"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появляется дурной запах  во рту.</a:t>
            </a:r>
          </a:p>
          <a:p>
            <a:pPr>
              <a:buNone/>
            </a:pPr>
            <a:r>
              <a:rPr lang="ru-RU" sz="3200" b="1" i="1" dirty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u="sng" dirty="0">
                <a:solidFill>
                  <a:srgbClr val="FF0000"/>
                </a:solidFill>
                <a:latin typeface="Arial Narrow" pitchFamily="34" charset="0"/>
              </a:rPr>
              <a:t>Каждая сигарета отнимает от 5 </a:t>
            </a:r>
          </a:p>
          <a:p>
            <a:pPr>
              <a:buNone/>
            </a:pPr>
            <a:r>
              <a:rPr lang="ru-RU" sz="3200" b="1" i="1" u="sng" dirty="0">
                <a:solidFill>
                  <a:srgbClr val="FF0000"/>
                </a:solidFill>
                <a:latin typeface="Arial Narrow" pitchFamily="34" charset="0"/>
              </a:rPr>
              <a:t>    до 15 минут жизни.</a:t>
            </a:r>
          </a:p>
          <a:p>
            <a:pPr>
              <a:buFont typeface="Wingdings" pitchFamily="2" charset="2"/>
              <a:buChar char="Ø"/>
            </a:pPr>
            <a:endParaRPr lang="ru-RU" b="1" i="1" dirty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6" name="i-main-pic" descr="Картинка 1 из 894">
            <a:hlinkClick r:id="rId2" tgtFrame="_blank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286016" cy="21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2877030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08504" cy="64807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По данным Всемирной Организации Здравоохранения:</a:t>
            </a:r>
          </a:p>
          <a:p>
            <a:pPr algn="ctr"/>
            <a:endParaRPr lang="ru-RU" sz="1600" b="1" dirty="0">
              <a:solidFill>
                <a:schemeClr val="accent6">
                  <a:lumMod val="50000"/>
                </a:schemeClr>
              </a:solidFill>
              <a:latin typeface="Tahoma" pitchFamily="34" charset="0"/>
            </a:endParaRPr>
          </a:p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ЕЖЕГОДНО  ОТ КУРЕНИЯ УМИРАЮТ</a:t>
            </a:r>
            <a:endParaRPr lang="ru-RU" b="1" dirty="0">
              <a:solidFill>
                <a:srgbClr val="0070C0"/>
              </a:solidFill>
              <a:latin typeface="Tahoma" pitchFamily="34" charset="0"/>
            </a:endParaRPr>
          </a:p>
          <a:p>
            <a:pPr algn="ctr"/>
            <a:r>
              <a:rPr lang="ru-RU" sz="8000" b="1" dirty="0">
                <a:solidFill>
                  <a:srgbClr val="FF0000"/>
                </a:solidFill>
                <a:latin typeface="Tahoma" pitchFamily="34" charset="0"/>
              </a:rPr>
              <a:t>3 миллиона человек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173303"/>
      </p:ext>
    </p:extLst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42865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 descr="10_легкие здоровы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11_легкие курильщи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14876" y="2928934"/>
            <a:ext cx="4125912" cy="35179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1891884" y="3965182"/>
            <a:ext cx="5216562" cy="794"/>
          </a:xfrm>
          <a:prstGeom prst="line">
            <a:avLst/>
          </a:prstGeom>
          <a:ln w="635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357298"/>
            <a:ext cx="457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A379BB">
                    <a:lumMod val="75000"/>
                  </a:srgbClr>
                </a:solidFill>
              </a:rPr>
              <a:t>Лёгкие здорового</a:t>
            </a:r>
          </a:p>
          <a:p>
            <a:pPr algn="ctr"/>
            <a:r>
              <a:rPr lang="ru-RU" sz="4000" b="1" dirty="0">
                <a:solidFill>
                  <a:srgbClr val="A379BB">
                    <a:lumMod val="75000"/>
                  </a:srgbClr>
                </a:solidFill>
              </a:rPr>
              <a:t> человека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86380" y="1357298"/>
            <a:ext cx="3140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A379BB">
                    <a:lumMod val="75000"/>
                  </a:srgbClr>
                </a:solidFill>
              </a:rPr>
              <a:t>Лёгкие </a:t>
            </a:r>
          </a:p>
          <a:p>
            <a:pPr algn="ctr"/>
            <a:r>
              <a:rPr lang="ru-RU" sz="4000" b="1" dirty="0">
                <a:solidFill>
                  <a:srgbClr val="A379BB">
                    <a:lumMod val="75000"/>
                  </a:srgbClr>
                </a:solidFill>
              </a:rPr>
              <a:t>курильщика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844" y="285728"/>
            <a:ext cx="78855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Больше всего от курения страдают лёгкие</a:t>
            </a:r>
            <a:r>
              <a:rPr lang="ru-RU" sz="4000" b="1" i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2584379"/>
      </p:ext>
    </p:extLst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Дым вокруг от сигарет,</a:t>
            </a:r>
            <a:br>
              <a:rPr lang="ru-RU" sz="4400" dirty="0">
                <a:solidFill>
                  <a:srgbClr val="C00000"/>
                </a:solidFill>
              </a:rPr>
            </a:br>
            <a:r>
              <a:rPr lang="ru-RU" sz="4400" dirty="0">
                <a:solidFill>
                  <a:srgbClr val="C00000"/>
                </a:solidFill>
              </a:rPr>
              <a:t>Мне в том доме места нет!</a:t>
            </a:r>
          </a:p>
        </p:txBody>
      </p:sp>
      <p:pic>
        <p:nvPicPr>
          <p:cNvPr id="4" name="i-main-pic" descr="Картинка 23 из 57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3"/>
            <a:ext cx="4142834" cy="351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8024" y="1595021"/>
            <a:ext cx="4355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A379BB">
                    <a:lumMod val="50000"/>
                  </a:srgbClr>
                </a:solidFill>
                <a:latin typeface="Arial Narrow" pitchFamily="34" charset="0"/>
              </a:rPr>
              <a:t>Самое пагубное воздействие оказывает курение на детский организм. Курящие ученики отстают в учебе, становятся рассеянными, ленивыми, грубыми.</a:t>
            </a:r>
          </a:p>
          <a:p>
            <a:r>
              <a:rPr lang="ru-RU" sz="2800" b="1" i="1" dirty="0">
                <a:solidFill>
                  <a:srgbClr val="A379BB">
                    <a:lumMod val="50000"/>
                  </a:srgbClr>
                </a:solidFill>
                <a:latin typeface="Arial Narrow" pitchFamily="34" charset="0"/>
              </a:rPr>
              <a:t>У них ухудшается память, зрение, умственная работоспособность. Они отстают в развитии от своих сверстников.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B3F8D7A-A66A-9F60-6F64-9A500E976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391466"/>
      </p:ext>
    </p:extLst>
  </p:cSld>
  <p:clrMapOvr>
    <a:masterClrMapping/>
  </p:clrMapOvr>
  <p:transition>
    <p:plu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0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278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Arial Narrow</vt:lpstr>
      <vt:lpstr>Book Antiqua</vt:lpstr>
      <vt:lpstr>Lucida Sans</vt:lpstr>
      <vt:lpstr>Tahoma</vt:lpstr>
      <vt:lpstr>Times New Roman</vt:lpstr>
      <vt:lpstr>Trebuchet MS</vt:lpstr>
      <vt:lpstr>Wingdings</vt:lpstr>
      <vt:lpstr>Wingdings 2</vt:lpstr>
      <vt:lpstr>Wingdings 3</vt:lpstr>
      <vt:lpstr>10_Апекс</vt:lpstr>
      <vt:lpstr>Аспект</vt:lpstr>
      <vt:lpstr>1_Аспект</vt:lpstr>
      <vt:lpstr>Классный час. </vt:lpstr>
      <vt:lpstr>«Курение - медленное самоубийство».   </vt:lpstr>
      <vt:lpstr>Из истории</vt:lpstr>
      <vt:lpstr>Презентация PowerPoint</vt:lpstr>
      <vt:lpstr>Презентация PowerPoint</vt:lpstr>
      <vt:lpstr>ЗАПОМНИ!</vt:lpstr>
      <vt:lpstr>Презентация PowerPoint</vt:lpstr>
      <vt:lpstr>Презентация PowerPoint</vt:lpstr>
      <vt:lpstr>Дым вокруг от сигарет, Мне в том доме места нет!</vt:lpstr>
      <vt:lpstr>Презентация PowerPoint</vt:lpstr>
      <vt:lpstr>Презентация PowerPoint</vt:lpstr>
      <vt:lpstr>На территории Российской Федерации не допускается розничная продажа табачных изделий лицам, не достигшим возраста 18 лет. ..</vt:lpstr>
      <vt:lpstr>Курение  убивает!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Гузель</cp:lastModifiedBy>
  <cp:revision>9</cp:revision>
  <dcterms:created xsi:type="dcterms:W3CDTF">2018-02-22T05:36:32Z</dcterms:created>
  <dcterms:modified xsi:type="dcterms:W3CDTF">2024-01-29T17:33:02Z</dcterms:modified>
</cp:coreProperties>
</file>