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0" r:id="rId13"/>
    <p:sldId id="268" r:id="rId14"/>
    <p:sldId id="269" r:id="rId15"/>
    <p:sldId id="294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9" r:id="rId24"/>
    <p:sldId id="278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444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80;&#1089;&#1090;&#1086;&#1088;&#1080;&#1103;\Desktop\&#1052;.&#1043;\&#1052;3.mp4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80;&#1089;&#1090;&#1086;&#1088;&#1080;&#1103;\Desktop\&#1052;.&#1043;\&#1052;5.mp4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80;&#1089;&#1090;&#1086;&#1088;&#1080;&#1103;\Desktop\&#1052;.&#1043;\&#1052;6.MP4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80;&#1089;&#1090;&#1086;&#1088;&#1080;&#1103;\Desktop\&#1052;.&#1043;\&#1052;7.MP4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80;&#1089;&#1090;&#1086;&#1088;&#1080;&#1103;\Desktop\&#1052;.&#1043;\&#1052;8.MP4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80;&#1089;&#1090;&#1086;&#1088;&#1080;&#1103;\Desktop\&#1052;.&#1043;\&#1052;9.MP4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80;&#1089;&#1090;&#1086;&#1088;&#1080;&#1103;\Desktop\&#1052;.&#1043;\&#1052;10.MP4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80;&#1089;&#1090;&#1086;&#1088;&#1080;&#1103;\Desktop\&#1052;&#1086;&#1083;&#1086;&#1076;&#1072;&#1103;%20&#1075;&#1074;&#1072;&#1088;&#1076;&#1080;&#1103;\1.MP3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80;&#1089;&#1090;&#1086;&#1088;&#1080;&#1103;\Desktop\&#1052;.&#1043;\&#1052;11.MP4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80;&#1089;&#1090;&#1086;&#1088;&#1080;&#1103;\Desktop\&#1052;&#1086;&#1083;&#1086;&#1076;&#1072;&#1103;%20&#1075;&#1074;&#1072;&#1088;&#1076;&#1080;&#1103;\2.MP3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80;&#1089;&#1090;&#1086;&#1088;&#1080;&#1103;\Desktop\&#1052;.&#1043;\&#1052;12.MP4" TargetMode="Externa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80;&#1089;&#1090;&#1086;&#1088;&#1080;&#1103;\Desktop\&#1052;.&#1043;\&#1052;13.MP4" TargetMode="Externa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80;&#1089;&#1090;&#1086;&#1088;&#1080;&#1103;\Desktop\&#1052;.&#1043;\&#1052;.mp4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80;&#1089;&#1090;&#1086;&#1088;&#1080;&#1103;\Desktop\&#1052;.&#1043;\&#1052;2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2304255"/>
          </a:xfrm>
        </p:spPr>
        <p:txBody>
          <a:bodyPr>
            <a:normAutofit fontScale="90000"/>
          </a:bodyPr>
          <a:lstStyle/>
          <a:p>
            <a:r>
              <a:rPr lang="ru-RU" altLang="zh-CN" sz="2400" dirty="0" smtClean="0">
                <a:latin typeface="Times New Roman" pitchFamily="18" charset="0"/>
                <a:cs typeface="Times New Roman" pitchFamily="18" charset="0"/>
              </a:rPr>
              <a:t>Муниципальное образовательное учреждение</a:t>
            </a:r>
            <a:br>
              <a:rPr lang="ru-RU" altLang="zh-CN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zh-CN" sz="2400" dirty="0" smtClean="0">
                <a:latin typeface="Times New Roman" pitchFamily="18" charset="0"/>
                <a:cs typeface="Times New Roman" pitchFamily="18" charset="0"/>
              </a:rPr>
              <a:t>Кузнецкая средняя общеобразовательная школа</a:t>
            </a:r>
            <a:br>
              <a:rPr lang="ru-RU" altLang="zh-CN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zh-CN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zh-CN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zh-CN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zh-CN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zh-CN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zh-CN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zh-CN" sz="7300" dirty="0" smtClean="0">
                <a:latin typeface="Times New Roman" pitchFamily="18" charset="0"/>
                <a:cs typeface="Times New Roman" pitchFamily="18" charset="0"/>
              </a:rPr>
              <a:t>Молодая гвардия </a:t>
            </a:r>
            <a:endParaRPr lang="ru-RU" sz="73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3717032"/>
            <a:ext cx="7776864" cy="2664296"/>
          </a:xfrm>
        </p:spPr>
        <p:txBody>
          <a:bodyPr>
            <a:normAutofit/>
          </a:bodyPr>
          <a:lstStyle/>
          <a:p>
            <a:pPr algn="r"/>
            <a:r>
              <a:rPr lang="ru-RU" sz="2800" dirty="0" smtClean="0">
                <a:solidFill>
                  <a:schemeClr val="tx1"/>
                </a:solidFill>
              </a:rPr>
              <a:t>Подготовила: </a:t>
            </a:r>
            <a:r>
              <a:rPr lang="ru-RU" sz="2800" dirty="0" err="1" smtClean="0">
                <a:solidFill>
                  <a:schemeClr val="tx1"/>
                </a:solidFill>
              </a:rPr>
              <a:t>Исламова</a:t>
            </a:r>
            <a:r>
              <a:rPr lang="ru-RU" sz="2800" dirty="0" smtClean="0">
                <a:solidFill>
                  <a:schemeClr val="tx1"/>
                </a:solidFill>
              </a:rPr>
              <a:t> Лилия </a:t>
            </a:r>
            <a:r>
              <a:rPr lang="ru-RU" sz="2800" dirty="0" err="1" smtClean="0">
                <a:solidFill>
                  <a:schemeClr val="tx1"/>
                </a:solidFill>
              </a:rPr>
              <a:t>Асхатовна</a:t>
            </a:r>
            <a:r>
              <a:rPr lang="ru-RU" sz="2800" dirty="0" smtClean="0">
                <a:solidFill>
                  <a:schemeClr val="tx1"/>
                </a:solidFill>
              </a:rPr>
              <a:t>,</a:t>
            </a:r>
          </a:p>
          <a:p>
            <a:pPr algn="r"/>
            <a:r>
              <a:rPr lang="ru-RU" sz="2800" dirty="0" smtClean="0">
                <a:solidFill>
                  <a:schemeClr val="tx1"/>
                </a:solidFill>
              </a:rPr>
              <a:t>учитель истории и обществознания</a:t>
            </a:r>
          </a:p>
          <a:p>
            <a:pPr algn="r"/>
            <a:endParaRPr lang="ru-RU" sz="2800" dirty="0" smtClean="0">
              <a:solidFill>
                <a:schemeClr val="tx1"/>
              </a:solidFill>
            </a:endParaRPr>
          </a:p>
          <a:p>
            <a:pPr algn="r"/>
            <a:endParaRPr lang="ru-RU" sz="2800" dirty="0" smtClean="0">
              <a:solidFill>
                <a:schemeClr val="tx1"/>
              </a:solidFill>
            </a:endParaRPr>
          </a:p>
          <a:p>
            <a:r>
              <a:rPr lang="ru-RU" sz="2800" dirty="0" smtClean="0">
                <a:solidFill>
                  <a:schemeClr val="tx1"/>
                </a:solidFill>
              </a:rPr>
              <a:t>с.Кузнецкое, 2023 г.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Расправа над шахтёрами</a:t>
            </a:r>
            <a:endParaRPr lang="ru-RU" sz="2800" dirty="0"/>
          </a:p>
        </p:txBody>
      </p:sp>
      <p:pic>
        <p:nvPicPr>
          <p:cNvPr id="5" name="М3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20992" y="0"/>
            <a:ext cx="85725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89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Из листовок красноармейцев: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"Арестами и пытками враги хотят поставить нас на колени. Не выйдет. Порядок должен быть прежний, наш – советский. Даже если за это придется отдать собственную жизнь".</a:t>
            </a:r>
          </a:p>
          <a:p>
            <a:r>
              <a:rPr lang="ru-RU" sz="2400" dirty="0" smtClean="0"/>
              <a:t>"Мстить беспощадно за сожжённые, разрушенные города и сёла, за кровь наших людей, за мученическую смерть шахтёров-героев".</a:t>
            </a:r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rmAutofit fontScale="90000"/>
          </a:bodyPr>
          <a:lstStyle/>
          <a:p>
            <a:endParaRPr lang="ru-RU" sz="2800" dirty="0"/>
          </a:p>
        </p:txBody>
      </p:sp>
      <p:pic>
        <p:nvPicPr>
          <p:cNvPr id="6" name="Содержимое 5" descr="листовки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227611" y="0"/>
            <a:ext cx="9371611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Освобождение пленных</a:t>
            </a:r>
            <a:endParaRPr lang="ru-RU" sz="2800" dirty="0"/>
          </a:p>
        </p:txBody>
      </p:sp>
      <p:pic>
        <p:nvPicPr>
          <p:cNvPr id="5" name="М5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9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Водружение красных флагов на видных местах города</a:t>
            </a:r>
            <a:endParaRPr lang="ru-RU" sz="2800" dirty="0"/>
          </a:p>
        </p:txBody>
      </p:sp>
      <p:pic>
        <p:nvPicPr>
          <p:cNvPr id="6" name="М6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4572000" y="-1279525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98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М7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4572000" y="-1279525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18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2034"/>
          </a:xfrm>
        </p:spPr>
        <p:txBody>
          <a:bodyPr>
            <a:normAutofit fontScale="90000"/>
          </a:bodyPr>
          <a:lstStyle/>
          <a:p>
            <a:endParaRPr lang="ru-RU" sz="2800" dirty="0"/>
          </a:p>
        </p:txBody>
      </p:sp>
      <p:pic>
        <p:nvPicPr>
          <p:cNvPr id="4" name="Содержимое 3" descr="2 карты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0176" y="79882"/>
            <a:ext cx="9043824" cy="677811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2800" dirty="0"/>
          </a:p>
        </p:txBody>
      </p:sp>
      <p:pic>
        <p:nvPicPr>
          <p:cNvPr id="4" name="Содержимое 3" descr="иннаёмники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72056" y="1600200"/>
            <a:ext cx="739988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Показания предателя</a:t>
            </a:r>
            <a:endParaRPr lang="ru-RU" sz="2800" dirty="0"/>
          </a:p>
        </p:txBody>
      </p:sp>
      <p:pic>
        <p:nvPicPr>
          <p:cNvPr id="6" name="М8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810"/>
            <a:ext cx="9144000" cy="6857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79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Сергей Тюленин</a:t>
            </a:r>
            <a:endParaRPr lang="ru-RU" sz="2800" dirty="0"/>
          </a:p>
        </p:txBody>
      </p:sp>
      <p:pic>
        <p:nvPicPr>
          <p:cNvPr id="4" name="Содержимое 3" descr="мг Сергей Тюленин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33283" y="1124744"/>
            <a:ext cx="3540828" cy="500141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мг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60648"/>
            <a:ext cx="8935878" cy="613246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Молодогвардейцы в тюрьме</a:t>
            </a:r>
            <a:endParaRPr lang="ru-RU" sz="2800" dirty="0"/>
          </a:p>
        </p:txBody>
      </p:sp>
      <p:pic>
        <p:nvPicPr>
          <p:cNvPr id="6" name="М9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4572000" y="-1279525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74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Олег Кошевой</a:t>
            </a:r>
            <a:endParaRPr lang="ru-RU" sz="2800" dirty="0"/>
          </a:p>
        </p:txBody>
      </p:sp>
      <p:pic>
        <p:nvPicPr>
          <p:cNvPr id="4" name="Содержимое 3" descr="мг Олег Кошевой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59832" y="1121352"/>
            <a:ext cx="3528392" cy="50048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Олег Кошевой на допросе</a:t>
            </a:r>
            <a:endParaRPr lang="ru-RU" sz="2800" dirty="0"/>
          </a:p>
        </p:txBody>
      </p:sp>
      <p:pic>
        <p:nvPicPr>
          <p:cNvPr id="6" name="М10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4572000" y="-1279525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67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764704"/>
            <a:ext cx="4040188" cy="639762"/>
          </a:xfrm>
        </p:spPr>
        <p:txBody>
          <a:bodyPr/>
          <a:lstStyle/>
          <a:p>
            <a:r>
              <a:rPr lang="ru-RU" dirty="0" smtClean="0"/>
              <a:t>Сергей Тюленин</a:t>
            </a:r>
            <a:endParaRPr lang="ru-RU" dirty="0"/>
          </a:p>
        </p:txBody>
      </p:sp>
      <p:pic>
        <p:nvPicPr>
          <p:cNvPr id="7" name="Содержимое 6" descr="мг Сергей Тюленин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611560" y="1515170"/>
            <a:ext cx="3264420" cy="4610993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283968" y="764704"/>
            <a:ext cx="4680520" cy="639762"/>
          </a:xfrm>
        </p:spPr>
        <p:txBody>
          <a:bodyPr>
            <a:normAutofit/>
          </a:bodyPr>
          <a:lstStyle/>
          <a:p>
            <a:r>
              <a:rPr lang="ru-RU" dirty="0" smtClean="0"/>
              <a:t>Его мать, Александра Васильевна</a:t>
            </a:r>
            <a:endParaRPr lang="ru-RU" dirty="0"/>
          </a:p>
        </p:txBody>
      </p:sp>
      <p:pic>
        <p:nvPicPr>
          <p:cNvPr id="8" name="Содержимое 7" descr="мг мама Сергея Тюленина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971001" y="1556792"/>
            <a:ext cx="2985926" cy="456937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2800" dirty="0"/>
          </a:p>
        </p:txBody>
      </p:sp>
      <p:pic>
        <p:nvPicPr>
          <p:cNvPr id="4" name="1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70998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2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err="1" smtClean="0"/>
              <a:t>Ульяна</a:t>
            </a:r>
            <a:r>
              <a:rPr lang="ru-RU" sz="2800" dirty="0" smtClean="0"/>
              <a:t> Громова</a:t>
            </a:r>
            <a:endParaRPr lang="ru-RU" sz="2800" dirty="0"/>
          </a:p>
        </p:txBody>
      </p:sp>
      <p:pic>
        <p:nvPicPr>
          <p:cNvPr id="4" name="Содержимое 3" descr="мг Ульяна Громов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332" y="1124744"/>
            <a:ext cx="3756252" cy="500141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Анатолий Попов</a:t>
            </a:r>
            <a:endParaRPr lang="ru-RU" sz="2800" dirty="0"/>
          </a:p>
        </p:txBody>
      </p:sp>
      <p:pic>
        <p:nvPicPr>
          <p:cNvPr id="5" name="Содержимое 4" descr="мг Попов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86182" y="1600200"/>
            <a:ext cx="3771636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Орудия пыток немецких палачей</a:t>
            </a:r>
            <a:endParaRPr lang="ru-RU" sz="2800" dirty="0"/>
          </a:p>
        </p:txBody>
      </p:sp>
      <p:pic>
        <p:nvPicPr>
          <p:cNvPr id="4" name="Содержимое 3" descr="пытки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054" y="476672"/>
            <a:ext cx="8953804" cy="597666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Надписи на стенах тюрьмы</a:t>
            </a:r>
            <a:endParaRPr lang="ru-RU" sz="2800" dirty="0"/>
          </a:p>
        </p:txBody>
      </p:sp>
      <p:pic>
        <p:nvPicPr>
          <p:cNvPr id="4" name="Содержимое 3" descr="мг надписи на стенах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30566" y="1052736"/>
            <a:ext cx="6634255" cy="552614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Казнь молодогвардейцев</a:t>
            </a:r>
            <a:endParaRPr lang="ru-RU" sz="2800" dirty="0"/>
          </a:p>
        </p:txBody>
      </p:sp>
      <p:pic>
        <p:nvPicPr>
          <p:cNvPr id="6" name="М11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4572000" y="-1279525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62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Цели и задачи Молодой гвардии: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Укреплять в народе уверенность в неизбежном разгроме немецко-фашистских захватчиков;</a:t>
            </a:r>
          </a:p>
          <a:p>
            <a:r>
              <a:rPr lang="ru-RU" sz="2400" dirty="0" smtClean="0"/>
              <a:t>Поднимать молодёжь и всё население </a:t>
            </a:r>
            <a:r>
              <a:rPr lang="ru-RU" sz="2400" dirty="0" err="1" smtClean="0"/>
              <a:t>Краснодонщины</a:t>
            </a:r>
            <a:r>
              <a:rPr lang="ru-RU" sz="2400" dirty="0" smtClean="0"/>
              <a:t> на активную борьбу с немецкими оккупантами;</a:t>
            </a:r>
          </a:p>
          <a:p>
            <a:r>
              <a:rPr lang="ru-RU" sz="2400" dirty="0" smtClean="0"/>
              <a:t>Обеспечить себя оружием и в удобный момент к открытой вооружённой борьбе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Романс Д.Шостаковича</a:t>
            </a:r>
            <a:endParaRPr lang="ru-RU" sz="2800" dirty="0"/>
          </a:p>
        </p:txBody>
      </p:sp>
      <p:pic>
        <p:nvPicPr>
          <p:cNvPr id="4" name="2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70998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6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Фотография шурфа шахты №5</a:t>
            </a:r>
            <a:endParaRPr lang="ru-RU" sz="2800" dirty="0"/>
          </a:p>
        </p:txBody>
      </p:sp>
      <p:pic>
        <p:nvPicPr>
          <p:cNvPr id="4" name="Содержимое 3" descr="шурф шахты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40498" y="23714"/>
            <a:ext cx="6471862" cy="683428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Видеофрагмент наступления советских войск</a:t>
            </a:r>
            <a:endParaRPr lang="ru-RU" sz="2800" dirty="0"/>
          </a:p>
        </p:txBody>
      </p:sp>
      <p:pic>
        <p:nvPicPr>
          <p:cNvPr id="6" name="М12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4572000" y="-1279525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8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Анатолий Попов</a:t>
            </a:r>
            <a:endParaRPr lang="ru-RU" sz="2800" dirty="0"/>
          </a:p>
        </p:txBody>
      </p:sp>
      <p:pic>
        <p:nvPicPr>
          <p:cNvPr id="5" name="Содержимое 4" descr="мг Попов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86182" y="1600200"/>
            <a:ext cx="3771636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Олег Кошевой</a:t>
            </a:r>
            <a:endParaRPr lang="ru-RU" sz="2800" dirty="0"/>
          </a:p>
        </p:txBody>
      </p:sp>
      <p:pic>
        <p:nvPicPr>
          <p:cNvPr id="4" name="Содержимое 3" descr="мг Олег Кошевой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59832" y="1121352"/>
            <a:ext cx="3528392" cy="5004812"/>
          </a:xfr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Похороны молодогвардейцев</a:t>
            </a:r>
            <a:endParaRPr lang="ru-RU" sz="2800" dirty="0"/>
          </a:p>
        </p:txBody>
      </p:sp>
      <p:pic>
        <p:nvPicPr>
          <p:cNvPr id="4" name="Содержимое 3" descr="МГ фото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1554" y="1340768"/>
            <a:ext cx="8775154" cy="489654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Прощание с героями</a:t>
            </a:r>
            <a:endParaRPr lang="ru-RU" sz="2800" dirty="0"/>
          </a:p>
        </p:txBody>
      </p:sp>
      <p:pic>
        <p:nvPicPr>
          <p:cNvPr id="6" name="М13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4572000" y="-1279525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90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Герои Советского Союза с вручением ордена Ленина посмертно</a:t>
            </a:r>
            <a:endParaRPr lang="ru-RU" sz="2800" dirty="0"/>
          </a:p>
        </p:txBody>
      </p:sp>
      <p:pic>
        <p:nvPicPr>
          <p:cNvPr id="6" name="Содержимое 5" descr="мг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131333"/>
            <a:ext cx="8229600" cy="3463696"/>
          </a:xfr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002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Содержимое 3" descr="орден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404664"/>
            <a:ext cx="9144000" cy="612068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836712"/>
            <a:ext cx="4040188" cy="639762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Анатолий Попов</a:t>
            </a:r>
            <a:endParaRPr lang="ru-RU" sz="2800" dirty="0"/>
          </a:p>
        </p:txBody>
      </p:sp>
      <p:pic>
        <p:nvPicPr>
          <p:cNvPr id="7" name="Содержимое 6" descr="мг Попов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95875" y="1772816"/>
            <a:ext cx="3627789" cy="4353347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009" y="836713"/>
            <a:ext cx="4042792" cy="72008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1844824"/>
            <a:ext cx="4114800" cy="4281339"/>
          </a:xfrm>
        </p:spPr>
        <p:txBody>
          <a:bodyPr/>
          <a:lstStyle/>
          <a:p>
            <a:r>
              <a:rPr lang="ru-RU" dirty="0" smtClean="0"/>
              <a:t>«Советский народ предпочитает умереть стоя, чем жить на коленях. Такова воля моего народа и такова моя воля. И когда нужно будет принести себя в жертву Родине, я, не задумываясь, отдам жизнь…»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Захват немцами г.Краснодона</a:t>
            </a:r>
            <a:endParaRPr lang="ru-RU" sz="2800" dirty="0"/>
          </a:p>
        </p:txBody>
      </p:sp>
      <p:pic>
        <p:nvPicPr>
          <p:cNvPr id="6" name="М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1"/>
            <a:ext cx="9144000" cy="68271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90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Приказ немецкого коменданта г.Краснодона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За неподчинение новому порядку – расстрел.</a:t>
            </a:r>
          </a:p>
          <a:p>
            <a:r>
              <a:rPr lang="ru-RU" sz="2400" dirty="0" smtClean="0"/>
              <a:t>За уклонение от сдачи оружия – расстрел.</a:t>
            </a:r>
          </a:p>
          <a:p>
            <a:r>
              <a:rPr lang="ru-RU" sz="2400" dirty="0" smtClean="0"/>
              <a:t>За неявку на регистрацию в полицию – расстрел.</a:t>
            </a:r>
          </a:p>
          <a:p>
            <a:r>
              <a:rPr lang="ru-RU" sz="2400" dirty="0" smtClean="0"/>
              <a:t>За слушание радиоприемника – расстрел.</a:t>
            </a:r>
          </a:p>
          <a:p>
            <a:r>
              <a:rPr lang="ru-RU" sz="2400" dirty="0" smtClean="0"/>
              <a:t>За появление на улице после 18:00 – расстрел.</a:t>
            </a:r>
          </a:p>
          <a:p>
            <a:endParaRPr lang="ru-RU" sz="2400" dirty="0" smtClean="0"/>
          </a:p>
          <a:p>
            <a:endParaRPr lang="ru-RU" sz="2400" dirty="0" smtClean="0"/>
          </a:p>
          <a:p>
            <a:r>
              <a:rPr lang="ru-RU" sz="2400" dirty="0" smtClean="0"/>
              <a:t>«Вода только для немецких солдат. Русские, берущие воду, будут расстреляны. Вода для русских на другой стороне».</a:t>
            </a:r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Олег Кошевой</a:t>
            </a:r>
            <a:endParaRPr lang="ru-RU" sz="2800" dirty="0"/>
          </a:p>
        </p:txBody>
      </p:sp>
      <p:pic>
        <p:nvPicPr>
          <p:cNvPr id="4" name="Содержимое 3" descr="мг Олег Кошевой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59832" y="1121352"/>
            <a:ext cx="3528392" cy="50048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203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692696"/>
            <a:ext cx="4040188" cy="639762"/>
          </a:xfrm>
        </p:spPr>
        <p:txBody>
          <a:bodyPr/>
          <a:lstStyle/>
          <a:p>
            <a:r>
              <a:rPr lang="ru-RU" dirty="0" smtClean="0"/>
              <a:t>Олег Кошевой - комиссар</a:t>
            </a:r>
            <a:endParaRPr lang="ru-RU" dirty="0"/>
          </a:p>
        </p:txBody>
      </p:sp>
      <p:pic>
        <p:nvPicPr>
          <p:cNvPr id="7" name="Содержимое 6" descr="мг Олег Кошевой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084465" y="2174875"/>
            <a:ext cx="2785658" cy="3951288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008" y="692696"/>
            <a:ext cx="4041775" cy="639762"/>
          </a:xfrm>
        </p:spPr>
        <p:txBody>
          <a:bodyPr/>
          <a:lstStyle/>
          <a:p>
            <a:r>
              <a:rPr lang="ru-RU" dirty="0" smtClean="0"/>
              <a:t>Иван </a:t>
            </a:r>
            <a:r>
              <a:rPr lang="ru-RU" dirty="0" err="1" smtClean="0"/>
              <a:t>Туркенич</a:t>
            </a:r>
            <a:r>
              <a:rPr lang="ru-RU" dirty="0" smtClean="0"/>
              <a:t> - командир</a:t>
            </a:r>
            <a:endParaRPr lang="ru-RU" dirty="0"/>
          </a:p>
        </p:txBody>
      </p:sp>
      <p:pic>
        <p:nvPicPr>
          <p:cNvPr id="8" name="Содержимое 7" descr="Мг Иван Т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222486" y="2174875"/>
            <a:ext cx="2886852" cy="39512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Клятва Олега Кошевого</a:t>
            </a:r>
            <a:endParaRPr lang="ru-RU" sz="2800" dirty="0"/>
          </a:p>
        </p:txBody>
      </p:sp>
      <p:pic>
        <p:nvPicPr>
          <p:cNvPr id="5" name="М2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116631"/>
            <a:ext cx="9144000" cy="67399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54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</TotalTime>
  <Words>311</Words>
  <Application>Microsoft Office PowerPoint</Application>
  <PresentationFormat>Экран (4:3)</PresentationFormat>
  <Paragraphs>52</Paragraphs>
  <Slides>38</Slides>
  <Notes>0</Notes>
  <HiddenSlides>0</HiddenSlides>
  <MMClips>14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Тема Office</vt:lpstr>
      <vt:lpstr>Муниципальное образовательное учреждение Кузнецкая средняя общеобразовательная школа    Молодая гвардия </vt:lpstr>
      <vt:lpstr>Слайд 2</vt:lpstr>
      <vt:lpstr>Цели и задачи Молодой гвардии:</vt:lpstr>
      <vt:lpstr>Слайд 4</vt:lpstr>
      <vt:lpstr>Захват немцами г.Краснодона</vt:lpstr>
      <vt:lpstr>Приказ немецкого коменданта г.Краснодона</vt:lpstr>
      <vt:lpstr>Олег Кошевой</vt:lpstr>
      <vt:lpstr>Слайд 8</vt:lpstr>
      <vt:lpstr>Клятва Олега Кошевого</vt:lpstr>
      <vt:lpstr>Расправа над шахтёрами</vt:lpstr>
      <vt:lpstr>Из листовок красноармейцев:</vt:lpstr>
      <vt:lpstr>Слайд 12</vt:lpstr>
      <vt:lpstr>Освобождение пленных</vt:lpstr>
      <vt:lpstr>Водружение красных флагов на видных местах города</vt:lpstr>
      <vt:lpstr>Слайд 15</vt:lpstr>
      <vt:lpstr>Слайд 16</vt:lpstr>
      <vt:lpstr>Слайд 17</vt:lpstr>
      <vt:lpstr>Показания предателя</vt:lpstr>
      <vt:lpstr>Сергей Тюленин</vt:lpstr>
      <vt:lpstr>Молодогвардейцы в тюрьме</vt:lpstr>
      <vt:lpstr>Олег Кошевой</vt:lpstr>
      <vt:lpstr>Олег Кошевой на допросе</vt:lpstr>
      <vt:lpstr>Слайд 23</vt:lpstr>
      <vt:lpstr>Слайд 24</vt:lpstr>
      <vt:lpstr>Ульяна Громова</vt:lpstr>
      <vt:lpstr>Анатолий Попов</vt:lpstr>
      <vt:lpstr>Орудия пыток немецких палачей</vt:lpstr>
      <vt:lpstr>Надписи на стенах тюрьмы</vt:lpstr>
      <vt:lpstr>Казнь молодогвардейцев</vt:lpstr>
      <vt:lpstr>Романс Д.Шостаковича</vt:lpstr>
      <vt:lpstr>Фотография шурфа шахты №5</vt:lpstr>
      <vt:lpstr>Видеофрагмент наступления советских войск</vt:lpstr>
      <vt:lpstr>Анатолий Попов</vt:lpstr>
      <vt:lpstr>Олег Кошевой</vt:lpstr>
      <vt:lpstr>Похороны молодогвардейцев</vt:lpstr>
      <vt:lpstr>Прощание с героями</vt:lpstr>
      <vt:lpstr>Герои Советского Союза с вручением ордена Ленина посмертно</vt:lpstr>
      <vt:lpstr>Слайд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образовательное учреждение Кузнецкая средняя общеобразовательная школа    Молодая гвардия </dc:title>
  <dc:creator>User</dc:creator>
  <cp:lastModifiedBy>история</cp:lastModifiedBy>
  <cp:revision>39</cp:revision>
  <dcterms:created xsi:type="dcterms:W3CDTF">2023-04-17T15:58:38Z</dcterms:created>
  <dcterms:modified xsi:type="dcterms:W3CDTF">2023-04-19T05:41:59Z</dcterms:modified>
</cp:coreProperties>
</file>