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50"/>
  </p:notesMasterIdLst>
  <p:handoutMasterIdLst>
    <p:handoutMasterId r:id="rId51"/>
  </p:handoutMasterIdLst>
  <p:sldIdLst>
    <p:sldId id="258" r:id="rId2"/>
    <p:sldId id="319" r:id="rId3"/>
    <p:sldId id="256" r:id="rId4"/>
    <p:sldId id="259" r:id="rId5"/>
    <p:sldId id="260" r:id="rId6"/>
    <p:sldId id="261" r:id="rId7"/>
    <p:sldId id="262" r:id="rId8"/>
    <p:sldId id="305" r:id="rId9"/>
    <p:sldId id="263" r:id="rId10"/>
    <p:sldId id="308" r:id="rId11"/>
    <p:sldId id="265" r:id="rId12"/>
    <p:sldId id="307" r:id="rId13"/>
    <p:sldId id="269" r:id="rId14"/>
    <p:sldId id="320" r:id="rId15"/>
    <p:sldId id="310" r:id="rId16"/>
    <p:sldId id="266" r:id="rId17"/>
    <p:sldId id="264" r:id="rId18"/>
    <p:sldId id="267" r:id="rId19"/>
    <p:sldId id="321" r:id="rId20"/>
    <p:sldId id="306" r:id="rId21"/>
    <p:sldId id="309" r:id="rId22"/>
    <p:sldId id="311" r:id="rId23"/>
    <p:sldId id="268" r:id="rId24"/>
    <p:sldId id="322" r:id="rId25"/>
    <p:sldId id="270" r:id="rId26"/>
    <p:sldId id="312" r:id="rId27"/>
    <p:sldId id="271" r:id="rId28"/>
    <p:sldId id="272" r:id="rId29"/>
    <p:sldId id="273" r:id="rId30"/>
    <p:sldId id="274" r:id="rId31"/>
    <p:sldId id="276" r:id="rId32"/>
    <p:sldId id="275" r:id="rId33"/>
    <p:sldId id="313" r:id="rId34"/>
    <p:sldId id="277" r:id="rId35"/>
    <p:sldId id="278" r:id="rId36"/>
    <p:sldId id="279" r:id="rId37"/>
    <p:sldId id="280" r:id="rId38"/>
    <p:sldId id="315" r:id="rId39"/>
    <p:sldId id="314" r:id="rId40"/>
    <p:sldId id="316" r:id="rId41"/>
    <p:sldId id="281" r:id="rId42"/>
    <p:sldId id="282" r:id="rId43"/>
    <p:sldId id="283" r:id="rId44"/>
    <p:sldId id="284" r:id="rId45"/>
    <p:sldId id="317" r:id="rId46"/>
    <p:sldId id="301" r:id="rId47"/>
    <p:sldId id="318" r:id="rId48"/>
    <p:sldId id="285" r:id="rId4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000" autoAdjust="0"/>
    <p:restoredTop sz="72711" autoAdjust="0"/>
  </p:normalViewPr>
  <p:slideViewPr>
    <p:cSldViewPr snapToGrid="0">
      <p:cViewPr varScale="1">
        <p:scale>
          <a:sx n="58" d="100"/>
          <a:sy n="58" d="100"/>
        </p:scale>
        <p:origin x="-1098" y="-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246" y="1708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notesViewPr>
    <p:cSldViewPr snapToGrid="0">
      <p:cViewPr varScale="1">
        <p:scale>
          <a:sx n="63" d="100"/>
          <a:sy n="63" d="100"/>
        </p:scale>
        <p:origin x="-2652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8B5587-0542-415F-8CAF-BB03EE3EF32C}" type="datetimeFigureOut">
              <a:rPr lang="ru-RU" smtClean="0"/>
              <a:pPr/>
              <a:t>16.05.2019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12E0F8-F936-427D-AB38-72BA80F1E41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2AD276-E312-4591-9AA6-1E7985E75432}" type="datetimeFigureOut">
              <a:rPr lang="ru-RU" smtClean="0"/>
              <a:pPr/>
              <a:t>16.05.2019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64BA08-88E8-4089-AAE7-67F265B890F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64BA08-88E8-4089-AAE7-67F265B890FB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64BA08-88E8-4089-AAE7-67F265B890FB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64BA08-88E8-4089-AAE7-67F265B890FB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64BA08-88E8-4089-AAE7-67F265B890FB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64BA08-88E8-4089-AAE7-67F265B890FB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64BA08-88E8-4089-AAE7-67F265B890FB}" type="slidenum">
              <a:rPr lang="ru-RU" smtClean="0"/>
              <a:pPr/>
              <a:t>19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64BA08-88E8-4089-AAE7-67F265B890FB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9666" y="665163"/>
            <a:ext cx="5036694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9666" y="3467126"/>
            <a:ext cx="5036694" cy="1179824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16.05.2019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472470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16.05.2019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0576059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4933013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16.05.2019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656916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16.05.2019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бъект 2"/>
          <p:cNvSpPr>
            <a:spLocks noGrp="1"/>
          </p:cNvSpPr>
          <p:nvPr>
            <p:ph idx="13"/>
          </p:nvPr>
        </p:nvSpPr>
        <p:spPr>
          <a:xfrm>
            <a:off x="449706" y="1825625"/>
            <a:ext cx="5357734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184320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30583" y="1499016"/>
            <a:ext cx="5021705" cy="2119079"/>
          </a:xfrm>
        </p:spPr>
        <p:txBody>
          <a:bodyPr anchor="b">
            <a:normAutofit/>
            <a:scene3d>
              <a:camera prst="orthographicFront"/>
              <a:lightRig rig="sunrise" dir="t"/>
            </a:scene3d>
            <a:sp3d extrusionH="57150" contourW="12700" prstMaterial="dkEdge">
              <a:bevelT w="38100" h="38100"/>
              <a:contourClr>
                <a:schemeClr val="accent4">
                  <a:lumMod val="50000"/>
                </a:schemeClr>
              </a:contourClr>
            </a:sp3d>
          </a:bodyPr>
          <a:lstStyle>
            <a:lvl1pPr algn="ctr">
              <a:defRPr sz="3600">
                <a:ln w="6350">
                  <a:solidFill>
                    <a:srgbClr val="3A1D00"/>
                  </a:solidFill>
                </a:ln>
                <a:solidFill>
                  <a:srgbClr val="3A1D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30583" y="3974866"/>
            <a:ext cx="5021705" cy="1436583"/>
          </a:xfrm>
        </p:spPr>
        <p:txBody>
          <a:bodyPr/>
          <a:lstStyle>
            <a:lvl1pPr marL="0" indent="0" algn="ctr">
              <a:buNone/>
              <a:defRPr sz="2400">
                <a:ln>
                  <a:solidFill>
                    <a:srgbClr val="3A1D00"/>
                  </a:solidFill>
                </a:ln>
                <a:solidFill>
                  <a:srgbClr val="3A1D00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16.05.2019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738122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4696" y="1847850"/>
            <a:ext cx="5306518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628151" y="1847850"/>
            <a:ext cx="5124138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16.05.2019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9137412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0760" y="365125"/>
            <a:ext cx="5261547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19726" y="382380"/>
            <a:ext cx="544142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9726" y="1372979"/>
            <a:ext cx="5441428" cy="481668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460760" y="1681163"/>
            <a:ext cx="526154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460760" y="2505075"/>
            <a:ext cx="526154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16.05.2019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3981990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4735" y="464695"/>
            <a:ext cx="5372724" cy="11210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16.05.2019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8915911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16.05.2019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196462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705" y="457200"/>
            <a:ext cx="5411449" cy="140158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10662" y="457200"/>
            <a:ext cx="5051686" cy="576371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49705" y="2057400"/>
            <a:ext cx="5411449" cy="416351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16.05.2019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320057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610662" y="987425"/>
            <a:ext cx="4744726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16.05.2019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845312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65692" y="365125"/>
            <a:ext cx="518659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reezing" dir="t"/>
            </a:scene3d>
            <a:sp3d extrusionH="57150" contourW="12700" prstMaterial="dkEdge">
              <a:bevelT w="38100" h="38100"/>
              <a:contourClr>
                <a:schemeClr val="accent4">
                  <a:lumMod val="50000"/>
                </a:schemeClr>
              </a:contourClr>
            </a:sp3d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565692" y="1825625"/>
            <a:ext cx="5186597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46D937-DF1D-41E6-B9D6-316CB067AABE}" type="datetimeFigureOut">
              <a:rPr lang="ru-RU" smtClean="0"/>
              <a:pPr/>
              <a:t>16.05.2019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50414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ln w="6350">
            <a:solidFill>
              <a:schemeClr val="accent6">
                <a:lumMod val="50000"/>
              </a:schemeClr>
            </a:solidFill>
          </a:ln>
          <a:solidFill>
            <a:srgbClr val="3A1D00"/>
          </a:solidFill>
          <a:effectLst/>
          <a:latin typeface="Arial Black" panose="020B0A040201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ЛИТЕРАТУРНЫЙ</a:t>
            </a:r>
            <a:br>
              <a:rPr lang="ru-RU" dirty="0" smtClean="0"/>
            </a:br>
            <a:r>
              <a:rPr lang="ru-RU" dirty="0" smtClean="0"/>
              <a:t>РИНГ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82739328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9878786" y="5927271"/>
            <a:ext cx="1485900" cy="62048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Содержание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39938" name="Picture 2" descr="http://kids.azovlib.ru/images/%D0%9F%D0%B8%D1%81%D0%B0%D1%82%D0%B5%D0%BB%D0%B8/%D0%93%D0%BE%D0%B3%D0%BE%D0%BB%D1%8C/%D0%9D.%D0%93%D0%BE%D0%B3%D0%BE%D0%BB%D1%8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457200"/>
            <a:ext cx="10363200" cy="6172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9043813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Georgia"/>
                <a:ea typeface="Times New Roman"/>
                <a:cs typeface="Times New Roman"/>
              </a:rPr>
              <a:t> </a:t>
            </a:r>
            <a:endParaRPr lang="ru-RU" dirty="0"/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9878786" y="5927271"/>
            <a:ext cx="1485900" cy="62048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Содержание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38914" name="Picture 2" descr="http://900igr.net/datai/literatura/Nekrasov-lirika/0001-001-Tema-Svoeobrazie-liriki-N.A.Nekrasov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2450" y="433168"/>
            <a:ext cx="10629900" cy="61453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5397135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9878786" y="5927271"/>
            <a:ext cx="1485900" cy="62048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Содержание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0962" name="Picture 2" descr="https://www.mmsk.ru/objectdata/CatalogUnitImpl/50422/Lermontov_v_burke_M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400050"/>
            <a:ext cx="10763250" cy="59396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97791253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9878786" y="5927271"/>
            <a:ext cx="1485900" cy="62048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Содержание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29698" name="Picture 2" descr="https://i1.wp.com/fb.ru/misc/i/gallery/43131/172251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0571" y="391887"/>
            <a:ext cx="10522858" cy="61105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61899004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7890" name="Picture 2" descr="Ð.Ð.ÐÑÐ°Ð¼ÑÐºÐ¾Ð¹ - ÐÐ¾ÑÑÑÐµÑ Ð¿Ð¸ÑÐ°ÑÐµÐ»Ñ Ð.Ð. Ð¡Ð°Ð»ÑÑÐºÐ¾Ð²Ð°-Ð©ÐµÐ´ÑÐ¸Ð½Ð°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304800"/>
            <a:ext cx="10648949" cy="61912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93204721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9878786" y="5927271"/>
            <a:ext cx="1485900" cy="62048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Содержание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32770" name="Picture 2" descr="https://aeslib.ru/wp-content/uploads/2017/03/1464347508_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0375" y="428626"/>
            <a:ext cx="11430000" cy="60302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3746109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9878786" y="5927271"/>
            <a:ext cx="1485900" cy="62048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Содержание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36866" name="Picture 2" descr="http://feb-web.ru/feb/chekhov/pictures/lc2-033-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950" y="303580"/>
            <a:ext cx="10439400" cy="63304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3081160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9878786" y="5927271"/>
            <a:ext cx="1485900" cy="62048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Содержание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986" name="Picture 2" descr="https://interesnyefakty.org/wp-content/uploads/Foto-Pushkina-1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900" y="361950"/>
            <a:ext cx="10648950" cy="61912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6804691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904893" y="703385"/>
            <a:ext cx="41382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Georgia"/>
                <a:ea typeface="Times New Roman"/>
                <a:cs typeface="Times New Roman"/>
              </a:rPr>
              <a:t>"</a:t>
            </a:r>
            <a:endParaRPr lang="ru-RU" dirty="0"/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9878786" y="5927271"/>
            <a:ext cx="1485900" cy="62048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Содержание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35842" name="Picture 2" descr="http://visualrian.ru/images/old_preview/57/46/574685_preview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6835" y="371021"/>
            <a:ext cx="10191750" cy="61341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33355361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4818" name="Picture 2" descr="https://c.radikal.ru/c24/1903/0e/41b56afb68e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6343" y="266700"/>
            <a:ext cx="9887857" cy="63055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2689952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88407" y="1428080"/>
            <a:ext cx="5372724" cy="3094934"/>
          </a:xfrm>
        </p:spPr>
        <p:txBody>
          <a:bodyPr>
            <a:noAutofit/>
          </a:bodyPr>
          <a:lstStyle/>
          <a:p>
            <a:pPr>
              <a:lnSpc>
                <a:spcPct val="250000"/>
              </a:lnSpc>
            </a:pPr>
            <a:r>
              <a:rPr lang="ru-RU" dirty="0" smtClean="0"/>
              <a:t>«ЧТЕНИЕ-ВОТ ЛУЧШЕЕ УЧЕНИЕ!»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85191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12192000" y="7580974"/>
            <a:ext cx="1485900" cy="62048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Содержание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4034" name="Picture 2" descr="https://regnum.ru/uploads/pictures/news/2016/09/19/regnum_picture_14743160961145343_norma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6630" y="272375"/>
            <a:ext cx="10894979" cy="62743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60385288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00000"/>
                </a:solidFill>
                <a:latin typeface="Georgia"/>
                <a:ea typeface="Calibri"/>
                <a:cs typeface="Times New Roman"/>
              </a:rPr>
              <a:t> </a:t>
            </a:r>
            <a:endParaRPr lang="ru-RU" dirty="0"/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9878786" y="5927271"/>
            <a:ext cx="1485900" cy="62048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Содержание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33794" name="Picture 2" descr="https://lastfm-img2.akamaized.net/i/u/ar0/b74e11685012cc0f59ecf67fb3588f5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1" y="798286"/>
            <a:ext cx="10247086" cy="60340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5598029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9878786" y="5927271"/>
            <a:ext cx="1485900" cy="62048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Содержание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31746" name="Picture 2" descr="http://eor.pushkininstitute.ru/outsite/site4/images/pict1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2457" y="319314"/>
            <a:ext cx="9942286" cy="63454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36010118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Georgia"/>
                <a:ea typeface="Times New Roman"/>
                <a:cs typeface="Times New Roman"/>
              </a:rPr>
              <a:t> </a:t>
            </a:r>
            <a:endParaRPr lang="ru-RU" dirty="0"/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9878786" y="5927271"/>
            <a:ext cx="1485900" cy="62048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Содержание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30722" name="Picture 2" descr="http://svlib.ru/assets/images/2018/11/2225/pic_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20799" y="362177"/>
            <a:ext cx="9927771" cy="60966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69321905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 descr="https://avatars.mds.yandex.net/get-zen_doc/142473/pub_5b6439fcd58a3300a8ae236a_5b645642bae26b00a9a52263/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62742" y="468312"/>
            <a:ext cx="10000344" cy="604860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9878786" y="5927271"/>
            <a:ext cx="1485900" cy="62048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Содержание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-1" y="0"/>
            <a:ext cx="11379201" cy="381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И.С.Тургенев                                                                                     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Бежин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луг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А.С.Пушкин                                                                                      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Станционный смотритель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М.Ю.Лермонтов                                                                               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Парус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А.П.Чехов                                                                                         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Хирургия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Н.В.Гоголь                                                                                      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Ночь перед Рождеством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Л.Н.Андреев                                                                                       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Кусака»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8679" name="Picture 7" descr="https://avatars.mds.yandex.net/get-pdb/251121/4deddf6a-0721-48a6-a7ac-892393bd1513/s1200?webp=fals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8000" y="3831771"/>
            <a:ext cx="2728686" cy="263220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01811813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9878786" y="5927271"/>
            <a:ext cx="1485900" cy="62048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Содержание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653144" y="1698172"/>
            <a:ext cx="11538856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А.И.Куприн                                                                                              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Чудесный доктор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Н.В.Гоголь                                                                                                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Тарас </a:t>
            </a:r>
            <a:r>
              <a:rPr lang="ru-RU" sz="16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Бульба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А.П.Платонов                                                                                           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Юшка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И.А.Крылов                                                                                             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Свинья под дубом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М.Ю.Лермонтов                                                                                       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Три пальмы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А. С.Пушкин                                                                                           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Барышня-крестьянка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7" descr="https://avatars.mds.yandex.net/get-pdb/251121/4deddf6a-0721-48a6-a7ac-892393bd1513/s1200?webp=fals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8000" y="3831771"/>
            <a:ext cx="2728686" cy="263220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4220526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9878786" y="5927271"/>
            <a:ext cx="1485900" cy="62048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Содержание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856342" y="0"/>
            <a:ext cx="10813143" cy="381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А.М.Горький                                                                                                     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Легенда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 </a:t>
            </a:r>
            <a:r>
              <a:rPr kumimoji="0" lang="ru-RU" sz="16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Данко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С.А.Есенин                                                                                                        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Береза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М.В.Ломоносов                                                                                               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Случились вместе два астронома в пиру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М.Е.Салтыков- Щедрин                                                                               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один мужик двух генералов прокормил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Г.Р.Державин                                                                                                   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птичку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Н.С.Лесков                                                                                                        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Левша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7" descr="https://avatars.mds.yandex.net/get-pdb/251121/4deddf6a-0721-48a6-a7ac-892393bd1513/s1200?webp=fals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8000" y="4470400"/>
            <a:ext cx="2728686" cy="187234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311875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Georgia"/>
                <a:ea typeface="Times New Roman"/>
                <a:cs typeface="Times New Roman"/>
              </a:rPr>
              <a:t> </a:t>
            </a:r>
            <a:endParaRPr lang="ru-RU" dirty="0"/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9878786" y="5927271"/>
            <a:ext cx="1485900" cy="62048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Содержание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016000" y="870857"/>
            <a:ext cx="10522857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М.М.Зощенко                                                                                                                          «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Беда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Л.Н.Толстой                                                                                                                         «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Кавказский пленник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В.Г.Распутин                                                                                                                        «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Уроки французского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Е.И.Носов                                                                                                                             «Кукла»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В.П.Астафьев                                                                                                                     «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Конь с </a:t>
            </a:r>
            <a:r>
              <a:rPr lang="ru-RU" sz="16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розовой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гривой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А.С.Пушкин                                                                                                                        «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Пиковая дама»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7" descr="https://avatars.mds.yandex.net/get-pdb/251121/4deddf6a-0721-48a6-a7ac-892393bd1513/s1200?webp=fals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8000" y="4470400"/>
            <a:ext cx="2728686" cy="187234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33618963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9878786" y="5927271"/>
            <a:ext cx="1485900" cy="62048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Содержание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УГАДАЙТЕ ЛИТЕРАТУРНОГО ГЕРОЯ ПО СЛОВЕСНОМУ ПОРТРЕТУ</a:t>
            </a:r>
            <a:endParaRPr lang="ru-RU" dirty="0"/>
          </a:p>
        </p:txBody>
      </p:sp>
      <p:pic>
        <p:nvPicPr>
          <p:cNvPr id="7" name="Picture 2" descr="https://www.meme-arsenal.com/memes/20d600dd79c74b47a39ec029235fa3a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34965" y="350509"/>
            <a:ext cx="4416356" cy="5639861"/>
          </a:xfrm>
          <a:prstGeom prst="rect">
            <a:avLst/>
          </a:prstGeom>
          <a:noFill/>
        </p:spPr>
      </p:pic>
      <p:pic>
        <p:nvPicPr>
          <p:cNvPr id="24578" name="Picture 2" descr="https://i1.sndcdn.com/artworks-000122012380-rjxs9z-t500x5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0375" y="3309256"/>
            <a:ext cx="4762500" cy="333284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9454175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7"/>
          <p:cNvSpPr>
            <a:spLocks noGrp="1"/>
          </p:cNvSpPr>
          <p:nvPr>
            <p:ph type="subTitle" idx="4294967295"/>
          </p:nvPr>
        </p:nvSpPr>
        <p:spPr>
          <a:xfrm>
            <a:off x="0" y="3467100"/>
            <a:ext cx="5037138" cy="1179513"/>
          </a:xfrm>
        </p:spPr>
        <p:txBody>
          <a:bodyPr/>
          <a:lstStyle/>
          <a:p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9878786" y="5927271"/>
            <a:ext cx="1485900" cy="62048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Содержание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78" name="Picture 2" descr="https://ds04.infourok.ru/uploads/ex/0641/0019bc48-032bf9e5/1/img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1701189" cy="68580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75592744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9878786" y="5927271"/>
            <a:ext cx="1485900" cy="62048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Содержание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01371" y="2551837"/>
            <a:ext cx="879565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/>
              <a:t>«С детства привык он к полевым работам, к деревенскому быту. Отчужденный несчастьем своим от сообщества людей, он вырос немой и могучий, как дерево растет на плодородной земле…»</a:t>
            </a:r>
            <a:endParaRPr lang="ru-RU" sz="3200" dirty="0" smtClean="0"/>
          </a:p>
          <a:p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2225825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465138"/>
            <a:ext cx="5372100" cy="1120775"/>
          </a:xfrm>
        </p:spPr>
        <p:txBody>
          <a:bodyPr/>
          <a:lstStyle/>
          <a:p>
            <a:r>
              <a:rPr lang="ru-RU" dirty="0" smtClean="0">
                <a:latin typeface="Georgia"/>
                <a:ea typeface="Times New Roman"/>
                <a:cs typeface="Times New Roman"/>
              </a:rPr>
              <a:t> </a:t>
            </a:r>
            <a:endParaRPr lang="ru-RU" dirty="0"/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9878786" y="5927271"/>
            <a:ext cx="1485900" cy="62048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Содержание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78857" y="1611086"/>
            <a:ext cx="979714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/>
              <a:t>«</a:t>
            </a:r>
            <a:r>
              <a:rPr lang="ru-RU" sz="2800" b="1" dirty="0" smtClean="0"/>
              <a:t>С французским у меня не ладилось из-за произношения. Я легко запоминал слова и обороты, быстро переводил… но произношение с головой выдавало все мое ангарское происхождение…».</a:t>
            </a:r>
            <a:endParaRPr lang="ru-RU" sz="2800" b="1" dirty="0"/>
          </a:p>
        </p:txBody>
      </p:sp>
    </p:spTree>
    <p:extLst>
      <p:ext uri="{BB962C8B-B14F-4D97-AF65-F5344CB8AC3E}">
        <p14:creationId xmlns="" xmlns:p14="http://schemas.microsoft.com/office/powerpoint/2010/main" val="10632986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465138"/>
            <a:ext cx="5372100" cy="1120775"/>
          </a:xfrm>
        </p:spPr>
        <p:txBody>
          <a:bodyPr/>
          <a:lstStyle/>
          <a:p>
            <a:r>
              <a:rPr lang="ru-RU" dirty="0" smtClean="0">
                <a:latin typeface="Georgia"/>
                <a:ea typeface="Times New Roman"/>
                <a:cs typeface="Times New Roman"/>
              </a:rPr>
              <a:t> </a:t>
            </a:r>
            <a:endParaRPr lang="ru-RU" dirty="0"/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9878786" y="5927271"/>
            <a:ext cx="1485900" cy="62048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Содержание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77257" y="2002971"/>
            <a:ext cx="943428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2400" b="1" dirty="0" smtClean="0"/>
              <a:t>«…но как он постарел! Покамест собирался он переписывать мою подорожную, я смотрел на его седину, на глубокие морщины давно небритого лица, на сгорбленную спину – и не мог надивиться, как три или четыре года могли превратить бодрого мужчину в хилого старика».</a:t>
            </a:r>
            <a:endParaRPr lang="ru-RU" sz="2400" b="1" dirty="0"/>
          </a:p>
        </p:txBody>
      </p:sp>
    </p:spTree>
    <p:extLst>
      <p:ext uri="{BB962C8B-B14F-4D97-AF65-F5344CB8AC3E}">
        <p14:creationId xmlns="" xmlns:p14="http://schemas.microsoft.com/office/powerpoint/2010/main" val="295483376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970863" y="759042"/>
            <a:ext cx="2471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Georgia"/>
                <a:ea typeface="Calibri"/>
                <a:cs typeface="Times New Roman"/>
              </a:rPr>
              <a:t>.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9878786" y="5927271"/>
            <a:ext cx="1485900" cy="62048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Содержание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57943" y="1756229"/>
            <a:ext cx="1030514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«Моя мать умерла, когда мне было шесть лет. Отец, весь отдавшись своему горю, как будто совсем забыл о моем существовании. Порой он ласкал мою маленькую сестру и по-своему заботился о ней, потому что в ней были черты матери. Я же рос, как дикое деревцо в поле, — никто не окружал меня особенною заботливостью, но никто и не стеснял моей свободы»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42315976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9878786" y="5927271"/>
            <a:ext cx="1485900" cy="62048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Содержание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75657" y="1204687"/>
            <a:ext cx="1017451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Давно, в старинное время, жил у нас на улице старый на вид человек. Он работал в кузнице при большой московской дороге; он работал подручным помощником у главного кузнеца, потому что он плохо видел глазами и в руках у него мало было силы. Он носил в кузницу воду, песок и уголь, раздувал мехом горн, держал клещами горячее железо на наковальне, когда главный кузнец отковывал его, вводил лошадь в станок, чтобы ковать ее, и делал всякую другую работу, которую нужно было делать.</a:t>
            </a:r>
            <a:endParaRPr lang="ru-RU" sz="2400" b="1" dirty="0"/>
          </a:p>
        </p:txBody>
      </p:sp>
    </p:spTree>
    <p:extLst>
      <p:ext uri="{BB962C8B-B14F-4D97-AF65-F5344CB8AC3E}">
        <p14:creationId xmlns="" xmlns:p14="http://schemas.microsoft.com/office/powerpoint/2010/main" val="17836664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9878786" y="5927271"/>
            <a:ext cx="1485900" cy="62048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Содержание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91771" y="1146628"/>
            <a:ext cx="960845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Она никому не принадлежала; у нее не было собственного имени, и никто не мог бы сказать, где находилась она во всю долгую морозную зиму и чем кормилась. От теплых изб ее отгоняли дворовые собаки, такие же голодные, как и она, но гордые и сильные своею принадлежностью к дому; когда, гонимая голодом или инстинктивною потребностью в общении, она показывалась на улице, — ребята бросали в нее камнями и палками, взрослые весело улюлюкали и страшно, пронзительно свистали…</a:t>
            </a:r>
            <a:endParaRPr lang="ru-RU" sz="2400" b="1" dirty="0"/>
          </a:p>
        </p:txBody>
      </p:sp>
    </p:spTree>
    <p:extLst>
      <p:ext uri="{BB962C8B-B14F-4D97-AF65-F5344CB8AC3E}">
        <p14:creationId xmlns="" xmlns:p14="http://schemas.microsoft.com/office/powerpoint/2010/main" val="195496787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>
                <a:latin typeface="Georgia"/>
                <a:ea typeface="Times New Roman"/>
                <a:cs typeface="Times New Roman"/>
              </a:rPr>
              <a:t> </a:t>
            </a:r>
            <a:endParaRPr lang="ru-RU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509666" y="943429"/>
            <a:ext cx="5036694" cy="3703521"/>
          </a:xfrm>
        </p:spPr>
        <p:txBody>
          <a:bodyPr/>
          <a:lstStyle/>
          <a:p>
            <a:r>
              <a:rPr lang="ru-RU" sz="2800" b="1" dirty="0" smtClean="0"/>
              <a:t>БИТВА КАПИТАНОВ.</a:t>
            </a:r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r>
              <a:rPr lang="ru-RU" b="1" dirty="0" smtClean="0"/>
              <a:t>КОНКУРС ЧТЕЦОВ.</a:t>
            </a:r>
          </a:p>
          <a:p>
            <a:endParaRPr lang="ru-RU" b="1" dirty="0"/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9878786" y="5927271"/>
            <a:ext cx="1485900" cy="62048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Содержание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7410" name="Picture 2" descr="http://www.art-drawing.ru/images/phocagallery/17/repin-ilya-e/thumbs/phoca_thumb_l_repin-ilya-19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06433" y="348343"/>
            <a:ext cx="5705475" cy="5892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24034687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Georgia"/>
                <a:ea typeface="Times New Roman"/>
                <a:cs typeface="Times New Roman"/>
              </a:rPr>
              <a:t> </a:t>
            </a:r>
            <a:endParaRPr lang="ru-RU" dirty="0"/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9878786" y="5927271"/>
            <a:ext cx="1485900" cy="62048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Содержание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6386" name="Picture 2" descr="http://900igr.net/up/datas/88233/0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8629" y="377371"/>
            <a:ext cx="10856685" cy="6197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15970829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9878786" y="5927271"/>
            <a:ext cx="1485900" cy="62048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Содержание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5362" name="Picture 2" descr="http://4mak.ru/wp-content/uploads/2018/11/cc961b5e8f0e5c3e0febdde619f3abc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1" y="504144"/>
            <a:ext cx="10726056" cy="61433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59940389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9878786" y="5927271"/>
            <a:ext cx="1485900" cy="62048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Содержание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4338" name="Picture 2" descr="http://900igr.net/up/datas/174867/00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1200" y="609600"/>
            <a:ext cx="10755085" cy="5892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73524929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</a:rPr>
              <a:t>ПОСЛОВИЦА </a:t>
            </a:r>
            <a:r>
              <a:rPr lang="ru-RU" dirty="0" smtClean="0"/>
              <a:t>-это краткое народное изречение, имеющее поучительный характер. Пословица всегда выражает законченную мысль.</a:t>
            </a:r>
            <a:endParaRPr lang="ru-RU" dirty="0"/>
          </a:p>
        </p:txBody>
      </p:sp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9878786" y="5927271"/>
            <a:ext cx="1485900" cy="62048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Содержание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89986" y="441433"/>
            <a:ext cx="560201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Arial Black" pitchFamily="34" charset="0"/>
              </a:rPr>
              <a:t>Поговорка</a:t>
            </a:r>
            <a:r>
              <a:rPr lang="ru-RU" sz="3200" b="1" dirty="0" smtClean="0">
                <a:latin typeface="Arial Black" pitchFamily="34" charset="0"/>
              </a:rPr>
              <a:t> – это краткое народное изречение, метко и ярко характеризующее какое-то явление. Поговорки не выражают законченной мысли.</a:t>
            </a:r>
            <a:endParaRPr lang="ru-RU" sz="3200" b="1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849845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9878786" y="5927271"/>
            <a:ext cx="1485900" cy="62048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Содержание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3314" name="Picture 2" descr="http://900igr.net/up/datas/263795/0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5714" y="638629"/>
            <a:ext cx="10624457" cy="5994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1667756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9878786" y="5927271"/>
            <a:ext cx="1485900" cy="62048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Содержание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391887" y="304801"/>
            <a:ext cx="11132456" cy="667875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dirty="0" smtClean="0">
              <a:solidFill>
                <a:srgbClr val="333333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   Синее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небо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 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цветная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дуга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    Тихо степные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бегут берега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Тянется дым, у малиновых сел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Свадьба ворон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облегла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частокол.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Снова я вижу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знакомый обрыв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С красною глиной и сучьями ив,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Грезит над озером рыжий овес,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Пахнет ромашкой и медом от ос.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solidFill>
                  <a:srgbClr val="333333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С.А.Есенин  ( метафоры)</a:t>
            </a:r>
            <a:endParaRPr lang="ru-RU" sz="2800" dirty="0" smtClean="0">
              <a:solidFill>
                <a:srgbClr val="333333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 smtClean="0">
              <a:solidFill>
                <a:srgbClr val="333333"/>
              </a:solidFill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961967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9878786" y="5927271"/>
            <a:ext cx="1485900" cy="62048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Содержание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493486" y="522514"/>
            <a:ext cx="11175999" cy="608348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Чудная 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картина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      Как ты мне родна: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      Белая равнина,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      Полная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луна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      Свет небес высоких,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      И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блестящий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снег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      И саней далеких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       Одинокий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бег.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                            А.А. Фет (эпитеты)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92789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9878786" y="5927271"/>
            <a:ext cx="1485900" cy="62048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Содержание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246743" y="508000"/>
            <a:ext cx="1121954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 flipH="1">
            <a:off x="928915" y="653143"/>
            <a:ext cx="9753596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Уже полдневная пора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Палит отвесными лучами,-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задымилася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гора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своими черными лесами.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Внизу,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зеркало стальное.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Синеют озера струи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с камней, блещущих на зное,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родную глубь спешат ручьи...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между тем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полусонный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Наш дольний мир, лишенный сил,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Проникнут негой благовонной,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Во мгле полуденной почил,-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Горе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божества родные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Над издыхающей землей,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Играют выси ледяные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лазурью неба огневой.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Ф.И.Тютчев (сравнения)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932651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9878786" y="5927271"/>
            <a:ext cx="1485900" cy="62048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Содержание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 flipH="1">
            <a:off x="1030512" y="508000"/>
            <a:ext cx="9361713" cy="602105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Вам не видать таких сражений!..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Носились знамена, как тени,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дыму огонь блестел,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Звучал булат, картечь визжала,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Рука бойцов колоть устала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ядрам пролетать мешала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Гора кровавых тел.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Изведал враг в тот день немало,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Что значит русский бой удалый,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Наш рукопашный бой!..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Земля тряслась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— как наши груди,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Смешались в кучу кони, люди,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залпы тысячи орудий,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Слились в протяжный вой…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М.Ю.Лермонтов (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гипербалы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5742770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9878786" y="5927271"/>
            <a:ext cx="1485900" cy="62048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Содержание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19035" y="1477067"/>
            <a:ext cx="5372724" cy="3209234"/>
          </a:xfrm>
        </p:spPr>
        <p:txBody>
          <a:bodyPr>
            <a:normAutofit/>
          </a:bodyPr>
          <a:lstStyle/>
          <a:p>
            <a:r>
              <a:rPr lang="ru-RU" dirty="0" smtClean="0"/>
              <a:t>ЛИТЕРАТУРНАЯ</a:t>
            </a:r>
            <a:br>
              <a:rPr lang="ru-RU" dirty="0" smtClean="0"/>
            </a:br>
            <a:r>
              <a:rPr lang="ru-RU" dirty="0" smtClean="0"/>
              <a:t>ДУЭЛЬ</a:t>
            </a:r>
            <a:endParaRPr lang="ru-RU" dirty="0"/>
          </a:p>
        </p:txBody>
      </p:sp>
      <p:pic>
        <p:nvPicPr>
          <p:cNvPr id="5122" name="Picture 2" descr="https://i5.imageban.ru/out/2012/11/11/35388301bdb145eba9375643f091079c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45628" y="340404"/>
            <a:ext cx="6049382" cy="65175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3939004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>
                <a:solidFill>
                  <a:srgbClr val="000000"/>
                </a:solidFill>
                <a:latin typeface="Georgia"/>
                <a:ea typeface="Calibri"/>
                <a:cs typeface="Times New Roman"/>
              </a:rPr>
              <a:t> 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509666" y="473529"/>
            <a:ext cx="5036694" cy="4173421"/>
          </a:xfrm>
        </p:spPr>
        <p:txBody>
          <a:bodyPr/>
          <a:lstStyle/>
          <a:p>
            <a:r>
              <a:rPr lang="ru-RU" sz="2800" b="1" dirty="0" smtClean="0"/>
              <a:t>ДОМАШНЕЕ ЗАДАНИЕ.</a:t>
            </a:r>
          </a:p>
          <a:p>
            <a:r>
              <a:rPr lang="ru-RU" sz="2800" b="1" dirty="0" smtClean="0"/>
              <a:t>НАПИСАТЬ СОЧИНЕНИЕ-РАССУЖДЕНИЕ</a:t>
            </a:r>
          </a:p>
          <a:p>
            <a:r>
              <a:rPr lang="ru-RU" sz="2800" b="1" dirty="0" smtClean="0"/>
              <a:t>«МОЙ ЛЮБИМЫЙ ЛИТЕРАТУРНЫЙ ГЕРОЙ».</a:t>
            </a:r>
          </a:p>
          <a:p>
            <a:endParaRPr lang="ru-RU" b="1" dirty="0"/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9878786" y="5927271"/>
            <a:ext cx="1485900" cy="62048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Содержание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098" name="Picture 2" descr="https://www.nastol.com.ua/pic/201506/1600x900/nastol.com.ua-13986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64086" y="359229"/>
            <a:ext cx="5208814" cy="62211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24373586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9878786" y="5927271"/>
            <a:ext cx="1485900" cy="62048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Содержание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844123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9878786" y="5927271"/>
            <a:ext cx="1485900" cy="62048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Содержание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968176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0" dirty="0" smtClean="0"/>
              <a:t/>
            </a:r>
            <a:br>
              <a:rPr lang="ru-RU" b="0" dirty="0" smtClean="0"/>
            </a:br>
            <a:r>
              <a:rPr lang="ru-RU" b="0" dirty="0" smtClean="0"/>
              <a:t/>
            </a:r>
            <a:br>
              <a:rPr lang="ru-RU" b="0" dirty="0" smtClean="0"/>
            </a:br>
            <a:r>
              <a:rPr lang="ru-RU" b="0" dirty="0" smtClean="0"/>
              <a:t/>
            </a:r>
            <a:br>
              <a:rPr lang="ru-RU" b="0" dirty="0" smtClean="0"/>
            </a:br>
            <a:r>
              <a:rPr lang="ru-RU" b="0" dirty="0" smtClean="0"/>
              <a:t/>
            </a:r>
            <a:br>
              <a:rPr lang="ru-RU" b="0" dirty="0" smtClean="0"/>
            </a:br>
            <a:r>
              <a:rPr lang="ru-RU" b="0" dirty="0" smtClean="0"/>
              <a:t/>
            </a:r>
            <a:br>
              <a:rPr lang="ru-RU" b="0" dirty="0" smtClean="0"/>
            </a:br>
            <a:r>
              <a:rPr lang="ru-RU" b="0" dirty="0" smtClean="0"/>
              <a:t/>
            </a:r>
            <a:br>
              <a:rPr lang="ru-RU" b="0" dirty="0" smtClean="0"/>
            </a:br>
            <a:r>
              <a:rPr lang="ru-RU" b="0" dirty="0" smtClean="0"/>
              <a:t>Былины (от слова «быль») – произведения устной поэзии о русских богатырях и народных героях.</a:t>
            </a:r>
            <a:endParaRPr lang="ru-RU" dirty="0"/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9878786" y="5927271"/>
            <a:ext cx="1485900" cy="62048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Содержание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8130" name="Picture 2" descr="https://www.factroom.ru/wp-content/uploads/2018/11/chto-ne-tak-s-kartinoj-bogatyri-vasnecov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85338" y="312353"/>
            <a:ext cx="5722883" cy="654564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2655685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ДРЕВНЕРУССКАЯ </a:t>
            </a:r>
            <a:br>
              <a:rPr lang="ru-RU" dirty="0" smtClean="0"/>
            </a:br>
            <a:r>
              <a:rPr lang="ru-RU" dirty="0" smtClean="0"/>
              <a:t>ЛИТЕРАТУРА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9878786" y="5927271"/>
            <a:ext cx="1485900" cy="62048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Содержание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7106" name="Picture 2" descr="Ð£Ð´Ð¸Ð²Ð¸ÑÐµÐ»ÑÐ½ÑÐ¹ ÐÐ¾Ð½Ð°Ñ ÐÐµÑÑÐ¾Ñ.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11159" y="472966"/>
            <a:ext cx="5013434" cy="5880537"/>
          </a:xfrm>
          <a:prstGeom prst="rect">
            <a:avLst/>
          </a:prstGeom>
          <a:noFill/>
        </p:spPr>
      </p:pic>
      <p:pic>
        <p:nvPicPr>
          <p:cNvPr id="47108" name="Picture 4" descr="https://bigslide.ru/images/31/30767/960/img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513490"/>
            <a:ext cx="6064467" cy="45483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72421573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9878786" y="5927271"/>
            <a:ext cx="1485900" cy="62048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Содержание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6082" name="Picture 2" descr="http://900igr.net/up/datas/118190/00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017" y="311285"/>
            <a:ext cx="11335966" cy="63147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53357479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9092" y="600882"/>
            <a:ext cx="5372724" cy="11210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УГАДАЙТЕ ПИСАТЕЛЯ </a:t>
            </a:r>
            <a:br>
              <a:rPr lang="ru-RU" dirty="0" smtClean="0"/>
            </a:br>
            <a:r>
              <a:rPr lang="ru-RU" dirty="0" smtClean="0"/>
              <a:t>ПО ПОРТРЕТУ!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9878786" y="5927271"/>
            <a:ext cx="1485900" cy="62048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Содержание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5058" name="Picture 2" descr="https://www.meme-arsenal.com/memes/20d600dd79c74b47a39ec029235fa3a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93022" y="582739"/>
            <a:ext cx="4416356" cy="5639861"/>
          </a:xfrm>
          <a:prstGeom prst="rect">
            <a:avLst/>
          </a:prstGeom>
          <a:noFill/>
        </p:spPr>
      </p:pic>
      <p:pic>
        <p:nvPicPr>
          <p:cNvPr id="45060" name="Picture 4" descr="https://www.stihi.ru/pics/2018/04/11/229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016" y="1611105"/>
            <a:ext cx="5422360" cy="4275919"/>
          </a:xfrm>
          <a:prstGeom prst="rect">
            <a:avLst/>
          </a:prstGeom>
          <a:noFill/>
        </p:spPr>
      </p:pic>
      <p:pic>
        <p:nvPicPr>
          <p:cNvPr id="6" name="Picture 2" descr="https://www.meme-arsenal.com/memes/20d600dd79c74b47a39ec029235fa3a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65594" y="611767"/>
            <a:ext cx="4416356" cy="56398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5517379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9878786" y="5927271"/>
            <a:ext cx="1485900" cy="62048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Содержание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3010" name="Picture 2" descr="http://whiteeurope.eu/wp-content/uploads/2018/08/Michai%C5%82-%C5%81omonosow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23850"/>
            <a:ext cx="10984598" cy="62384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441029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нига с обложкой 3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книга с обложкой 2" id="{175F7466-EEE4-4242-A0DD-83A440728CDB}" vid="{D24C747D-EC2A-473D-875B-11DD9C085417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1161</TotalTime>
  <Words>589</Words>
  <Application>Microsoft Office PowerPoint</Application>
  <PresentationFormat>Произвольный</PresentationFormat>
  <Paragraphs>179</Paragraphs>
  <Slides>48</Slides>
  <Notes>7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49" baseType="lpstr">
      <vt:lpstr>книга с обложкой 3</vt:lpstr>
      <vt:lpstr>ЛИТЕРАТУРНЫЙ РИНГ</vt:lpstr>
      <vt:lpstr>«ЧТЕНИЕ-ВОТ ЛУЧШЕЕ УЧЕНИЕ!»</vt:lpstr>
      <vt:lpstr>Слайд 3</vt:lpstr>
      <vt:lpstr>        ПОСЛОВИЦА -это краткое народное изречение, имеющее поучительный характер. Пословица всегда выражает законченную мысль.</vt:lpstr>
      <vt:lpstr>      Былины (от слова «быль») – произведения устной поэзии о русских богатырях и народных героях.</vt:lpstr>
      <vt:lpstr>    ДРЕВНЕРУССКАЯ  ЛИТЕРАТУРА    </vt:lpstr>
      <vt:lpstr>Слайд 7</vt:lpstr>
      <vt:lpstr> УГАДАЙТЕ ПИСАТЕЛЯ  ПО ПОРТРЕТУ!  </vt:lpstr>
      <vt:lpstr>Слайд 9</vt:lpstr>
      <vt:lpstr>Слайд 10</vt:lpstr>
      <vt:lpstr> 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 </vt:lpstr>
      <vt:lpstr>Слайд 22</vt:lpstr>
      <vt:lpstr> </vt:lpstr>
      <vt:lpstr>Слайд 24</vt:lpstr>
      <vt:lpstr>Слайд 25</vt:lpstr>
      <vt:lpstr>Слайд 26</vt:lpstr>
      <vt:lpstr>Слайд 27</vt:lpstr>
      <vt:lpstr> </vt:lpstr>
      <vt:lpstr>     УГАДАЙТЕ ЛИТЕРАТУРНОГО ГЕРОЯ ПО СЛОВЕСНОМУ ПОРТРЕТУ</vt:lpstr>
      <vt:lpstr>Слайд 30</vt:lpstr>
      <vt:lpstr> </vt:lpstr>
      <vt:lpstr> </vt:lpstr>
      <vt:lpstr>Слайд 33</vt:lpstr>
      <vt:lpstr>Слайд 34</vt:lpstr>
      <vt:lpstr>Слайд 35</vt:lpstr>
      <vt:lpstr> </vt:lpstr>
      <vt:lpstr> 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ЛИТЕРАТУРНАЯ ДУЭЛЬ</vt:lpstr>
      <vt:lpstr> </vt:lpstr>
      <vt:lpstr>Слайд 47</vt:lpstr>
      <vt:lpstr>Слайд 48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нонна</cp:lastModifiedBy>
  <cp:revision>167</cp:revision>
  <dcterms:created xsi:type="dcterms:W3CDTF">2016-11-15T09:14:47Z</dcterms:created>
  <dcterms:modified xsi:type="dcterms:W3CDTF">2019-05-16T14:57:29Z</dcterms:modified>
</cp:coreProperties>
</file>