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sldIdLst>
    <p:sldId id="256" r:id="rId2"/>
    <p:sldId id="271" r:id="rId3"/>
    <p:sldId id="272" r:id="rId4"/>
    <p:sldId id="257" r:id="rId5"/>
    <p:sldId id="258" r:id="rId6"/>
    <p:sldId id="259" r:id="rId7"/>
    <p:sldId id="261" r:id="rId8"/>
    <p:sldId id="260" r:id="rId9"/>
    <p:sldId id="266" r:id="rId10"/>
    <p:sldId id="267" r:id="rId11"/>
    <p:sldId id="268" r:id="rId12"/>
    <p:sldId id="270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050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609601"/>
            <a:ext cx="7772400" cy="4267200"/>
          </a:xfrm>
        </p:spPr>
        <p:txBody>
          <a:bodyPr anchor="b">
            <a:noAutofit/>
          </a:bodyPr>
          <a:lstStyle>
            <a:lvl1pPr>
              <a:lnSpc>
                <a:spcPct val="100000"/>
              </a:lnSpc>
              <a:defRPr sz="8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953000"/>
            <a:ext cx="6400800" cy="1219200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AD24A5-6D1E-4729-B3B5-EB07F44EF701}" type="datetimeFigureOut">
              <a:rPr lang="ru-RU" smtClean="0"/>
              <a:t>15.03.2017</a:t>
            </a:fld>
            <a:endParaRPr lang="ru-RU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8811266-BD1A-4FF4-B741-8D9B78CAE2EF}" type="slidenum">
              <a:rPr lang="ru-RU" smtClean="0"/>
              <a:t>‹#›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AD24A5-6D1E-4729-B3B5-EB07F44EF701}" type="datetimeFigureOut">
              <a:rPr lang="ru-RU" smtClean="0"/>
              <a:t>15.03.2017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811266-BD1A-4FF4-B741-8D9B78CAE2E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AD24A5-6D1E-4729-B3B5-EB07F44EF701}" type="datetimeFigureOut">
              <a:rPr lang="ru-RU" smtClean="0"/>
              <a:t>15.03.2017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811266-BD1A-4FF4-B741-8D9B78CAE2E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buFont typeface="Arial" pitchFamily="34" charset="0"/>
              <a:buChar char="•"/>
              <a:defRPr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AD24A5-6D1E-4729-B3B5-EB07F44EF701}" type="datetimeFigureOut">
              <a:rPr lang="ru-RU" smtClean="0"/>
              <a:t>15.03.2017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811266-BD1A-4FF4-B741-8D9B78CAE2E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371600"/>
            <a:ext cx="7772400" cy="2505075"/>
          </a:xfrm>
        </p:spPr>
        <p:txBody>
          <a:bodyPr anchor="b"/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4800" kern="1200" dirty="0" smtClean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068763"/>
            <a:ext cx="7772400" cy="11318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AD24A5-6D1E-4729-B3B5-EB07F44EF701}" type="datetimeFigureOut">
              <a:rPr lang="ru-RU" smtClean="0"/>
              <a:t>15.03.2017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811266-BD1A-4FF4-B741-8D9B78CAE2EF}" type="slidenum">
              <a:rPr lang="ru-RU" smtClean="0"/>
              <a:t>‹#›</a:t>
            </a:fld>
            <a:endParaRPr lang="ru-RU"/>
          </a:p>
        </p:txBody>
      </p:sp>
      <p:sp>
        <p:nvSpPr>
          <p:cNvPr id="7" name="Oval 6"/>
          <p:cNvSpPr/>
          <p:nvPr/>
        </p:nvSpPr>
        <p:spPr>
          <a:xfrm>
            <a:off x="4495800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4695825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4296728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AD24A5-6D1E-4729-B3B5-EB07F44EF701}" type="datetimeFigureOut">
              <a:rPr lang="ru-RU" smtClean="0"/>
              <a:t>15.03.2017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811266-BD1A-4FF4-B741-8D9B78CAE2EF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65760" y="1600200"/>
            <a:ext cx="4041648" cy="452628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4040188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1600200"/>
            <a:ext cx="4041775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AD24A5-6D1E-4729-B3B5-EB07F44EF701}" type="datetimeFigureOut">
              <a:rPr lang="ru-RU" smtClean="0"/>
              <a:t>15.03.2017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811266-BD1A-4FF4-B741-8D9B78CAE2EF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457200" y="2212848"/>
            <a:ext cx="4041648" cy="391363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72584" y="2212848"/>
            <a:ext cx="4041648" cy="39131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AD24A5-6D1E-4729-B3B5-EB07F44EF701}" type="datetimeFigureOut">
              <a:rPr lang="ru-RU" smtClean="0"/>
              <a:t>15.03.2017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811266-BD1A-4FF4-B741-8D9B78CAE2E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AD24A5-6D1E-4729-B3B5-EB07F44EF701}" type="datetimeFigureOut">
              <a:rPr lang="ru-RU" smtClean="0"/>
              <a:t>15.03.2017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811266-BD1A-4FF4-B741-8D9B78CAE2E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07087" y="266700"/>
            <a:ext cx="3008313" cy="209550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>
                <a:effectLst>
                  <a:outerShdw blurRad="50800" dist="25400" dir="5400000" algn="t" rotWithShape="0">
                    <a:prstClr val="black">
                      <a:alpha val="25000"/>
                    </a:prst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9137" y="273050"/>
            <a:ext cx="4995863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907087" y="2438400"/>
            <a:ext cx="3008313" cy="3687763"/>
          </a:xfrm>
        </p:spPr>
        <p:txBody>
          <a:bodyPr>
            <a:normAutofit/>
          </a:bodyPr>
          <a:lstStyle>
            <a:lvl1pPr marL="0" indent="0" algn="ctr">
              <a:lnSpc>
                <a:spcPct val="125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AD24A5-6D1E-4729-B3B5-EB07F44EF701}" type="datetimeFigureOut">
              <a:rPr lang="ru-RU" smtClean="0"/>
              <a:t>15.03.2017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811266-BD1A-4FF4-B741-8D9B78CAE2E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576" y="228600"/>
            <a:ext cx="5711824" cy="89535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08126" y="1143000"/>
            <a:ext cx="6054724" cy="4541044"/>
          </a:xfrm>
          <a:ln w="76200">
            <a:solidFill>
              <a:schemeClr val="bg1"/>
            </a:solidFill>
          </a:ln>
          <a:effectLst>
            <a:outerShdw blurRad="88900" dist="50800" dir="5400000" algn="ctr" rotWithShape="0">
              <a:srgbClr val="000000">
                <a:alpha val="25000"/>
              </a:srgbClr>
            </a:outerShdw>
          </a:effectLst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576" y="5810250"/>
            <a:ext cx="5711824" cy="533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AD24A5-6D1E-4729-B3B5-EB07F44EF701}" type="datetimeFigureOut">
              <a:rPr lang="ru-RU" smtClean="0"/>
              <a:t>15.03.2017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811266-BD1A-4FF4-B741-8D9B78CAE2E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6002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63347" y="6356350"/>
            <a:ext cx="2085975" cy="365125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6FAD24A5-6D1E-4729-B3B5-EB07F44EF701}" type="datetimeFigureOut">
              <a:rPr lang="ru-RU" smtClean="0"/>
              <a:t>15.03.2017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9165" y="6356350"/>
            <a:ext cx="2847975" cy="365125"/>
          </a:xfrm>
          <a:prstGeom prst="rect">
            <a:avLst/>
          </a:prstGeom>
        </p:spPr>
        <p:txBody>
          <a:bodyPr vert="horz" lIns="4572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43278" y="6356350"/>
            <a:ext cx="561975" cy="365125"/>
          </a:xfrm>
          <a:prstGeom prst="rect">
            <a:avLst/>
          </a:prstGeom>
        </p:spPr>
        <p:txBody>
          <a:bodyPr vert="horz" lIns="27432" tIns="45720" rIns="4572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C8811266-BD1A-4FF4-B741-8D9B78CAE2EF}" type="slidenum">
              <a:rPr lang="ru-RU" smtClean="0"/>
              <a:t>‹#›</a:t>
            </a:fld>
            <a:endParaRPr lang="ru-RU"/>
          </a:p>
        </p:txBody>
      </p:sp>
      <p:sp>
        <p:nvSpPr>
          <p:cNvPr id="7" name="Oval 6"/>
          <p:cNvSpPr/>
          <p:nvPr/>
        </p:nvSpPr>
        <p:spPr>
          <a:xfrm>
            <a:off x="8457760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Oval 7"/>
          <p:cNvSpPr/>
          <p:nvPr/>
        </p:nvSpPr>
        <p:spPr>
          <a:xfrm>
            <a:off x="569119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ctr" defTabSz="914400" rtl="0" eaLnBrk="1" latinLnBrk="0" hangingPunct="1">
        <a:lnSpc>
          <a:spcPts val="5800"/>
        </a:lnSpc>
        <a:spcBef>
          <a:spcPct val="0"/>
        </a:spcBef>
        <a:buNone/>
        <a:defRPr sz="5400" kern="1200">
          <a:solidFill>
            <a:schemeClr val="tx2"/>
          </a:solidFill>
          <a:effectLst>
            <a:outerShdw blurRad="63500" dist="38100" dir="5400000" algn="t" rotWithShape="0">
              <a:prstClr val="black">
                <a:alpha val="25000"/>
              </a:prstClr>
            </a:outerShdw>
          </a:effectLst>
          <a:latin typeface="+mn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67544" y="1340768"/>
            <a:ext cx="8229600" cy="1828800"/>
          </a:xfrm>
        </p:spPr>
        <p:txBody>
          <a:bodyPr/>
          <a:lstStyle/>
          <a:p>
            <a:r>
              <a:rPr lang="en-US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Moscow- the capital of Russia</a:t>
            </a:r>
            <a:endParaRPr lang="ru-RU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3397907"/>
            <a:ext cx="5112568" cy="29114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87822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908720"/>
            <a:ext cx="8229600" cy="5400640"/>
          </a:xfrm>
        </p:spPr>
        <p:txBody>
          <a:bodyPr>
            <a:normAutofit/>
          </a:bodyPr>
          <a:lstStyle/>
          <a:p>
            <a:r>
              <a:rPr lang="en-US" b="1" dirty="0" smtClean="0">
                <a:solidFill>
                  <a:schemeClr val="tx1"/>
                </a:solidFill>
              </a:rPr>
              <a:t>Moscow </a:t>
            </a:r>
            <a:r>
              <a:rPr lang="en-US" b="1" dirty="0">
                <a:solidFill>
                  <a:schemeClr val="tx1"/>
                </a:solidFill>
              </a:rPr>
              <a:t>(to stand) on the </a:t>
            </a:r>
            <a:r>
              <a:rPr lang="en-US" b="1" dirty="0" err="1">
                <a:solidFill>
                  <a:schemeClr val="tx1"/>
                </a:solidFill>
              </a:rPr>
              <a:t>Moskva</a:t>
            </a:r>
            <a:r>
              <a:rPr lang="en-US" b="1" dirty="0">
                <a:solidFill>
                  <a:schemeClr val="tx1"/>
                </a:solidFill>
              </a:rPr>
              <a:t> River. </a:t>
            </a:r>
          </a:p>
          <a:p>
            <a:r>
              <a:rPr lang="en-US" b="1" dirty="0" smtClean="0">
                <a:solidFill>
                  <a:schemeClr val="tx1"/>
                </a:solidFill>
              </a:rPr>
              <a:t>Red </a:t>
            </a:r>
            <a:r>
              <a:rPr lang="en-US" b="1" dirty="0">
                <a:solidFill>
                  <a:schemeClr val="tx1"/>
                </a:solidFill>
              </a:rPr>
              <a:t>Square (to be) a beautiful square in the </a:t>
            </a:r>
            <a:r>
              <a:rPr lang="en-US" b="1" dirty="0" err="1">
                <a:solidFill>
                  <a:schemeClr val="tx1"/>
                </a:solidFill>
              </a:rPr>
              <a:t>centre</a:t>
            </a:r>
            <a:r>
              <a:rPr lang="en-US" b="1" dirty="0">
                <a:solidFill>
                  <a:schemeClr val="tx1"/>
                </a:solidFill>
              </a:rPr>
              <a:t> of Moscow.</a:t>
            </a:r>
          </a:p>
          <a:p>
            <a:r>
              <a:rPr lang="en-US" b="1" dirty="0" smtClean="0">
                <a:solidFill>
                  <a:schemeClr val="tx1"/>
                </a:solidFill>
              </a:rPr>
              <a:t>The </a:t>
            </a:r>
            <a:r>
              <a:rPr lang="en-US" b="1" dirty="0">
                <a:solidFill>
                  <a:schemeClr val="tx1"/>
                </a:solidFill>
              </a:rPr>
              <a:t>Kremlin (to be) the home of the Russian President. </a:t>
            </a:r>
          </a:p>
          <a:p>
            <a:r>
              <a:rPr lang="en-US" b="1" dirty="0" smtClean="0">
                <a:solidFill>
                  <a:schemeClr val="tx1"/>
                </a:solidFill>
              </a:rPr>
              <a:t>The </a:t>
            </a:r>
            <a:r>
              <a:rPr lang="en-US" b="1" dirty="0">
                <a:solidFill>
                  <a:schemeClr val="tx1"/>
                </a:solidFill>
              </a:rPr>
              <a:t>22nd Olympic Games (to hold) </a:t>
            </a:r>
            <a:r>
              <a:rPr lang="en-US" b="1" dirty="0" smtClean="0">
                <a:solidFill>
                  <a:schemeClr val="tx1"/>
                </a:solidFill>
              </a:rPr>
              <a:t>in </a:t>
            </a:r>
            <a:r>
              <a:rPr lang="en-US" b="1" dirty="0">
                <a:solidFill>
                  <a:schemeClr val="tx1"/>
                </a:solidFill>
              </a:rPr>
              <a:t>Moscow in 1980. </a:t>
            </a:r>
          </a:p>
          <a:p>
            <a:r>
              <a:rPr lang="en-US" b="1" dirty="0" smtClean="0">
                <a:solidFill>
                  <a:schemeClr val="tx1"/>
                </a:solidFill>
              </a:rPr>
              <a:t>The </a:t>
            </a:r>
            <a:r>
              <a:rPr lang="en-US" b="1" dirty="0">
                <a:solidFill>
                  <a:schemeClr val="tx1"/>
                </a:solidFill>
              </a:rPr>
              <a:t>flag of Russia (to consist) of 3 stripes: white, blue and red.</a:t>
            </a:r>
          </a:p>
          <a:p>
            <a:r>
              <a:rPr lang="en-US" b="1" dirty="0" smtClean="0">
                <a:solidFill>
                  <a:schemeClr val="tx1"/>
                </a:solidFill>
              </a:rPr>
              <a:t>We </a:t>
            </a:r>
            <a:r>
              <a:rPr lang="en-US" b="1" dirty="0">
                <a:solidFill>
                  <a:schemeClr val="tx1"/>
                </a:solidFill>
              </a:rPr>
              <a:t>(to proud) </a:t>
            </a:r>
            <a:r>
              <a:rPr lang="en-US" b="1" dirty="0" smtClean="0">
                <a:solidFill>
                  <a:schemeClr val="tx1"/>
                </a:solidFill>
              </a:rPr>
              <a:t>of </a:t>
            </a:r>
            <a:r>
              <a:rPr lang="en-US" b="1" dirty="0">
                <a:solidFill>
                  <a:schemeClr val="tx1"/>
                </a:solidFill>
              </a:rPr>
              <a:t>our capital.</a:t>
            </a:r>
          </a:p>
        </p:txBody>
      </p:sp>
    </p:spTree>
    <p:extLst>
      <p:ext uri="{BB962C8B-B14F-4D97-AF65-F5344CB8AC3E}">
        <p14:creationId xmlns:p14="http://schemas.microsoft.com/office/powerpoint/2010/main" val="2432030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1152128"/>
          </a:xfrm>
        </p:spPr>
        <p:txBody>
          <a:bodyPr/>
          <a:lstStyle/>
          <a:p>
            <a:r>
              <a:rPr lang="en-US" b="1" dirty="0" smtClean="0"/>
              <a:t>Test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485740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 smtClean="0">
                <a:solidFill>
                  <a:schemeClr val="tx1"/>
                </a:solidFill>
              </a:rPr>
              <a:t>1</a:t>
            </a:r>
            <a:r>
              <a:rPr lang="en-US" dirty="0">
                <a:solidFill>
                  <a:schemeClr val="tx1"/>
                </a:solidFill>
              </a:rPr>
              <a:t>.	What is the capital of Russia?</a:t>
            </a:r>
          </a:p>
          <a:p>
            <a:pPr marL="0" indent="0">
              <a:buNone/>
            </a:pPr>
            <a:r>
              <a:rPr lang="en-US" dirty="0">
                <a:solidFill>
                  <a:schemeClr val="tx1"/>
                </a:solidFill>
              </a:rPr>
              <a:t>2.	What is the climate in our country?</a:t>
            </a:r>
          </a:p>
          <a:p>
            <a:pPr marL="0" indent="0">
              <a:buNone/>
            </a:pPr>
            <a:r>
              <a:rPr lang="en-US" dirty="0">
                <a:solidFill>
                  <a:schemeClr val="tx1"/>
                </a:solidFill>
              </a:rPr>
              <a:t>3.	On what river is Moscow?</a:t>
            </a:r>
          </a:p>
          <a:p>
            <a:pPr marL="0" indent="0">
              <a:buNone/>
            </a:pPr>
            <a:r>
              <a:rPr lang="en-US" dirty="0">
                <a:solidFill>
                  <a:schemeClr val="tx1"/>
                </a:solidFill>
              </a:rPr>
              <a:t>4.	When was Moscow founded?</a:t>
            </a:r>
          </a:p>
          <a:p>
            <a:pPr marL="0" indent="0">
              <a:buNone/>
            </a:pPr>
            <a:r>
              <a:rPr lang="en-US" dirty="0">
                <a:solidFill>
                  <a:schemeClr val="tx1"/>
                </a:solidFill>
              </a:rPr>
              <a:t>5.	Who founded Moscow?</a:t>
            </a:r>
          </a:p>
          <a:p>
            <a:pPr marL="0" indent="0">
              <a:buNone/>
            </a:pPr>
            <a:r>
              <a:rPr lang="en-US" dirty="0">
                <a:solidFill>
                  <a:schemeClr val="tx1"/>
                </a:solidFill>
              </a:rPr>
              <a:t>6.	Who is the head of state?</a:t>
            </a:r>
          </a:p>
          <a:p>
            <a:pPr marL="0" indent="0">
              <a:buNone/>
            </a:pPr>
            <a:r>
              <a:rPr lang="en-US" dirty="0">
                <a:solidFill>
                  <a:schemeClr val="tx1"/>
                </a:solidFill>
              </a:rPr>
              <a:t>7.	What is the heart of Moscow?</a:t>
            </a:r>
          </a:p>
          <a:p>
            <a:pPr marL="0" indent="0">
              <a:buNone/>
            </a:pPr>
            <a:r>
              <a:rPr lang="en-US" dirty="0">
                <a:solidFill>
                  <a:schemeClr val="tx1"/>
                </a:solidFill>
              </a:rPr>
              <a:t>8.	What interesting places are in Moscow?</a:t>
            </a:r>
          </a:p>
          <a:p>
            <a:pPr marL="0" indent="0">
              <a:buNone/>
            </a:pPr>
            <a:r>
              <a:rPr lang="en-US" dirty="0">
                <a:solidFill>
                  <a:schemeClr val="tx1"/>
                </a:solidFill>
              </a:rPr>
              <a:t>9.	What are the most famous and largest Moscow museums?</a:t>
            </a:r>
          </a:p>
          <a:p>
            <a:pPr marL="0" indent="0">
              <a:buNone/>
            </a:pPr>
            <a:r>
              <a:rPr lang="en-US" dirty="0">
                <a:solidFill>
                  <a:schemeClr val="tx1"/>
                </a:solidFill>
              </a:rPr>
              <a:t>10.	What </a:t>
            </a:r>
            <a:r>
              <a:rPr lang="en-US" dirty="0" err="1">
                <a:solidFill>
                  <a:schemeClr val="tx1"/>
                </a:solidFill>
              </a:rPr>
              <a:t>сolours</a:t>
            </a:r>
            <a:r>
              <a:rPr lang="en-US" dirty="0">
                <a:solidFill>
                  <a:schemeClr val="tx1"/>
                </a:solidFill>
              </a:rPr>
              <a:t>  is the flag of Russia?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031930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Thank you!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34064856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What associations do you have with the word Moscow?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10003555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What does Moscow mean to me?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325138822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Red Square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Red Square is the heart of Moscow. It is the most beautiful square in our country. This square is situated near the Kremlin. The Kremlin is the oldest historical </a:t>
            </a:r>
            <a:r>
              <a:rPr lang="en-US" dirty="0" err="1">
                <a:solidFill>
                  <a:schemeClr val="tx1"/>
                </a:solidFill>
              </a:rPr>
              <a:t>centre</a:t>
            </a:r>
            <a:r>
              <a:rPr lang="en-US" dirty="0">
                <a:solidFill>
                  <a:schemeClr val="tx1"/>
                </a:solidFill>
              </a:rPr>
              <a:t> of Moscow.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Red Square is the heart of Moscow. It is the most beautiful square in our country. This square is situated near the Kremlin. The Kremlin is the oldest historical </a:t>
            </a:r>
            <a:r>
              <a:rPr lang="en-US" dirty="0" err="1">
                <a:solidFill>
                  <a:schemeClr val="bg1"/>
                </a:solidFill>
              </a:rPr>
              <a:t>centre</a:t>
            </a:r>
            <a:r>
              <a:rPr lang="en-US" dirty="0">
                <a:solidFill>
                  <a:schemeClr val="bg1"/>
                </a:solidFill>
              </a:rPr>
              <a:t> of Moscow.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484784"/>
            <a:ext cx="4211960" cy="4695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818009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Moscow University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r>
              <a:rPr lang="en-US" dirty="0">
                <a:solidFill>
                  <a:schemeClr val="tx1"/>
                </a:solidFill>
              </a:rPr>
              <a:t>The Moscow University is one of the highest buildings in Moscow. It was founded in 1755 by the great scientist </a:t>
            </a:r>
            <a:r>
              <a:rPr lang="en-US" dirty="0" err="1">
                <a:solidFill>
                  <a:schemeClr val="tx1"/>
                </a:solidFill>
              </a:rPr>
              <a:t>Makhail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Lomonosov</a:t>
            </a:r>
            <a:r>
              <a:rPr lang="en-US" dirty="0">
                <a:solidFill>
                  <a:schemeClr val="tx1"/>
                </a:solidFill>
              </a:rPr>
              <a:t>. It is one of the best Universities in Moscow. It is very difficult to enter the University at the present time.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The Moscow University is one of the highest buildings in Moscow. It was founded in 1755 by the great scientist </a:t>
            </a:r>
            <a:r>
              <a:rPr lang="en-US" dirty="0" err="1">
                <a:solidFill>
                  <a:schemeClr val="bg1"/>
                </a:solidFill>
              </a:rPr>
              <a:t>Makhail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Lomonosov</a:t>
            </a:r>
            <a:r>
              <a:rPr lang="en-US" dirty="0">
                <a:solidFill>
                  <a:schemeClr val="bg1"/>
                </a:solidFill>
              </a:rPr>
              <a:t>. It is one of the best Universities in Moscow. It is very difficult to enter the University at the present time.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556792"/>
            <a:ext cx="4104456" cy="4608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245015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</a:t>
            </a:r>
            <a:r>
              <a:rPr lang="en-US" dirty="0" err="1"/>
              <a:t>Tretyakov</a:t>
            </a:r>
            <a:r>
              <a:rPr lang="en-US" dirty="0"/>
              <a:t> Gallery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>
                <a:solidFill>
                  <a:schemeClr val="tx1"/>
                </a:solidFill>
              </a:rPr>
              <a:t>There are many galleries in our country. The </a:t>
            </a:r>
            <a:r>
              <a:rPr lang="en-US" dirty="0" err="1">
                <a:solidFill>
                  <a:schemeClr val="tx1"/>
                </a:solidFill>
              </a:rPr>
              <a:t>Tretyakov</a:t>
            </a:r>
            <a:r>
              <a:rPr lang="en-US" dirty="0">
                <a:solidFill>
                  <a:schemeClr val="tx1"/>
                </a:solidFill>
              </a:rPr>
              <a:t> Gallery is one of the most famous Galleries in Russia and in the world. This gallery is situated in the </a:t>
            </a:r>
            <a:r>
              <a:rPr lang="en-US" dirty="0" err="1">
                <a:solidFill>
                  <a:schemeClr val="tx1"/>
                </a:solidFill>
              </a:rPr>
              <a:t>centre</a:t>
            </a:r>
            <a:r>
              <a:rPr lang="en-US" dirty="0">
                <a:solidFill>
                  <a:schemeClr val="tx1"/>
                </a:solidFill>
              </a:rPr>
              <a:t> of Moscow. It was founded by Peter </a:t>
            </a:r>
            <a:r>
              <a:rPr lang="en-US" dirty="0" err="1">
                <a:solidFill>
                  <a:schemeClr val="tx1"/>
                </a:solidFill>
              </a:rPr>
              <a:t>Tretyakov</a:t>
            </a:r>
            <a:r>
              <a:rPr lang="en-US" dirty="0">
                <a:solidFill>
                  <a:schemeClr val="tx1"/>
                </a:solidFill>
              </a:rPr>
              <a:t>. He began to collect Russian paintings in 1856. We can see many pictures by </a:t>
            </a:r>
            <a:r>
              <a:rPr lang="en-US" dirty="0" err="1">
                <a:solidFill>
                  <a:schemeClr val="tx1"/>
                </a:solidFill>
              </a:rPr>
              <a:t>Serov</a:t>
            </a:r>
            <a:r>
              <a:rPr lang="en-US" dirty="0">
                <a:solidFill>
                  <a:schemeClr val="tx1"/>
                </a:solidFill>
              </a:rPr>
              <a:t>, </a:t>
            </a:r>
            <a:r>
              <a:rPr lang="en-US" dirty="0" err="1">
                <a:solidFill>
                  <a:schemeClr val="tx1"/>
                </a:solidFill>
              </a:rPr>
              <a:t>Repin</a:t>
            </a:r>
            <a:r>
              <a:rPr lang="en-US" dirty="0">
                <a:solidFill>
                  <a:schemeClr val="tx1"/>
                </a:solidFill>
              </a:rPr>
              <a:t>, </a:t>
            </a:r>
            <a:r>
              <a:rPr lang="en-US" dirty="0" err="1">
                <a:solidFill>
                  <a:schemeClr val="tx1"/>
                </a:solidFill>
              </a:rPr>
              <a:t>Levitan</a:t>
            </a:r>
            <a:r>
              <a:rPr lang="en-US" dirty="0">
                <a:solidFill>
                  <a:schemeClr val="tx1"/>
                </a:solidFill>
              </a:rPr>
              <a:t> and others in this gallery.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quarter" idx="13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>
                <a:solidFill>
                  <a:schemeClr val="bg1"/>
                </a:solidFill>
              </a:rPr>
              <a:t>There are many galleries in our country. The </a:t>
            </a:r>
            <a:r>
              <a:rPr lang="en-US" dirty="0" err="1">
                <a:solidFill>
                  <a:schemeClr val="bg1"/>
                </a:solidFill>
              </a:rPr>
              <a:t>Tretyakov</a:t>
            </a:r>
            <a:r>
              <a:rPr lang="en-US" dirty="0">
                <a:solidFill>
                  <a:schemeClr val="bg1"/>
                </a:solidFill>
              </a:rPr>
              <a:t> Gallery is one of the most famous Galleries in Russia and in the world. This gallery is situated in the </a:t>
            </a:r>
            <a:r>
              <a:rPr lang="en-US" dirty="0" err="1">
                <a:solidFill>
                  <a:schemeClr val="bg1"/>
                </a:solidFill>
              </a:rPr>
              <a:t>centre</a:t>
            </a:r>
            <a:r>
              <a:rPr lang="en-US" dirty="0">
                <a:solidFill>
                  <a:schemeClr val="bg1"/>
                </a:solidFill>
              </a:rPr>
              <a:t> of Moscow. It was founded by Peter </a:t>
            </a:r>
            <a:r>
              <a:rPr lang="en-US" dirty="0" err="1">
                <a:solidFill>
                  <a:schemeClr val="bg1"/>
                </a:solidFill>
              </a:rPr>
              <a:t>Tretyakov</a:t>
            </a:r>
            <a:r>
              <a:rPr lang="en-US" dirty="0">
                <a:solidFill>
                  <a:schemeClr val="bg1"/>
                </a:solidFill>
              </a:rPr>
              <a:t>. He began to collect Russian paintings in 1856. We can see many pictures by </a:t>
            </a:r>
            <a:r>
              <a:rPr lang="en-US" dirty="0" err="1">
                <a:solidFill>
                  <a:schemeClr val="bg1"/>
                </a:solidFill>
              </a:rPr>
              <a:t>Serov</a:t>
            </a:r>
            <a:r>
              <a:rPr lang="en-US" dirty="0">
                <a:solidFill>
                  <a:schemeClr val="bg1"/>
                </a:solidFill>
              </a:rPr>
              <a:t>, </a:t>
            </a:r>
            <a:r>
              <a:rPr lang="en-US" dirty="0" err="1">
                <a:solidFill>
                  <a:schemeClr val="bg1"/>
                </a:solidFill>
              </a:rPr>
              <a:t>Repin</a:t>
            </a:r>
            <a:r>
              <a:rPr lang="en-US" dirty="0">
                <a:solidFill>
                  <a:schemeClr val="bg1"/>
                </a:solidFill>
              </a:rPr>
              <a:t>, </a:t>
            </a:r>
            <a:r>
              <a:rPr lang="en-US" dirty="0" err="1">
                <a:solidFill>
                  <a:schemeClr val="bg1"/>
                </a:solidFill>
              </a:rPr>
              <a:t>Levitan</a:t>
            </a:r>
            <a:r>
              <a:rPr lang="en-US" dirty="0">
                <a:solidFill>
                  <a:schemeClr val="bg1"/>
                </a:solidFill>
              </a:rPr>
              <a:t> and others in this gallery.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745432"/>
            <a:ext cx="4464496" cy="47079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18301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116632"/>
            <a:ext cx="3672408" cy="3096344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3645024"/>
            <a:ext cx="4392000" cy="293232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7404" y="3501008"/>
            <a:ext cx="4284000" cy="296452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40483681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Olympic Village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2"/>
          </p:nvPr>
        </p:nvSpPr>
        <p:spPr>
          <a:xfrm>
            <a:off x="4499992" y="1600200"/>
            <a:ext cx="4186808" cy="4781128"/>
          </a:xfrm>
        </p:spPr>
        <p:txBody>
          <a:bodyPr>
            <a:normAutofit fontScale="92500" lnSpcReduction="20000"/>
          </a:bodyPr>
          <a:lstStyle/>
          <a:p>
            <a:r>
              <a:rPr lang="en-US" dirty="0">
                <a:solidFill>
                  <a:schemeClr val="tx1"/>
                </a:solidFill>
              </a:rPr>
              <a:t>The Olympic Village was built near Moscow in 1980. The Olympic Games have a long and interesting history. They became the symbol of peace and friendship. Winter Olympic Games took place in 1924. There were competitions in many kinds of sport: skiing, skating, ice hockey and others. The 22nd Summer Olympic Games were held in Moscow in 1980. Our sportsmen won 80 gold, 69 silver and 46 bronze medals during the Games.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quarter" idx="13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dirty="0">
                <a:solidFill>
                  <a:schemeClr val="bg1"/>
                </a:solidFill>
              </a:rPr>
              <a:t>The Olympic Village was built near Moscow in 1980. The Olympic Games have a long and interesting history. They became the symbol of peace and friendship. Winter Olympic Games took place in 1924. There were competitions in many kinds of sport: skiing, skating, ice hockey and others. The 22nd Summer Olympic Games were held in Moscow in 1980. Our sportsmen won 80 gold, 69 silver and 46 bronze medals during the Games.</a:t>
            </a:r>
          </a:p>
          <a:p>
            <a:r>
              <a:rPr lang="en-US" dirty="0">
                <a:solidFill>
                  <a:schemeClr val="bg1"/>
                </a:solidFill>
              </a:rPr>
              <a:t>These Games were a festival of peace and friendship and the people of our country liked them very much.</a:t>
            </a:r>
          </a:p>
          <a:p>
            <a:endParaRPr lang="ru-RU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556792"/>
            <a:ext cx="3816424" cy="46805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368917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980728"/>
            <a:ext cx="8229600" cy="5328632"/>
          </a:xfrm>
        </p:spPr>
        <p:txBody>
          <a:bodyPr/>
          <a:lstStyle/>
          <a:p>
            <a:r>
              <a:rPr lang="en-US" b="1" dirty="0">
                <a:solidFill>
                  <a:schemeClr val="tx1"/>
                </a:solidFill>
              </a:rPr>
              <a:t>Moscow is … capital of Russia.</a:t>
            </a:r>
          </a:p>
          <a:p>
            <a:r>
              <a:rPr lang="en-US" b="1" dirty="0">
                <a:solidFill>
                  <a:schemeClr val="tx1"/>
                </a:solidFill>
              </a:rPr>
              <a:t>It is … political and cultural </a:t>
            </a:r>
            <a:r>
              <a:rPr lang="en-US" b="1" dirty="0" err="1">
                <a:solidFill>
                  <a:schemeClr val="tx1"/>
                </a:solidFill>
              </a:rPr>
              <a:t>centre</a:t>
            </a:r>
            <a:r>
              <a:rPr lang="en-US" b="1" dirty="0">
                <a:solidFill>
                  <a:schemeClr val="tx1"/>
                </a:solidFill>
              </a:rPr>
              <a:t>.</a:t>
            </a:r>
          </a:p>
          <a:p>
            <a:r>
              <a:rPr lang="en-US" b="1" dirty="0">
                <a:solidFill>
                  <a:schemeClr val="tx1"/>
                </a:solidFill>
              </a:rPr>
              <a:t>There are many …parks, …squares and … monuments in Moscow.</a:t>
            </a:r>
          </a:p>
          <a:p>
            <a:r>
              <a:rPr lang="en-US" b="1" dirty="0">
                <a:solidFill>
                  <a:schemeClr val="tx1"/>
                </a:solidFill>
              </a:rPr>
              <a:t>There are many …Institutes in Moscow.</a:t>
            </a:r>
          </a:p>
          <a:p>
            <a:r>
              <a:rPr lang="en-US" b="1" dirty="0">
                <a:solidFill>
                  <a:schemeClr val="tx1"/>
                </a:solidFill>
              </a:rPr>
              <a:t>Moscow is … port of 5 Seas.</a:t>
            </a:r>
          </a:p>
        </p:txBody>
      </p:sp>
    </p:spTree>
    <p:extLst>
      <p:ext uri="{BB962C8B-B14F-4D97-AF65-F5344CB8AC3E}">
        <p14:creationId xmlns:p14="http://schemas.microsoft.com/office/powerpoint/2010/main" val="38700895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сполнительная">
  <a:themeElements>
    <a:clrScheme name="Исполнительная">
      <a:dk1>
        <a:sysClr val="windowText" lastClr="000000"/>
      </a:dk1>
      <a:lt1>
        <a:sysClr val="window" lastClr="FFFFFF"/>
      </a:lt1>
      <a:dk2>
        <a:srgbClr val="2F5897"/>
      </a:dk2>
      <a:lt2>
        <a:srgbClr val="E4E9EF"/>
      </a:lt2>
      <a:accent1>
        <a:srgbClr val="6076B4"/>
      </a:accent1>
      <a:accent2>
        <a:srgbClr val="9C5252"/>
      </a:accent2>
      <a:accent3>
        <a:srgbClr val="E68422"/>
      </a:accent3>
      <a:accent4>
        <a:srgbClr val="846648"/>
      </a:accent4>
      <a:accent5>
        <a:srgbClr val="63891F"/>
      </a:accent5>
      <a:accent6>
        <a:srgbClr val="758085"/>
      </a:accent6>
      <a:hlink>
        <a:srgbClr val="3399FF"/>
      </a:hlink>
      <a:folHlink>
        <a:srgbClr val="B2B2B2"/>
      </a:folHlink>
    </a:clrScheme>
    <a:fontScheme name="Исполнительн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Исполнитель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50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50000">
              <a:schemeClr val="phClr">
                <a:tint val="80000"/>
                <a:satMod val="250000"/>
              </a:schemeClr>
            </a:gs>
            <a:gs pos="76000">
              <a:schemeClr val="phClr">
                <a:tint val="90000"/>
                <a:shade val="90000"/>
                <a:satMod val="200000"/>
              </a:schemeClr>
            </a:gs>
            <a:gs pos="92000">
              <a:schemeClr val="phClr">
                <a:tint val="90000"/>
                <a:shade val="70000"/>
                <a:satMod val="250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Executive</Template>
  <TotalTime>63</TotalTime>
  <Words>650</Words>
  <Application>Microsoft Office PowerPoint</Application>
  <PresentationFormat>Экран (4:3)</PresentationFormat>
  <Paragraphs>39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Исполнительная</vt:lpstr>
      <vt:lpstr>Moscow- the capital of Russia</vt:lpstr>
      <vt:lpstr>What associations do you have with the word Moscow?</vt:lpstr>
      <vt:lpstr>What does Moscow mean to me?</vt:lpstr>
      <vt:lpstr>Red Square </vt:lpstr>
      <vt:lpstr>The Moscow University </vt:lpstr>
      <vt:lpstr>The Tretyakov Gallery </vt:lpstr>
      <vt:lpstr>Презентация PowerPoint</vt:lpstr>
      <vt:lpstr>The Olympic Village </vt:lpstr>
      <vt:lpstr>Презентация PowerPoint</vt:lpstr>
      <vt:lpstr>Презентация PowerPoint</vt:lpstr>
      <vt:lpstr>Test</vt:lpstr>
      <vt:lpstr>Thank you!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Moscow- the capital of Russia</dc:title>
  <dc:creator>Me</dc:creator>
  <cp:lastModifiedBy>Me</cp:lastModifiedBy>
  <cp:revision>8</cp:revision>
  <dcterms:created xsi:type="dcterms:W3CDTF">2017-03-11T15:35:44Z</dcterms:created>
  <dcterms:modified xsi:type="dcterms:W3CDTF">2017-03-15T18:28:07Z</dcterms:modified>
</cp:coreProperties>
</file>