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286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469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3408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884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50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382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204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072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94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62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016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315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64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818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34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98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D0782-D57C-4790-AD0C-E74E9F1F4BCC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6E4CDC1-F42F-43DF-829A-44D27B360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450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1EEC272-E464-4639-85BD-448FE7AFE8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3262621" y="-3284818"/>
            <a:ext cx="13020775" cy="8191894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F34EE17-653E-4B04-91A3-80CEEA16EB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67853"/>
            <a:ext cx="9144000" cy="3789947"/>
          </a:xfrm>
        </p:spPr>
        <p:txBody>
          <a:bodyPr>
            <a:normAutofit fontScale="92500" lnSpcReduction="20000"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Эпиграф к уроку</a:t>
            </a:r>
            <a:r>
              <a:rPr lang="ru-RU" sz="4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Истинная любовь к своей стране     немыслима без любви к своему языку.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4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</a:t>
            </a:r>
            <a:r>
              <a:rPr lang="ru-RU" sz="48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К.Паустовский</a:t>
            </a:r>
            <a:r>
              <a:rPr lang="ru-RU" sz="4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6" name="Picture 2" descr="https://avatars.mds.yandex.net/i?id=c72a5c5090ece2bd1d30307a620daf2501b4dff3-8425552-images-thumbs&amp;n=13&amp;exp=1">
            <a:extLst>
              <a:ext uri="{FF2B5EF4-FFF2-40B4-BE49-F238E27FC236}">
                <a16:creationId xmlns:a16="http://schemas.microsoft.com/office/drawing/2014/main" id="{26E8A9B2-0770-47B3-8B85-09BB8E75A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90" y="383059"/>
            <a:ext cx="2446637" cy="289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152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8C0B7-79CA-45DE-824D-F8B4FFA1B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Работа по вариантам.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F8E617-2DDF-4177-9620-C0A1D1744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47537"/>
            <a:ext cx="8596668" cy="508935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Вариант 1</a:t>
            </a:r>
            <a:r>
              <a:rPr lang="ru-RU" sz="2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предложении вместо слова ОДЕТЬ нужно употребить слово НАДЕТЬ?</a:t>
            </a:r>
            <a:endParaRPr lang="ru-RU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1)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После вчерашнего ливня в туфлях и улицу не перейдёшь, придётся одеть охотничьи сапоги.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2)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Дарья Александровна обдумывала, как потеплее одеть детей завтра.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3)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Хвойный лес одел все горы и подошёл вплотную к морю.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4)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Танцоров одели в национальные костюмы.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Вариант 2.   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предложении вместо слова ОБСУЖДЕНИЕ нужно употребить ОСУЖДЕНИЕ?</a:t>
            </a:r>
            <a:endParaRPr lang="ru-RU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1)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ОБСУЖДЕНИЕ проблемы загрязнения окружающей среды стало важной темой.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Никогда нельзя предугадать результаты ОБСУЖДЕНИЯ сути научного открытия.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3)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Урок был посвящен ОБСУЖДЕНИЮ новой книги В. Распутина.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4)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ОБСУЖДЕНИЕ преступника судом на 3 года исправительных работ вызвало недовольство горожан.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582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625D1-1B55-4E64-86E4-5E037AEB1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1391F4-6B59-40AB-902C-CEEAFB362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890337"/>
            <a:ext cx="8596668" cy="515102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              Вариант 1.           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предложении вместо слова ОДЕТЬ нужно употребить слово НАДЕТЬ?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1)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После вчерашнего ливня в туфлях и улицу не перейдёшь, придётся одеть охотничьи сапоги.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 Дарья Александровна обдумывала, как потеплее одеть детей завтра.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3) Хвойный лес одел все горы и подошёл вплотную к морю.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4) Танцоров одели в национальные костюмы.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Надеть что-либо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-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Одеть кого-либо.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Вариант 2.   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каком предложении вместо слова ОБСУЖДЕНИЕ нужно употребить ОСУЖДЕНИЕ?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 ОБСУЖДЕНИЕ проблемы загрязнения окружающей среды стало важной темой.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 Никогда нельзя предугадать результаты ОБСУЖДЕНИЯ сути научного открытия.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3) Урок был посвящен ОБСУЖДЕНИЮ новой книги В. Распутина.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4)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ОБСУЖДЕНИЕ преступника судом на 3 года исправительных работ вызвало недовольство горожан.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Обсуждение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процесс действия по знач. глаг.: обсуждать, обсудить.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Осуждение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неодобрение, порицание.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                                                                  </a:t>
            </a:r>
            <a:r>
              <a:rPr lang="ru-RU" b="1" dirty="0">
                <a:solidFill>
                  <a:srgbClr val="FF0000"/>
                </a:solidFill>
              </a:rPr>
              <a:t>САМОПРОВЕРКА</a:t>
            </a:r>
          </a:p>
        </p:txBody>
      </p:sp>
    </p:spTree>
    <p:extLst>
      <p:ext uri="{BB962C8B-B14F-4D97-AF65-F5344CB8AC3E}">
        <p14:creationId xmlns:p14="http://schemas.microsoft.com/office/powerpoint/2010/main" val="2731709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13EC7B-EF56-4B3E-9746-E4330B28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algn="ctr">
              <a:lnSpc>
                <a:spcPct val="107000"/>
              </a:lnSpc>
              <a:spcBef>
                <a:spcPts val="1000"/>
              </a:spcBef>
            </a:pPr>
            <a:b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3269AD-4E5C-46F4-9F5B-A6DBB012C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2664"/>
            <a:ext cx="8596668" cy="6749716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Лексические нормы(исключить или заменить) .</a:t>
            </a:r>
          </a:p>
          <a:p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8754587-1604-46DC-B906-58B62BA1C760}"/>
              </a:ext>
            </a:extLst>
          </p:cNvPr>
          <p:cNvSpPr/>
          <p:nvPr/>
        </p:nvSpPr>
        <p:spPr>
          <a:xfrm>
            <a:off x="1155032" y="1930400"/>
            <a:ext cx="7988968" cy="3904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Bef>
                <a:spcPts val="1000"/>
              </a:spcBef>
              <a:buClr>
                <a:srgbClr val="F496CB">
                  <a:lumMod val="75000"/>
                </a:srgbClr>
              </a:buClr>
              <a:buSzPct val="80000"/>
              <a:buFont typeface="Wingdings 3" charset="2"/>
              <a:buChar char=""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Плеоназмы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словосочетания, в которых значение одного компонента целиком входит в значение другого.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F496CB">
                  <a:lumMod val="75000"/>
                </a:srgbClr>
              </a:buClr>
              <a:buSzPct val="80000"/>
              <a:buFont typeface="Wingdings 3" charset="2"/>
              <a:buChar char=""/>
            </a:pP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Примеры плеоназмов: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май месяц, период времени, коллеги по работе, хронометраж времени, прейскурант цен, библиотека книг, биография жизни.</a:t>
            </a:r>
            <a:endParaRPr lang="ru-RU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000"/>
              </a:spcBef>
              <a:buClr>
                <a:srgbClr val="F496CB">
                  <a:lumMod val="75000"/>
                </a:srgbClr>
              </a:buClr>
              <a:buSzPct val="80000"/>
              <a:buFont typeface="Wingdings 3" charset="2"/>
              <a:buChar char=""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Тавтология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(разновидность плеоназмов) - неоправданное употребление однокоренных слов.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F496CB">
                  <a:lumMod val="75000"/>
                </a:srgbClr>
              </a:buClr>
              <a:buSzPct val="80000"/>
              <a:buFont typeface="Wingdings 3" charset="2"/>
              <a:buChar char=""/>
            </a:pP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Примеры тавтологии: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заданное задание мы выполнили; гостеприимно приняли; соединить воедино.</a:t>
            </a:r>
            <a:endParaRPr lang="ru-RU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18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B31142-2D90-484B-B562-53187C6AF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20841"/>
            <a:ext cx="8596668" cy="725906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«Корректор»</a:t>
            </a:r>
            <a:r>
              <a:rPr lang="ru-RU" dirty="0">
                <a:solidFill>
                  <a:srgbClr val="C00000"/>
                </a:solidFill>
                <a:latin typeface="inherit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sz="900" dirty="0">
                <a:solidFill>
                  <a:srgbClr val="C00000"/>
                </a:solidFill>
                <a:latin typeface="inherit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2DE389-86D5-4387-82E7-26BC5FAD5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167063"/>
            <a:ext cx="8596668" cy="5582653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…Люблю  майскую грозу в начале мая,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весной весенний первый гром,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бы </a:t>
            </a:r>
            <a:r>
              <a:rPr lang="ru-RU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резвяся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в игру играя,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Грохочет громко в небе голубом.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Ещё люблю, когда холодные морозы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Покроют льдом, заледенят карниз,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Снежинки с неба падают как слёзы,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землю приземляясь сверху вниз.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более всего предпочитаю осень,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плодами всё плодоносит,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 сенокос косою сено косят,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масло масляное на столе стоит.</a:t>
            </a: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703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B24BD9-789B-42FA-8000-E1B004486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3874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Речь. Языковые средства выразительности.</a:t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BD31B8-0929-4775-AE51-8FBAFC622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3475"/>
            <a:ext cx="8596668" cy="471788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07000"/>
              </a:lnSpc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Алгоритм выполнения задания 26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Внимательно прочитайте фрагмент рецензии и задание. В формулировке задания находятся подсказки.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Зачастую в задании написано, лексическое или синтаксическое средство вам нужно найти. Лексические средства – это синонимы, антонимы, устаревшая лексика и т.д. Синтаксические средства связаны с членами предложений, порядком слов. Фонетические средства – это ассонанс, аллитерация или звукоподражание, а тропы – это слова или выражения, употребленные в переносном смысле.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Если в словосочетании одно слово выделено курсивом, то это в большинстве случаев эпитет. При парцелляции и параллелизме номера предложений в задании пишут через "-". Однородные члены - через ",". Разговорные, просторечные, книжные, устаревшие слова приводятся в скобках.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Выучите теорию. Если вы не знаете, что значит тот или иной термин, методом исключения вы не сможете решить это задание.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003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0C3770-3404-46EA-8B46-14F664D41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Средства выразительности.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F00239-AC55-46EB-A8EB-EA38762C2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83633"/>
            <a:ext cx="8596668" cy="465773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07000"/>
              </a:lnSpc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Найдите соответствия. </a:t>
            </a:r>
          </a:p>
          <a:p>
            <a:pPr algn="ctr">
              <a:lnSpc>
                <a:spcPct val="107000"/>
              </a:lnSpc>
            </a:pPr>
            <a:r>
              <a:rPr lang="ru-RU" sz="2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 Метафора                                   1.Намеренное дробление предложения на         значимые части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Б.     Сравнение                                 2.Скрытое сравнение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  Анафора                                      3. Образное определение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   Парцелляция                               4. Единоначатие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Д.     Эпитет                                        5. Противопоставление</a:t>
            </a:r>
            <a:endParaRPr lang="ru-RU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</a:pPr>
            <a:r>
              <a:rPr lang="ru-RU" sz="2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      Антитеза                                6. Наделение неодушевленных предметов             признаками     и свойствами </a:t>
            </a:r>
          </a:p>
          <a:p>
            <a:pPr marL="0" indent="0" algn="ctr">
              <a:lnSpc>
                <a:spcPct val="107000"/>
              </a:lnSpc>
              <a:buNone/>
            </a:pPr>
            <a:r>
              <a:rPr lang="ru-RU" sz="2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человека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Ж.   Гипербола                                     7. Сопоставление одного предмета с   другим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З.      Олицетворение                            8. Преувеличение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2019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7BACC7-39D0-41D0-A220-2C987AB28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ABE9E9-A051-4F89-BB32-2A8518AFD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395663"/>
            <a:ext cx="10945171" cy="5329990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Метафора-А/ 2.      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ru-RU" sz="2800" b="1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Сранение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Б/ 7.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Анафора  В/ 4.    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Парцелляция  Г/1.     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Эпитет  Д/3. 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Антитеза   Е/5.      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Гипербола   -Ж/8.      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Олицетворение  З/6.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27454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A4D62-03A9-4F9C-9DF5-258C13A63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>
              <a:lnSpc>
                <a:spcPct val="107000"/>
              </a:lnSpc>
              <a:spcBef>
                <a:spcPts val="1000"/>
              </a:spcBef>
            </a:pPr>
            <a:r>
              <a:rPr lang="ru-RU" sz="2400" b="1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ЗАДАНИЕ:     </a:t>
            </a:r>
            <a:r>
              <a:rPr lang="ru-RU" sz="2700" b="1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Определите средства художественной выразительности.</a:t>
            </a:r>
            <a:b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627460-4522-4368-AA3C-0FB73E11A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36295"/>
            <a:ext cx="8596668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</a:pP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1.Богатый и в будни пирует, а бедный и в праздник горюет. (Пословица)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2.О великий, могучий, правдивый и свободный русский язык… (</a:t>
            </a:r>
            <a:r>
              <a:rPr lang="ru-RU" sz="3200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И.С.Тургенев</a:t>
            </a: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3.Не напрасно дули ветры,/Не напрасно шла гроза. (</a:t>
            </a:r>
            <a:r>
              <a:rPr lang="ru-RU" sz="3200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С.Есенин</a:t>
            </a: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4.Около леса, как в мягкой постели, выспаться можно… (</a:t>
            </a:r>
            <a:r>
              <a:rPr lang="ru-RU" sz="3200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Н.А.Некрасов</a:t>
            </a: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474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CA1B4E-7851-4B57-B058-9DA79B53D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200" b="1" dirty="0">
                <a:solidFill>
                  <a:srgbClr val="E6533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ЗАДАНИЕ:     Определите средства художественной выразительности.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7D9AF6-3943-474D-B4EA-943ACE77F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15979"/>
            <a:ext cx="8596668" cy="4525383"/>
          </a:xfrm>
        </p:spPr>
        <p:txBody>
          <a:bodyPr/>
          <a:lstStyle/>
          <a:p>
            <a:pPr lvl="0">
              <a:lnSpc>
                <a:spcPct val="107000"/>
              </a:lnSpc>
              <a:buClr>
                <a:srgbClr val="F496CB">
                  <a:lumMod val="75000"/>
                </a:srgbClr>
              </a:buClr>
            </a:pPr>
            <a:r>
              <a:rPr lang="ru-RU" sz="2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1.Богатый и в будни пирует, а бедный и в праздник горюет. - </a:t>
            </a:r>
            <a:r>
              <a:rPr lang="ru-RU" sz="28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антитеза</a:t>
            </a:r>
            <a:endParaRPr lang="ru-RU" sz="2000" dirty="0">
              <a:solidFill>
                <a:schemeClr val="accent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Clr>
                <a:srgbClr val="F496CB">
                  <a:lumMod val="75000"/>
                </a:srgbClr>
              </a:buClr>
            </a:pPr>
            <a:r>
              <a:rPr lang="ru-RU" sz="2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2.О великий, могучий, правдивый и свободный русский язык… - </a:t>
            </a:r>
            <a:r>
              <a:rPr lang="ru-RU" sz="28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эпитет</a:t>
            </a:r>
            <a:endParaRPr lang="ru-RU" sz="2000" dirty="0">
              <a:solidFill>
                <a:schemeClr val="accent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Clr>
                <a:srgbClr val="F496CB">
                  <a:lumMod val="75000"/>
                </a:srgbClr>
              </a:buClr>
            </a:pPr>
            <a:r>
              <a:rPr lang="ru-RU" sz="2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3.Не напрасно дули ветры,/Не напрасно шла гроза. - </a:t>
            </a:r>
            <a:r>
              <a:rPr lang="ru-RU" sz="28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анафора</a:t>
            </a:r>
            <a:endParaRPr lang="ru-RU" sz="2000" dirty="0">
              <a:solidFill>
                <a:schemeClr val="accent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Clr>
                <a:srgbClr val="F496CB">
                  <a:lumMod val="75000"/>
                </a:srgbClr>
              </a:buClr>
            </a:pPr>
            <a:r>
              <a:rPr lang="ru-RU" sz="2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4.Около леса, как в мягкой постели, выспаться можно… - </a:t>
            </a:r>
            <a:r>
              <a:rPr lang="ru-RU" sz="28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сравнение</a:t>
            </a:r>
            <a:endParaRPr lang="ru-RU" sz="2000" dirty="0">
              <a:solidFill>
                <a:schemeClr val="accent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2325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3CB15C-2967-417B-BDD7-EE376890C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с текстом.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96DA6B-1FB0-4443-ADCC-1DCDED0F79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Проблема- </a:t>
            </a:r>
            <a:r>
              <a:rPr lang="ru-RU" sz="2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вопрос,  над  которым  размышляет автор.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2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 его  волнует?    О  чем  он беспокоится?  и .</a:t>
            </a:r>
            <a:r>
              <a:rPr lang="ru-RU" sz="2800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т.п</a:t>
            </a:r>
            <a:r>
              <a:rPr lang="ru-RU" sz="2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.   (их несколько).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2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Позиция автора.  </a:t>
            </a:r>
            <a:r>
              <a:rPr lang="ru-RU" sz="2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 он  относится  к  тому,  о  чем пишет?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13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A16992-BB56-4305-BB32-4AB681283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B42134-8411-4531-9E7E-BF4F5979F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36295"/>
            <a:ext cx="8596668" cy="4405067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Культура речи</a:t>
            </a:r>
            <a:r>
              <a:rPr lang="ru-RU" sz="4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это умение правильно говорить и писать, а также умение употреблять слова и выражения в соответствии с целями и ситуацией общения, применять теоретические знания и умение  на практике.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912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594317-06D0-4988-84B2-8260A3D5C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89709F-0AEF-4DEB-AFAC-9E90D1824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324853"/>
            <a:ext cx="8596668" cy="5716509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1800"/>
              </a:spcAft>
            </a:pPr>
            <a:r>
              <a:rPr lang="ru-RU" b="1" dirty="0">
                <a:solidFill>
                  <a:srgbClr val="30303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19)Почему же чувство родины овладевает нами, когда мы слышим крик родной птицы, слышанной в детстве, или песенку, или запах скромного цветка? (20)Каждый из нас, путешествуя, непременно что-нибудь открывает для себя вдали новое. (21)И вернувшись домой, открывает глаза на знакомое и обогащает и расширяет свою родину: чувство родины есть движение к свету. (22)В юности я поехал на Кавказ и лето прожил среди снежных гор, похожих на облака.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(23)Когда я вернулся домой, то впервые увидал у себя на родине облака. (24) Никакого внимания я на них раньше не обращал, но после снежных гор понял облака над равниной Елецкого района с её ржаными полями, васильками и ромашками. (25) Так снежные горы в моём растущем поэтическом сознании превратились на родине в облака, и благодаря поездке на Кавказ я в душе стал поэтом родных облаков.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(26)Так и нужно понимать: наше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чувство Родины складывается из любви к тому месту, где родился, из устремлений вдаль, путешествий, расширяющих и обогащающих наше чувство родины. (27)Радостью жизни, средоточием внимания и дружбой питали наши великие предки живущее в нас чувство Родины.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М. М. Пришвину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377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7F2EED-00AC-4A47-A984-CF0821A03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sz="6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CDBEA5-D061-4501-982D-52BFCEF75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Выполнить задание 27 из сборника </a:t>
            </a:r>
            <a:r>
              <a:rPr lang="ru-RU" sz="3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И.П.Цыбулько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вариант 8.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 желанию –выполнить задания №4,5,6,26 из этого варианта. 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рюкзак-анимация1.gif">
            <a:extLst>
              <a:ext uri="{FF2B5EF4-FFF2-40B4-BE49-F238E27FC236}">
                <a16:creationId xmlns:a16="http://schemas.microsoft.com/office/drawing/2014/main" id="{63126D89-EDA9-4130-8C57-7B50D6CD322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346" y="3669632"/>
            <a:ext cx="4524319" cy="318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211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915CDA-EC56-4B8A-9F4F-810B1BF92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>
              <a:lnSpc>
                <a:spcPct val="107000"/>
              </a:lnSpc>
              <a:spcBef>
                <a:spcPts val="1000"/>
              </a:spcBef>
            </a:pPr>
            <a:r>
              <a:rPr lang="ru-RU" sz="4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Рефлексия.</a:t>
            </a:r>
            <a:b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6E865A-1ACF-45D7-8D72-506C49DA2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  какими заданиями мы поработали?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справился (не справился)....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меня получилось (не получилось)...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доволен(не доволен) собой ...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было трудно...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было легко...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необходимо поработать над...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2" name="Picture 2" descr="Школа,учеба">
            <a:extLst>
              <a:ext uri="{FF2B5EF4-FFF2-40B4-BE49-F238E27FC236}">
                <a16:creationId xmlns:a16="http://schemas.microsoft.com/office/drawing/2014/main" id="{78A686E7-D7CC-428C-A310-D3F02233DFD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653" y="3019926"/>
            <a:ext cx="2671009" cy="344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6478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E713B3-D989-4AFD-B8E3-0ED3E2108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>
              <a:lnSpc>
                <a:spcPct val="107000"/>
              </a:lnSpc>
              <a:spcBef>
                <a:spcPts val="1000"/>
              </a:spcBef>
            </a:pPr>
            <a:r>
              <a:rPr lang="ru-RU" sz="49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Помните:</a:t>
            </a:r>
            <a:b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172D39-A9C1-4A6D-BB1A-4F5964D6C5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07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«Знание — не инертный, пассивный посетитель, приходящий к нам, хотим мы этого или нет; его нужно искать, прежде чем оно будет нашим; оно — результат большой работы и потому — большой жертвы».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Генри Томас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Бокль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67031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56DCE8-FB9D-4C43-9622-251A61EAB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2ADACC-34E1-4AF8-AFF4-8ED88E72A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91917"/>
            <a:ext cx="8596668" cy="4549446"/>
          </a:xfrm>
        </p:spPr>
        <p:txBody>
          <a:bodyPr>
            <a:normAutofit/>
          </a:bodyPr>
          <a:lstStyle/>
          <a:p>
            <a:pPr algn="ctr"/>
            <a:endParaRPr lang="ru-RU" sz="4400" dirty="0"/>
          </a:p>
        </p:txBody>
      </p:sp>
      <p:pic>
        <p:nvPicPr>
          <p:cNvPr id="1034" name="Picture 10" descr="Бабочки летают над ромашковым полем">
            <a:extLst>
              <a:ext uri="{FF2B5EF4-FFF2-40B4-BE49-F238E27FC236}">
                <a16:creationId xmlns:a16="http://schemas.microsoft.com/office/drawing/2014/main" id="{5C1323AD-445E-44E3-9D2B-2DA6A8B4C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2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6CBD3EA-39D8-4EC3-AD11-3BCB44184911}"/>
              </a:ext>
            </a:extLst>
          </p:cNvPr>
          <p:cNvSpPr/>
          <p:nvPr/>
        </p:nvSpPr>
        <p:spPr>
          <a:xfrm>
            <a:off x="3048000" y="2303051"/>
            <a:ext cx="6096000" cy="22518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>
              <a:spcBef>
                <a:spcPts val="1000"/>
              </a:spcBef>
              <a:buClr>
                <a:srgbClr val="F496CB">
                  <a:lumMod val="75000"/>
                </a:srgbClr>
              </a:buClr>
              <a:buSzPct val="80000"/>
              <a:buFont typeface="Wingdings 3" charset="2"/>
              <a:buChar char=""/>
            </a:pP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</a:p>
          <a:p>
            <a:pPr marL="342900" lvl="0" indent="-342900" algn="ctr">
              <a:spcBef>
                <a:spcPts val="1000"/>
              </a:spcBef>
              <a:buClr>
                <a:srgbClr val="F496CB">
                  <a:lumMod val="75000"/>
                </a:srgbClr>
              </a:buClr>
              <a:buSzPct val="80000"/>
              <a:buFont typeface="Wingdings 3" charset="2"/>
              <a:buChar char=""/>
            </a:pP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Успехов всем , мира и добра!</a:t>
            </a:r>
            <a:endParaRPr lang="ru-RU" sz="4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19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39004-105E-4FA6-8CBF-A992F1499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7E81CD-3A62-4152-A9A6-B77DB573D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4848" y="1335505"/>
            <a:ext cx="8596668" cy="470585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</a:pPr>
            <a:r>
              <a:rPr lang="ru-RU" sz="6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урока :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ru-RU" sz="7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 Подготовка к ЕГЭ.  Грамотная речь как показатель культуры человека».</a:t>
            </a:r>
            <a:endParaRPr lang="ru-RU" sz="5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678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E63797-32C9-491A-9AA8-F6F8B1026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r>
              <a:rPr lang="ru-RU" sz="6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br>
              <a:rPr lang="ru-RU" sz="1800" b="1" u="sng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EB1D9B-B687-4CA2-B1EE-58EA82C48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28801"/>
            <a:ext cx="8596668" cy="421256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1.Продолжить работу по культуре речи, т.е.  овладению нормами устного и    письменного литературного языка на примерах  экзаменационных заданий.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150"/>
              </a:spcBef>
              <a:buSzPts val="1000"/>
              <a:buNone/>
              <a:tabLst>
                <a:tab pos="457200" algn="l"/>
              </a:tabLst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2.Развивать ключевые компетенции: речь, внимание, память, логическое      мышление, умение обобщать, делать выводы;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5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умение самоконтроля, взаимоконтроля;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15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умение работать с заданиями ЕГЭ.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150"/>
              </a:spcBef>
              <a:buClr>
                <a:srgbClr val="F496CB">
                  <a:lumMod val="75000"/>
                </a:srgbClr>
              </a:buClr>
              <a:buSzPts val="1000"/>
              <a:buNone/>
              <a:tabLst>
                <a:tab pos="457200" algn="l"/>
              </a:tabLst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3.Воспитывать  морально- ценностные качества,</a:t>
            </a:r>
            <a:r>
              <a:rPr lang="ru-RU" sz="3000" dirty="0">
                <a:solidFill>
                  <a:srgbClr val="01010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чувство патриотизма,</a:t>
            </a:r>
            <a:endParaRPr lang="ru-RU" sz="2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150"/>
              </a:spcBef>
              <a:buSzPts val="1000"/>
              <a:buNone/>
              <a:tabLst>
                <a:tab pos="457200" algn="l"/>
              </a:tabLst>
            </a:pPr>
            <a:r>
              <a:rPr lang="ru-RU" sz="3000" dirty="0">
                <a:solidFill>
                  <a:srgbClr val="01010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прививать культуру речи.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071034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29F34B-06DF-4D5B-BF57-D43BC0EF7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49EA3A-F36C-4A6E-9984-48CF36B98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797" y="950574"/>
            <a:ext cx="9766077" cy="114080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«Устная     речь».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так, а не иначе.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Ты мне, друг мой, не перечь: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Люди стали жить богаче,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 беднее стала речь.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Гаснет устная словесность,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Разговорная краса;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Отступают в неизвестность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Речи русской чудеса.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/>
              <a:t>                                                                         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Вадим </a:t>
            </a:r>
            <a:r>
              <a:rPr lang="ru-RU" sz="20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Шефнер</a:t>
            </a:r>
            <a:r>
              <a:rPr lang="ru-RU" sz="2000" dirty="0"/>
              <a:t>             </a:t>
            </a:r>
            <a:r>
              <a:rPr lang="ru-RU" dirty="0"/>
              <a:t>                                                      </a:t>
            </a:r>
          </a:p>
        </p:txBody>
      </p:sp>
      <p:pic>
        <p:nvPicPr>
          <p:cNvPr id="4098" name="Picture 2" descr="Любимые книги">
            <a:extLst>
              <a:ext uri="{FF2B5EF4-FFF2-40B4-BE49-F238E27FC236}">
                <a16:creationId xmlns:a16="http://schemas.microsoft.com/office/drawing/2014/main" id="{3491CDBD-B037-44C4-B4AB-A30210E5BE4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64" y="3705726"/>
            <a:ext cx="1997241" cy="2827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839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B50D40-2D55-458B-AAE1-9E8E20452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871" y="604423"/>
            <a:ext cx="8596668" cy="1320800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Орфоэпическая минутка.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8F69D6-5EBF-4719-93AF-8609D0052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E190070-04F1-4E3B-88CF-F2B5FB07177C}"/>
              </a:ext>
            </a:extLst>
          </p:cNvPr>
          <p:cNvSpPr/>
          <p:nvPr/>
        </p:nvSpPr>
        <p:spPr>
          <a:xfrm>
            <a:off x="1263316" y="2380415"/>
            <a:ext cx="7880684" cy="3341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Агент, баловать, договор, звонит, каталог, жалюзи, красивее, некролог, обеспечение, доверху, принудить, случай, столяр, таможня, ходатайствовать, щавель.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888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8A34B7-0F49-4001-BD43-BBCD0167C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Орфоэпическая минутка.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F22F50-0ED6-4083-96DA-2729C0C96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52075"/>
            <a:ext cx="8596668" cy="448928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7000"/>
              </a:lnSpc>
            </a:pP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АгЕнт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баловАть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звонИт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каталОг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жалюзИ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красИвее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некролОг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дОверху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принУдить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слУчай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столЯр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тамОжня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ходАтайствовать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i="1" dirty="0" err="1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щавЕль</a:t>
            </a:r>
            <a:r>
              <a:rPr lang="ru-RU" sz="3200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/>
              <a:t>                                                                                 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16слов-«5»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15-14слов-«4»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13-10 слов«3»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9 и меньше  - «2»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САМОПРОВЕРКА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603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44050-69A0-4FD9-8645-6202B5D3B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533884-668B-4D84-8590-86D4E8B60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082842"/>
            <a:ext cx="8596668" cy="5438273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Лексические нормы</a:t>
            </a:r>
            <a:r>
              <a:rPr lang="ru-RU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(или нормы словоупотребления) – это нормы, определяющие правильность выбора слова из ряда единиц, близких ему по значению или по форме, а также употребление его в тех значениях, которые оно имеет в литературном языке.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943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0638C9-2E1D-47EB-8C14-FDEF0BAC6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Лексические нормы.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D5379F-A4E0-47B1-87CC-8D44C634F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110963"/>
          </a:xfrm>
        </p:spPr>
        <p:txBody>
          <a:bodyPr/>
          <a:lstStyle/>
          <a:p>
            <a:pPr fontAlgn="base">
              <a:lnSpc>
                <a:spcPts val="18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.ГУМАНИСТИЧЕСКИЙ</a:t>
            </a:r>
          </a:p>
          <a:p>
            <a:pPr fontAlgn="base">
              <a:lnSpc>
                <a:spcPts val="18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.ГУМАНИТАРНЫЙ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ts val="18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.ГУМАННЫЙ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.Относящийся к общественным наукам, изучающим человека и его культуру.</a:t>
            </a:r>
            <a:endParaRPr lang="ru-RU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.Проникнутый любовью к человеку, уважением к человеческой личности.</a:t>
            </a:r>
            <a:endParaRPr lang="ru-RU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Относящийся к гуманизму как к мировоззрению, свойственный гуманизму.     </a:t>
            </a:r>
            <a:endParaRPr lang="ru-RU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65370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372</TotalTime>
  <Words>1941</Words>
  <Application>Microsoft Office PowerPoint</Application>
  <PresentationFormat>Широкоэкранный</PresentationFormat>
  <Paragraphs>147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</vt:lpstr>
      <vt:lpstr>Calibri</vt:lpstr>
      <vt:lpstr>inherit</vt:lpstr>
      <vt:lpstr>Symbol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Цель урока: </vt:lpstr>
      <vt:lpstr>Презентация PowerPoint</vt:lpstr>
      <vt:lpstr>Орфоэпическая минутка.</vt:lpstr>
      <vt:lpstr>Орфоэпическая минутка.</vt:lpstr>
      <vt:lpstr>Презентация PowerPoint</vt:lpstr>
      <vt:lpstr>Лексические нормы.</vt:lpstr>
      <vt:lpstr>Работа по вариантам.</vt:lpstr>
      <vt:lpstr>Презентация PowerPoint</vt:lpstr>
      <vt:lpstr> </vt:lpstr>
      <vt:lpstr>Работа «Корректор». </vt:lpstr>
      <vt:lpstr>Речь. Языковые средства выразительности. </vt:lpstr>
      <vt:lpstr>Средства выразительности.</vt:lpstr>
      <vt:lpstr>Ответ:</vt:lpstr>
      <vt:lpstr>ЗАДАНИЕ:     Определите средства художественной выразительности. </vt:lpstr>
      <vt:lpstr>ЗАДАНИЕ:     Определите средства художественной выразительности.</vt:lpstr>
      <vt:lpstr>Работа с текстом.</vt:lpstr>
      <vt:lpstr>Презентация PowerPoint</vt:lpstr>
      <vt:lpstr>Домашнее задание:</vt:lpstr>
      <vt:lpstr>Рефлексия. </vt:lpstr>
      <vt:lpstr>Помните: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RUS.YAZ.CABINET_PC</dc:creator>
  <cp:lastModifiedBy>RUS.YAZ.CABINET_PC</cp:lastModifiedBy>
  <cp:revision>22</cp:revision>
  <dcterms:created xsi:type="dcterms:W3CDTF">2023-04-03T06:57:14Z</dcterms:created>
  <dcterms:modified xsi:type="dcterms:W3CDTF">2023-04-05T05:53:04Z</dcterms:modified>
</cp:coreProperties>
</file>