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69" r:id="rId4"/>
    <p:sldId id="271" r:id="rId5"/>
    <p:sldId id="270" r:id="rId6"/>
    <p:sldId id="268" r:id="rId7"/>
  </p:sldIdLst>
  <p:sldSz cx="18288000" cy="10287000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Montserrat Medium" charset="-52"/>
      <p:regular r:id="rId13"/>
      <p:bold r:id="rId14"/>
      <p:italic r:id="rId15"/>
      <p:boldItalic r:id="rId16"/>
    </p:embeddedFont>
    <p:embeddedFont>
      <p:font typeface="Montserrat ExtraBold" charset="-52"/>
      <p:bold r:id="rId17"/>
      <p:boldItalic r:id="rId18"/>
    </p:embeddedFont>
    <p:embeddedFont>
      <p:font typeface="Comic Sans MS" pitchFamily="66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7082149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531308" y="319460"/>
            <a:ext cx="17259300" cy="9467255"/>
            <a:chOff x="0" y="-47625"/>
            <a:chExt cx="4545659" cy="2493433"/>
          </a:xfrm>
        </p:grpSpPr>
        <p:sp>
          <p:nvSpPr>
            <p:cNvPr id="85" name="Google Shape;85;p13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86" name="Google Shape;86;p13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" name="Google Shape;87;p13"/>
          <p:cNvGrpSpPr/>
          <p:nvPr/>
        </p:nvGrpSpPr>
        <p:grpSpPr>
          <a:xfrm rot="10800000">
            <a:off x="10926360" y="0"/>
            <a:ext cx="18562305" cy="10295384"/>
            <a:chOff x="0" y="-38100"/>
            <a:chExt cx="406400" cy="225405"/>
          </a:xfrm>
        </p:grpSpPr>
        <p:sp>
          <p:nvSpPr>
            <p:cNvPr id="88" name="Google Shape;88;p13"/>
            <p:cNvSpPr/>
            <p:nvPr/>
          </p:nvSpPr>
          <p:spPr>
            <a:xfrm>
              <a:off x="0" y="0"/>
              <a:ext cx="406400" cy="187305"/>
            </a:xfrm>
            <a:custGeom>
              <a:avLst/>
              <a:gdLst/>
              <a:ahLst/>
              <a:cxnLst/>
              <a:rect l="l" t="t" r="r" b="b"/>
              <a:pathLst>
                <a:path w="406400" h="187305" extrusionOk="0">
                  <a:moveTo>
                    <a:pt x="203200" y="0"/>
                  </a:moveTo>
                  <a:lnTo>
                    <a:pt x="203200" y="0"/>
                  </a:lnTo>
                  <a:lnTo>
                    <a:pt x="406400" y="187305"/>
                  </a:lnTo>
                  <a:lnTo>
                    <a:pt x="0" y="187305"/>
                  </a:lnTo>
                  <a:lnTo>
                    <a:pt x="203200" y="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3533C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9" name="Google Shape;89;p13"/>
            <p:cNvSpPr txBox="1"/>
            <p:nvPr/>
          </p:nvSpPr>
          <p:spPr>
            <a:xfrm>
              <a:off x="127000" y="-38100"/>
              <a:ext cx="152400" cy="225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1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" name="Google Shape;90;p13"/>
          <p:cNvGrpSpPr/>
          <p:nvPr/>
        </p:nvGrpSpPr>
        <p:grpSpPr>
          <a:xfrm>
            <a:off x="9382086" y="-500286"/>
            <a:ext cx="12503082" cy="10287000"/>
            <a:chOff x="0" y="0"/>
            <a:chExt cx="6184570" cy="5088399"/>
          </a:xfrm>
        </p:grpSpPr>
        <p:sp>
          <p:nvSpPr>
            <p:cNvPr id="91" name="Google Shape;91;p13"/>
            <p:cNvSpPr/>
            <p:nvPr/>
          </p:nvSpPr>
          <p:spPr>
            <a:xfrm>
              <a:off x="0" y="0"/>
              <a:ext cx="6184570" cy="5088399"/>
            </a:xfrm>
            <a:custGeom>
              <a:avLst/>
              <a:gdLst/>
              <a:ahLst/>
              <a:cxnLst/>
              <a:rect l="l" t="t" r="r" b="b"/>
              <a:pathLst>
                <a:path w="6184570" h="5088399" extrusionOk="0">
                  <a:moveTo>
                    <a:pt x="3433653" y="2544200"/>
                  </a:moveTo>
                  <a:lnTo>
                    <a:pt x="6184570" y="5088399"/>
                  </a:lnTo>
                  <a:lnTo>
                    <a:pt x="2750917" y="5088399"/>
                  </a:lnTo>
                  <a:lnTo>
                    <a:pt x="0" y="2544200"/>
                  </a:lnTo>
                  <a:lnTo>
                    <a:pt x="2750917" y="0"/>
                  </a:lnTo>
                  <a:lnTo>
                    <a:pt x="6184570" y="0"/>
                  </a:lnTo>
                  <a:lnTo>
                    <a:pt x="3433653" y="2544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92" name="Google Shape;92;p13"/>
            <p:cNvSpPr/>
            <p:nvPr/>
          </p:nvSpPr>
          <p:spPr>
            <a:xfrm>
              <a:off x="0" y="0"/>
              <a:ext cx="6184570" cy="5088399"/>
            </a:xfrm>
            <a:custGeom>
              <a:avLst/>
              <a:gdLst/>
              <a:ahLst/>
              <a:cxnLst/>
              <a:rect l="l" t="t" r="r" b="b"/>
              <a:pathLst>
                <a:path w="6184570" h="5088399" extrusionOk="0">
                  <a:moveTo>
                    <a:pt x="3433653" y="2544200"/>
                  </a:moveTo>
                  <a:lnTo>
                    <a:pt x="6184570" y="5088399"/>
                  </a:lnTo>
                  <a:lnTo>
                    <a:pt x="2750917" y="5088399"/>
                  </a:lnTo>
                  <a:lnTo>
                    <a:pt x="0" y="2544200"/>
                  </a:lnTo>
                  <a:lnTo>
                    <a:pt x="2750917" y="0"/>
                  </a:lnTo>
                  <a:lnTo>
                    <a:pt x="6184570" y="0"/>
                  </a:lnTo>
                  <a:lnTo>
                    <a:pt x="3433653" y="254420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l="-9699"/>
              </a:stretch>
            </a:blipFill>
            <a:ln>
              <a:noFill/>
            </a:ln>
          </p:spPr>
        </p:sp>
      </p:grpSp>
      <p:grpSp>
        <p:nvGrpSpPr>
          <p:cNvPr id="93" name="Google Shape;93;p13"/>
          <p:cNvGrpSpPr/>
          <p:nvPr/>
        </p:nvGrpSpPr>
        <p:grpSpPr>
          <a:xfrm>
            <a:off x="9059197" y="6096232"/>
            <a:ext cx="7555842" cy="4190768"/>
            <a:chOff x="0" y="-38100"/>
            <a:chExt cx="406400" cy="225405"/>
          </a:xfrm>
        </p:grpSpPr>
        <p:sp>
          <p:nvSpPr>
            <p:cNvPr id="94" name="Google Shape;94;p13"/>
            <p:cNvSpPr/>
            <p:nvPr/>
          </p:nvSpPr>
          <p:spPr>
            <a:xfrm>
              <a:off x="0" y="0"/>
              <a:ext cx="406400" cy="187305"/>
            </a:xfrm>
            <a:custGeom>
              <a:avLst/>
              <a:gdLst/>
              <a:ahLst/>
              <a:cxnLst/>
              <a:rect l="l" t="t" r="r" b="b"/>
              <a:pathLst>
                <a:path w="406400" h="187305" extrusionOk="0">
                  <a:moveTo>
                    <a:pt x="203200" y="0"/>
                  </a:moveTo>
                  <a:lnTo>
                    <a:pt x="203200" y="0"/>
                  </a:lnTo>
                  <a:lnTo>
                    <a:pt x="406400" y="187305"/>
                  </a:lnTo>
                  <a:lnTo>
                    <a:pt x="0" y="187305"/>
                  </a:lnTo>
                  <a:lnTo>
                    <a:pt x="203200" y="0"/>
                  </a:lnTo>
                  <a:close/>
                </a:path>
              </a:pathLst>
            </a:custGeom>
            <a:gradFill>
              <a:gsLst>
                <a:gs pos="0">
                  <a:srgbClr val="000000">
                    <a:alpha val="80000"/>
                  </a:srgbClr>
                </a:gs>
                <a:gs pos="100000">
                  <a:srgbClr val="3533CD">
                    <a:alpha val="80000"/>
                  </a:srgbClr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5" name="Google Shape;95;p13"/>
            <p:cNvSpPr txBox="1"/>
            <p:nvPr/>
          </p:nvSpPr>
          <p:spPr>
            <a:xfrm>
              <a:off x="127000" y="-38100"/>
              <a:ext cx="152400" cy="225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1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" name="Google Shape;96;p13"/>
          <p:cNvSpPr/>
          <p:nvPr/>
        </p:nvSpPr>
        <p:spPr>
          <a:xfrm>
            <a:off x="15633627" y="461999"/>
            <a:ext cx="2326127" cy="1856554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97" name="Google Shape;97;p13"/>
          <p:cNvSpPr txBox="1"/>
          <p:nvPr/>
        </p:nvSpPr>
        <p:spPr>
          <a:xfrm>
            <a:off x="712520" y="9207142"/>
            <a:ext cx="5577300" cy="646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1" i="0" u="none" strike="noStrike" cap="none" dirty="0">
                <a:solidFill>
                  <a:srgbClr val="163459"/>
                </a:solidFill>
                <a:latin typeface="Montserrat Medium" charset="-52"/>
              </a:rPr>
              <a:t>28 </a:t>
            </a:r>
            <a:r>
              <a:rPr lang="en-US" sz="2999" b="1" i="0" u="none" strike="noStrike" cap="none" dirty="0" err="1">
                <a:solidFill>
                  <a:srgbClr val="163459"/>
                </a:solidFill>
                <a:latin typeface="Montserrat Medium" charset="-52"/>
              </a:rPr>
              <a:t>декабря</a:t>
            </a:r>
            <a:endParaRPr b="1" dirty="0">
              <a:latin typeface="Montserrat Medium" charset="-52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603478" y="8578626"/>
            <a:ext cx="7282512" cy="689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0" i="0" u="none" strike="noStrike" cap="none" dirty="0" err="1">
                <a:solidFill>
                  <a:srgbClr val="2A2E3A"/>
                </a:solidFill>
                <a:latin typeface="Montserrat Medium" charset="-52"/>
                <a:sym typeface="Arial"/>
              </a:rPr>
              <a:t>Интернат</a:t>
            </a:r>
            <a:r>
              <a:rPr lang="en-US" sz="3199" b="0" i="0" u="none" strike="noStrike" cap="none" dirty="0">
                <a:solidFill>
                  <a:srgbClr val="2A2E3A"/>
                </a:solidFill>
                <a:latin typeface="Montserrat Medium" charset="-52"/>
                <a:sym typeface="Arial"/>
              </a:rPr>
              <a:t> МОУ </a:t>
            </a:r>
            <a:r>
              <a:rPr lang="en-US" sz="3199" b="0" i="0" u="none" strike="noStrike" cap="none" dirty="0" err="1">
                <a:solidFill>
                  <a:srgbClr val="2A2E3A"/>
                </a:solidFill>
                <a:latin typeface="Montserrat Medium" charset="-52"/>
                <a:sym typeface="Arial"/>
              </a:rPr>
              <a:t>Школа</a:t>
            </a:r>
            <a:r>
              <a:rPr lang="en-US" sz="3199" b="0" i="0" u="none" strike="noStrike" cap="none" dirty="0">
                <a:solidFill>
                  <a:srgbClr val="2A2E3A"/>
                </a:solidFill>
                <a:latin typeface="Montserrat Medium" charset="-52"/>
                <a:sym typeface="Arial"/>
              </a:rPr>
              <a:t> </a:t>
            </a:r>
            <a:r>
              <a:rPr lang="en-US" sz="3199" b="0" i="0" u="none" strike="noStrike" cap="none" dirty="0" err="1">
                <a:solidFill>
                  <a:srgbClr val="2A2E3A"/>
                </a:solidFill>
                <a:latin typeface="Montserrat Medium" charset="-52"/>
                <a:sym typeface="Arial"/>
              </a:rPr>
              <a:t>с.Аксарка</a:t>
            </a:r>
            <a:endParaRPr dirty="0">
              <a:latin typeface="Montserrat Medium" charset="-52"/>
            </a:endParaRPr>
          </a:p>
        </p:txBody>
      </p:sp>
      <p:sp>
        <p:nvSpPr>
          <p:cNvPr id="99" name="Google Shape;99;p13"/>
          <p:cNvSpPr txBox="1"/>
          <p:nvPr/>
        </p:nvSpPr>
        <p:spPr>
          <a:xfrm>
            <a:off x="838619" y="994791"/>
            <a:ext cx="11070142" cy="2492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ru-RU" sz="5400" dirty="0" smtClean="0">
                <a:latin typeface="Montserrat ExtraBold"/>
                <a:ea typeface="Montserrat ExtraBold"/>
                <a:sym typeface="Montserrat ExtraBold"/>
              </a:rPr>
              <a:t>Рекомендации для родителей по адаптации первоклассников</a:t>
            </a:r>
            <a:endParaRPr sz="5400" dirty="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0230" y="3768390"/>
            <a:ext cx="5133892" cy="477382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4"/>
          <p:cNvGrpSpPr/>
          <p:nvPr/>
        </p:nvGrpSpPr>
        <p:grpSpPr>
          <a:xfrm>
            <a:off x="514350" y="319460"/>
            <a:ext cx="17259300" cy="9467255"/>
            <a:chOff x="0" y="-47625"/>
            <a:chExt cx="4545659" cy="2493433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4"/>
          <p:cNvSpPr/>
          <p:nvPr/>
        </p:nvSpPr>
        <p:spPr>
          <a:xfrm>
            <a:off x="15633627" y="500286"/>
            <a:ext cx="2140023" cy="1675728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2463711" y="586650"/>
            <a:ext cx="13710900" cy="150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Montserrat Medium" charset="-52"/>
              </a:rPr>
              <a:t>Адаптация первоклассника</a:t>
            </a:r>
            <a:endParaRPr dirty="0">
              <a:latin typeface="Montserrat Medium" charset="-52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1"/>
          </p:nvPr>
        </p:nvSpPr>
        <p:spPr>
          <a:xfrm>
            <a:off x="992221" y="1614791"/>
            <a:ext cx="15711417" cy="750975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ru-RU" sz="2000" b="1" dirty="0">
                <a:latin typeface="Montserrat Medium" charset="-52"/>
                <a:cs typeface="Times New Roman" pitchFamily="18" charset="0"/>
              </a:rPr>
              <a:t/>
            </a:r>
            <a:br>
              <a:rPr lang="ru-RU" sz="2000" b="1" dirty="0">
                <a:latin typeface="Montserrat Medium" charset="-52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sz="2000"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19" y="554385"/>
            <a:ext cx="1638294" cy="152339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50" y="3333750"/>
            <a:ext cx="10972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tserrat Medium" charset="-52"/>
              </a:rPr>
              <a:t> Адаптация первоклассников — постепенный процесс, при котором дети начинают привыкать к новому распорядку дня, учебе, общению с учителями и одноклассниками.</a:t>
            </a:r>
            <a:endParaRPr lang="ru-RU" sz="4000" dirty="0">
              <a:latin typeface="Montserrat Medium" charset="-52"/>
            </a:endParaRPr>
          </a:p>
        </p:txBody>
      </p:sp>
      <p:pic>
        <p:nvPicPr>
          <p:cNvPr id="10" name="Рисунок 9" descr="44513-on-people-of-ladder-books-are-th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2311055" y="4273423"/>
            <a:ext cx="5608487" cy="56664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04;p14"/>
          <p:cNvGrpSpPr/>
          <p:nvPr/>
        </p:nvGrpSpPr>
        <p:grpSpPr>
          <a:xfrm>
            <a:off x="514350" y="319460"/>
            <a:ext cx="17259300" cy="9467255"/>
            <a:chOff x="0" y="-47625"/>
            <a:chExt cx="4545659" cy="2493433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4"/>
          <p:cNvSpPr/>
          <p:nvPr/>
        </p:nvSpPr>
        <p:spPr>
          <a:xfrm>
            <a:off x="15633627" y="500286"/>
            <a:ext cx="2140023" cy="1675728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2463711" y="838200"/>
            <a:ext cx="13710900" cy="125145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r>
              <a:rPr lang="ru-RU" b="1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Физиологические условия адаптации первоклассников к </a:t>
            </a:r>
            <a:r>
              <a:rPr lang="ru-RU" b="1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школе</a:t>
            </a: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dirty="0">
              <a:latin typeface="Montserrat Medium" charset="-52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1"/>
          </p:nvPr>
        </p:nvSpPr>
        <p:spPr>
          <a:xfrm>
            <a:off x="992221" y="1614791"/>
            <a:ext cx="15711417" cy="750975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>
                <a:latin typeface="Montserrat Medium" charset="-52"/>
                <a:cs typeface="Times New Roman" pitchFamily="18" charset="0"/>
              </a:rPr>
              <a:t/>
            </a:r>
            <a:br>
              <a:rPr lang="ru-RU" sz="2000" b="1" dirty="0">
                <a:latin typeface="Montserrat Medium" charset="-52"/>
                <a:cs typeface="Times New Roman" pitchFamily="18" charset="0"/>
              </a:rPr>
            </a:br>
            <a:r>
              <a:rPr lang="ru-RU" sz="2400" dirty="0">
                <a:latin typeface="Montserrat Medium" charset="-52"/>
                <a:cs typeface="Times New Roman" pitchFamily="18" charset="0"/>
              </a:rPr>
              <a:t/>
            </a:r>
            <a:br>
              <a:rPr lang="ru-RU" sz="2400" dirty="0">
                <a:latin typeface="Montserrat Medium" charset="-52"/>
                <a:cs typeface="Times New Roman" pitchFamily="18" charset="0"/>
              </a:rPr>
            </a:br>
            <a:endParaRPr sz="2000"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19" y="554385"/>
            <a:ext cx="1638294" cy="152339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50" y="3333750"/>
            <a:ext cx="1097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tserrat Medium" charset="-52"/>
              </a:rPr>
              <a:t> </a:t>
            </a:r>
            <a:endParaRPr lang="en-US" sz="4000" dirty="0" smtClean="0">
              <a:latin typeface="Montserrat Medium" charset="-52"/>
            </a:endParaRPr>
          </a:p>
          <a:p>
            <a:endParaRPr lang="ru-RU" sz="4000" dirty="0">
              <a:latin typeface="Montserrat Medium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5950" y="1638300"/>
            <a:ext cx="142875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endParaRPr lang="ru-RU" sz="2800" dirty="0" smtClean="0">
              <a:latin typeface="Montserrat Medium" charset="-52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организовать перерывы в процессе выполнения уроков, наполняя их двигательной активностью;</a:t>
            </a: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во время выполнения домашних заданий обращать внимание на  правильную посадку во избежание искривления позвоночника, на освещение рабочего места для предупреждения близорукости;</a:t>
            </a: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тренировать мелкие мышцы кистей рук</a:t>
            </a: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обязательно вводить в рацион витаминные препараты, овощи, фрукты;</a:t>
            </a: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создавать условия для занятия спортом;</a:t>
            </a:r>
          </a:p>
          <a:p>
            <a:pPr algn="just" eaLnBrk="0" hangingPunct="0"/>
            <a:r>
              <a:rPr lang="ru-RU" sz="2800" dirty="0" smtClean="0">
                <a:latin typeface="Montserrat Medium" charset="-52"/>
                <a:ea typeface="Calibri" pitchFamily="34" charset="0"/>
                <a:cs typeface="Times New Roman" pitchFamily="18" charset="0"/>
              </a:rPr>
              <a:t>- воспитывать самостоятельность и ответственность ребёнка как главные качества сохранения собственного здоровья.</a:t>
            </a:r>
            <a:endParaRPr lang="ru-RU" sz="2800" dirty="0">
              <a:latin typeface="Montserrat Medium" charset="-52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04;p14"/>
          <p:cNvGrpSpPr/>
          <p:nvPr/>
        </p:nvGrpSpPr>
        <p:grpSpPr>
          <a:xfrm>
            <a:off x="514350" y="319460"/>
            <a:ext cx="17259300" cy="9467255"/>
            <a:chOff x="0" y="-47625"/>
            <a:chExt cx="4545659" cy="2493433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4"/>
          <p:cNvSpPr/>
          <p:nvPr/>
        </p:nvSpPr>
        <p:spPr>
          <a:xfrm>
            <a:off x="15633627" y="500286"/>
            <a:ext cx="2140023" cy="1675728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2463711" y="1333500"/>
            <a:ext cx="13710900" cy="75615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r>
              <a:rPr lang="ru-RU" b="1" dirty="0" smtClean="0">
                <a:ea typeface="Calibri" pitchFamily="34" charset="0"/>
                <a:cs typeface="Times New Roman" pitchFamily="18" charset="0"/>
              </a:rPr>
              <a:t>Психологические условия адаптации первоклассников к школе</a:t>
            </a:r>
            <a:br>
              <a:rPr lang="ru-RU" b="1" dirty="0" smtClean="0"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dirty="0">
              <a:latin typeface="Montserrat Medium" charset="-52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1"/>
          </p:nvPr>
        </p:nvSpPr>
        <p:spPr>
          <a:xfrm>
            <a:off x="992221" y="1614791"/>
            <a:ext cx="15711417" cy="750975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ru-RU" sz="2000" b="1" dirty="0">
                <a:latin typeface="Montserrat Medium" charset="-52"/>
                <a:cs typeface="Times New Roman" pitchFamily="18" charset="0"/>
              </a:rPr>
              <a:t/>
            </a:r>
            <a:br>
              <a:rPr lang="ru-RU" sz="2000" b="1" dirty="0">
                <a:latin typeface="Montserrat Medium" charset="-52"/>
                <a:cs typeface="Times New Roman" pitchFamily="18" charset="0"/>
              </a:rPr>
            </a:br>
            <a:r>
              <a:rPr lang="ru-RU" sz="2800" dirty="0">
                <a:latin typeface="Montserrat Medium" charset="-52"/>
                <a:cs typeface="Times New Roman" pitchFamily="18" charset="0"/>
              </a:rPr>
              <a:t/>
            </a:r>
            <a:br>
              <a:rPr lang="ru-RU" sz="2800" dirty="0">
                <a:latin typeface="Montserrat Medium" charset="-52"/>
                <a:cs typeface="Times New Roman" pitchFamily="18" charset="0"/>
              </a:rPr>
            </a:br>
            <a:r>
              <a:rPr lang="en-US" sz="2800" dirty="0" smtClean="0">
                <a:latin typeface="Montserrat Medium" charset="-52"/>
                <a:cs typeface="Times New Roman" pitchFamily="18" charset="0"/>
              </a:rPr>
              <a:t>1</a:t>
            </a:r>
            <a:r>
              <a:rPr lang="ru-RU" sz="2800" dirty="0" smtClean="0">
                <a:latin typeface="Montserrat Medium" charset="-52"/>
              </a:rPr>
              <a:t>.            </a:t>
            </a:r>
            <a:r>
              <a:rPr lang="ru-RU" sz="2800" dirty="0" smtClean="0">
                <a:latin typeface="Montserrat Medium" charset="-52"/>
              </a:rPr>
              <a:t>Недопустимо применять физические меры воздействия, запугивание, критику в адрес ребёнка, особенно в присутствии  других людей.</a:t>
            </a:r>
          </a:p>
          <a:p>
            <a:pPr algn="l"/>
            <a:r>
              <a:rPr lang="ru-RU" sz="2800" dirty="0" smtClean="0">
                <a:latin typeface="Montserrat Medium" charset="-52"/>
              </a:rPr>
              <a:t>2.            Желательно познакомиться с одноклассниками и пообщаться с ними после уроков.</a:t>
            </a:r>
          </a:p>
          <a:p>
            <a:pPr algn="l"/>
            <a:r>
              <a:rPr lang="ru-RU" sz="2800" dirty="0" smtClean="0">
                <a:latin typeface="Montserrat Medium" charset="-52"/>
              </a:rPr>
              <a:t>3.            Необходимо проявлять интерес к школьным делам ребёнка, к школе, классу, к каждому прожитому в школе дню.</a:t>
            </a:r>
          </a:p>
          <a:p>
            <a:pPr algn="l"/>
            <a:r>
              <a:rPr lang="ru-RU" sz="2800" dirty="0" smtClean="0">
                <a:latin typeface="Montserrat Medium" charset="-52"/>
              </a:rPr>
              <a:t>4.            Следует </a:t>
            </a:r>
            <a:r>
              <a:rPr lang="ru-RU" sz="2800" dirty="0" smtClean="0">
                <a:latin typeface="Montserrat Medium" charset="-52"/>
              </a:rPr>
              <a:t>помнить, что первое условие успеха в школе – </a:t>
            </a:r>
            <a:r>
              <a:rPr lang="ru-RU" sz="2800" dirty="0" err="1" smtClean="0">
                <a:latin typeface="Montserrat Medium" charset="-52"/>
              </a:rPr>
              <a:t>самоценность</a:t>
            </a:r>
            <a:r>
              <a:rPr lang="ru-RU" sz="2800" dirty="0" smtClean="0">
                <a:latin typeface="Montserrat Medium" charset="-52"/>
              </a:rPr>
              <a:t> ребёнка для </a:t>
            </a:r>
            <a:r>
              <a:rPr lang="ru-RU" sz="2800" dirty="0" smtClean="0">
                <a:latin typeface="Montserrat Medium" charset="-52"/>
              </a:rPr>
              <a:t>родителей.</a:t>
            </a:r>
            <a:endParaRPr lang="en-US" sz="2800" dirty="0" smtClean="0">
              <a:latin typeface="Montserrat Medium" charset="-52"/>
            </a:endParaRPr>
          </a:p>
          <a:p>
            <a:pPr algn="l"/>
            <a:r>
              <a:rPr lang="ru-RU" sz="2800" dirty="0" smtClean="0">
                <a:latin typeface="Montserrat Medium" charset="-52"/>
              </a:rPr>
              <a:t>5</a:t>
            </a:r>
            <a:r>
              <a:rPr lang="ru-RU" sz="2800" dirty="0" smtClean="0">
                <a:latin typeface="Montserrat Medium" charset="-52"/>
              </a:rPr>
              <a:t>.            Создавать  благоприятный климат в семье.</a:t>
            </a:r>
          </a:p>
          <a:p>
            <a:pPr algn="l"/>
            <a:r>
              <a:rPr lang="ru-RU" sz="2800" dirty="0" smtClean="0">
                <a:latin typeface="Montserrat Medium" charset="-52"/>
              </a:rPr>
              <a:t>6.            Предоставлять ребёнку самостоятельность в учебной работе и вместе с тем обоснованно контролировать его учебную деятельность.</a:t>
            </a:r>
          </a:p>
          <a:p>
            <a:pPr algn="l"/>
            <a:r>
              <a:rPr lang="ru-RU" sz="2800" dirty="0" smtClean="0">
                <a:latin typeface="Montserrat Medium" charset="-52"/>
              </a:rPr>
              <a:t>7.            Поощрять ребёнка, и  не  только за учебные успехи. </a:t>
            </a:r>
          </a:p>
          <a:p>
            <a:pPr>
              <a:lnSpc>
                <a:spcPct val="90000"/>
              </a:lnSpc>
              <a:defRPr/>
            </a:pPr>
            <a:endParaRPr sz="2000"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19" y="554385"/>
            <a:ext cx="1638294" cy="152339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50" y="3333750"/>
            <a:ext cx="1097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tserrat Medium" charset="-52"/>
              </a:rPr>
              <a:t> </a:t>
            </a:r>
            <a:endParaRPr lang="en-US" sz="4000" dirty="0" smtClean="0">
              <a:latin typeface="Montserrat Medium" charset="-52"/>
            </a:endParaRPr>
          </a:p>
          <a:p>
            <a:endParaRPr lang="ru-RU" sz="4000" dirty="0">
              <a:latin typeface="Montserrat Medium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5950" y="1638300"/>
            <a:ext cx="14287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endParaRPr lang="ru-RU" sz="2800" dirty="0" smtClean="0">
              <a:latin typeface="Montserrat Medium" charset="-52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04;p14"/>
          <p:cNvGrpSpPr/>
          <p:nvPr/>
        </p:nvGrpSpPr>
        <p:grpSpPr>
          <a:xfrm>
            <a:off x="514350" y="319460"/>
            <a:ext cx="17259300" cy="9467255"/>
            <a:chOff x="0" y="-47625"/>
            <a:chExt cx="4545659" cy="2493433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4"/>
          <p:cNvSpPr/>
          <p:nvPr/>
        </p:nvSpPr>
        <p:spPr>
          <a:xfrm>
            <a:off x="15633627" y="500286"/>
            <a:ext cx="2140023" cy="1675728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2463711" y="2019300"/>
            <a:ext cx="13710900" cy="7035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r>
              <a:rPr lang="ru-RU" b="1" dirty="0" smtClean="0"/>
              <a:t>Что обеспечит успех ребёнка в школе?</a:t>
            </a:r>
            <a:br>
              <a:rPr lang="ru-RU" b="1" dirty="0" smtClean="0"/>
            </a:br>
            <a:r>
              <a:rPr lang="ru-RU" b="1" dirty="0" smtClean="0"/>
              <a:t>Что больше всего способствует возникновению желания учиться?</a:t>
            </a:r>
            <a:br>
              <a:rPr lang="ru-RU" b="1" dirty="0" smtClean="0"/>
            </a:br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endParaRPr dirty="0">
              <a:latin typeface="Montserrat Medium" charset="-52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1"/>
          </p:nvPr>
        </p:nvSpPr>
        <p:spPr>
          <a:xfrm>
            <a:off x="762000" y="2514600"/>
            <a:ext cx="15598738" cy="609559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dirty="0" smtClean="0">
                <a:latin typeface="Montserrat Medium" charset="-52"/>
                <a:cs typeface="Times New Roman" pitchFamily="18" charset="0"/>
              </a:rPr>
              <a:t>1. </a:t>
            </a:r>
            <a:r>
              <a:rPr lang="ru-RU" sz="3600" dirty="0" smtClean="0">
                <a:latin typeface="Montserrat Medium" charset="-52"/>
              </a:rPr>
              <a:t>Физическое здоровье.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2.</a:t>
            </a:r>
            <a:r>
              <a:rPr lang="ru-RU" sz="3600" dirty="0" smtClean="0">
                <a:latin typeface="Montserrat Medium" charset="-52"/>
              </a:rPr>
              <a:t>Развитый </a:t>
            </a:r>
            <a:r>
              <a:rPr lang="ru-RU" sz="3600" dirty="0" smtClean="0">
                <a:latin typeface="Montserrat Medium" charset="-52"/>
              </a:rPr>
              <a:t>интеллект.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3. </a:t>
            </a:r>
            <a:r>
              <a:rPr lang="ru-RU" sz="3600" dirty="0" smtClean="0">
                <a:latin typeface="Montserrat Medium" charset="-52"/>
              </a:rPr>
              <a:t>Умение </a:t>
            </a:r>
            <a:r>
              <a:rPr lang="ru-RU" sz="3600" dirty="0" smtClean="0">
                <a:latin typeface="Montserrat Medium" charset="-52"/>
              </a:rPr>
              <a:t>общаться и способность взаимодействовать со сверстниками.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4. </a:t>
            </a:r>
            <a:r>
              <a:rPr lang="ru-RU" sz="3600" dirty="0" smtClean="0">
                <a:latin typeface="Montserrat Medium" charset="-52"/>
              </a:rPr>
              <a:t>Умение </a:t>
            </a:r>
            <a:r>
              <a:rPr lang="ru-RU" sz="3600" dirty="0" smtClean="0">
                <a:latin typeface="Montserrat Medium" charset="-52"/>
              </a:rPr>
              <a:t>считать и читать.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5. </a:t>
            </a:r>
            <a:r>
              <a:rPr lang="ru-RU" sz="3600" dirty="0" smtClean="0">
                <a:latin typeface="Montserrat Medium" charset="-52"/>
              </a:rPr>
              <a:t>Выносливость </a:t>
            </a:r>
            <a:r>
              <a:rPr lang="ru-RU" sz="3600" dirty="0" smtClean="0">
                <a:latin typeface="Montserrat Medium" charset="-52"/>
              </a:rPr>
              <a:t>и работоспособность.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6. </a:t>
            </a:r>
            <a:r>
              <a:rPr lang="ru-RU" sz="3600" dirty="0" smtClean="0">
                <a:latin typeface="Montserrat Medium" charset="-52"/>
              </a:rPr>
              <a:t>Аккуратность </a:t>
            </a:r>
            <a:r>
              <a:rPr lang="ru-RU" sz="3600" dirty="0" smtClean="0">
                <a:latin typeface="Montserrat Medium" charset="-52"/>
              </a:rPr>
              <a:t>и дисциплинированность.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7. </a:t>
            </a:r>
            <a:r>
              <a:rPr lang="ru-RU" sz="3600" dirty="0" smtClean="0">
                <a:latin typeface="Montserrat Medium" charset="-52"/>
              </a:rPr>
              <a:t>Хорошая </a:t>
            </a:r>
            <a:r>
              <a:rPr lang="ru-RU" sz="3600" dirty="0" smtClean="0">
                <a:latin typeface="Montserrat Medium" charset="-52"/>
              </a:rPr>
              <a:t>память и внимание.</a:t>
            </a:r>
          </a:p>
          <a:p>
            <a:pPr marL="342900" indent="-342900" algn="l"/>
            <a:r>
              <a:rPr lang="en-US" sz="3600" dirty="0" smtClean="0">
                <a:latin typeface="Montserrat Medium" charset="-52"/>
              </a:rPr>
              <a:t>8. </a:t>
            </a:r>
            <a:r>
              <a:rPr lang="ru-RU" sz="3600" dirty="0" smtClean="0">
                <a:latin typeface="Montserrat Medium" charset="-52"/>
              </a:rPr>
              <a:t>Инициативность</a:t>
            </a:r>
            <a:r>
              <a:rPr lang="ru-RU" sz="3600" dirty="0" smtClean="0">
                <a:latin typeface="Montserrat Medium" charset="-52"/>
              </a:rPr>
              <a:t>, воля и способность действовать самостоятельно.</a:t>
            </a:r>
          </a:p>
          <a:p>
            <a:pPr>
              <a:lnSpc>
                <a:spcPct val="90000"/>
              </a:lnSpc>
              <a:defRPr/>
            </a:pPr>
            <a:endParaRPr sz="2000"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19" y="554385"/>
            <a:ext cx="1638294" cy="152339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50" y="3333750"/>
            <a:ext cx="1097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tserrat Medium" charset="-52"/>
              </a:rPr>
              <a:t> </a:t>
            </a:r>
            <a:endParaRPr lang="en-US" sz="4000" dirty="0" smtClean="0">
              <a:latin typeface="Montserrat Medium" charset="-52"/>
            </a:endParaRPr>
          </a:p>
          <a:p>
            <a:endParaRPr lang="ru-RU" sz="4000" dirty="0">
              <a:latin typeface="Montserrat Medium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5950" y="1638300"/>
            <a:ext cx="14287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endParaRPr lang="ru-RU" sz="2800" dirty="0">
              <a:latin typeface="Montserrat Medium" charset="-52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100000">
              <a:srgbClr val="3533CD"/>
            </a:gs>
          </a:gsLst>
          <a:lin ang="0" scaled="0"/>
        </a:gra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04;p14"/>
          <p:cNvGrpSpPr/>
          <p:nvPr/>
        </p:nvGrpSpPr>
        <p:grpSpPr>
          <a:xfrm>
            <a:off x="323850" y="376610"/>
            <a:ext cx="17259300" cy="9467255"/>
            <a:chOff x="0" y="-47625"/>
            <a:chExt cx="4545659" cy="2493433"/>
          </a:xfrm>
        </p:grpSpPr>
        <p:sp>
          <p:nvSpPr>
            <p:cNvPr id="105" name="Google Shape;105;p14"/>
            <p:cNvSpPr/>
            <p:nvPr/>
          </p:nvSpPr>
          <p:spPr>
            <a:xfrm>
              <a:off x="0" y="0"/>
              <a:ext cx="4545659" cy="2445808"/>
            </a:xfrm>
            <a:custGeom>
              <a:avLst/>
              <a:gdLst/>
              <a:ahLst/>
              <a:cxnLst/>
              <a:rect l="l" t="t" r="r" b="b"/>
              <a:pathLst>
                <a:path w="4545659" h="2445808" extrusionOk="0">
                  <a:moveTo>
                    <a:pt x="0" y="0"/>
                  </a:moveTo>
                  <a:lnTo>
                    <a:pt x="4545659" y="0"/>
                  </a:lnTo>
                  <a:lnTo>
                    <a:pt x="4545659" y="2445808"/>
                  </a:lnTo>
                  <a:lnTo>
                    <a:pt x="0" y="24458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06" name="Google Shape;106;p14"/>
            <p:cNvSpPr txBox="1"/>
            <p:nvPr/>
          </p:nvSpPr>
          <p:spPr>
            <a:xfrm>
              <a:off x="0" y="-47625"/>
              <a:ext cx="4545659" cy="24934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943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14"/>
          <p:cNvSpPr/>
          <p:nvPr/>
        </p:nvSpPr>
        <p:spPr>
          <a:xfrm>
            <a:off x="15633627" y="500286"/>
            <a:ext cx="2140023" cy="1675728"/>
          </a:xfrm>
          <a:custGeom>
            <a:avLst/>
            <a:gdLst/>
            <a:ahLst/>
            <a:cxnLst/>
            <a:rect l="l" t="t" r="r" b="b"/>
            <a:pathLst>
              <a:path w="2140023" h="1675728" extrusionOk="0">
                <a:moveTo>
                  <a:pt x="0" y="0"/>
                </a:moveTo>
                <a:lnTo>
                  <a:pt x="2140023" y="0"/>
                </a:lnTo>
                <a:lnTo>
                  <a:pt x="2140023" y="1675727"/>
                </a:lnTo>
                <a:lnTo>
                  <a:pt x="0" y="16757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7705"/>
            </a:stretch>
          </a:blip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2463711" y="586650"/>
            <a:ext cx="13710900" cy="150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ru-RU" dirty="0" smtClean="0">
                <a:latin typeface="Montserrat Medium" charset="-52"/>
              </a:rPr>
              <a:t>Рекомендации</a:t>
            </a:r>
            <a:endParaRPr dirty="0">
              <a:latin typeface="Montserrat Medium" charset="-52"/>
            </a:endParaRP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1"/>
          </p:nvPr>
        </p:nvSpPr>
        <p:spPr>
          <a:xfrm>
            <a:off x="992221" y="2114550"/>
            <a:ext cx="16190879" cy="7239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Montserrat Medium" charset="-52"/>
              </a:rPr>
              <a:t>Составьте вместе с первоклассником распорядок дня, следите за его соблюдением.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2. Обсудите с ребенком те правила и нормы, с которыми он встретился в школе.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3. Не пропускайте трудности, возможные у ребенка на начальном этапе овладения учебными навыками. 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4. Поддержите в ребенке его стремление стать школьником. 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5. С поступлением в школу в жизни вашего ребенка появился человек более авторитетный, чем вы. Это учитель. Уважайте мнение первоклассника о своем педагоге.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6.У первоклассника должно оставаться достаточно времени для игровых занятий. 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7.Помните, что ребенок может концентрировать внимание не более 10–15 минут.  </a:t>
            </a:r>
          </a:p>
          <a:p>
            <a:pPr lvl="0" algn="l"/>
            <a:r>
              <a:rPr lang="ru-RU" sz="2800" dirty="0" smtClean="0">
                <a:latin typeface="Montserrat Medium" charset="-52"/>
              </a:rPr>
              <a:t>8. Компьютер, телевизор и любые занятия, требующие большой зрительной нагрузки, должны продолжаться не более часа в день .</a:t>
            </a:r>
          </a:p>
          <a:p>
            <a:pPr marL="0" indent="0" algn="l"/>
            <a:endParaRPr sz="2000"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19" y="554385"/>
            <a:ext cx="1638294" cy="152339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67050" y="2621518"/>
            <a:ext cx="9144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AutoNum type="arabicPeriod"/>
            </a:pPr>
            <a:endParaRPr lang="ru-RU" sz="3600" dirty="0">
              <a:latin typeface="Montserrat Medium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68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320</Words>
  <Application>Microsoft Office PowerPoint</Application>
  <PresentationFormat>Произвольный</PresentationFormat>
  <Paragraphs>44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Montserrat Medium</vt:lpstr>
      <vt:lpstr>Montserrat ExtraBold</vt:lpstr>
      <vt:lpstr>Times New Roman</vt:lpstr>
      <vt:lpstr>Wingdings</vt:lpstr>
      <vt:lpstr>Comic Sans MS</vt:lpstr>
      <vt:lpstr>Office Theme</vt:lpstr>
      <vt:lpstr>Слайд 1</vt:lpstr>
      <vt:lpstr>Адаптация первоклассника</vt:lpstr>
      <vt:lpstr>Физиологические условия адаптации первоклассников к школе </vt:lpstr>
      <vt:lpstr>Психологические условия адаптации первоклассников к школе  </vt:lpstr>
      <vt:lpstr>Что обеспечит успех ребёнка в школе? Что больше всего способствует возникновению желания учиться?  </vt:lpstr>
      <vt:lpstr>Рекомендации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ст.Авторизации Р</dc:creator>
  <cp:lastModifiedBy>User</cp:lastModifiedBy>
  <cp:revision>14</cp:revision>
  <dcterms:modified xsi:type="dcterms:W3CDTF">2024-01-30T10:44:40Z</dcterms:modified>
</cp:coreProperties>
</file>