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80" r:id="rId12"/>
    <p:sldId id="264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65" r:id="rId23"/>
    <p:sldId id="275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179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6F99D-8C85-4309-8F18-E24F9C41DC38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09DBD-52AA-49F0-B04F-705C5088C6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6F99D-8C85-4309-8F18-E24F9C41DC38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09DBD-52AA-49F0-B04F-705C5088C6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6F99D-8C85-4309-8F18-E24F9C41DC38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09DBD-52AA-49F0-B04F-705C5088C6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6F99D-8C85-4309-8F18-E24F9C41DC38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09DBD-52AA-49F0-B04F-705C5088C60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6F99D-8C85-4309-8F18-E24F9C41DC38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09DBD-52AA-49F0-B04F-705C5088C6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6F99D-8C85-4309-8F18-E24F9C41DC38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38B09DBD-52AA-49F0-B04F-705C5088C6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6F99D-8C85-4309-8F18-E24F9C41DC38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09DBD-52AA-49F0-B04F-705C5088C6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6F99D-8C85-4309-8F18-E24F9C41DC38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09DBD-52AA-49F0-B04F-705C5088C6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6F99D-8C85-4309-8F18-E24F9C41DC38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09DBD-52AA-49F0-B04F-705C5088C6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6F99D-8C85-4309-8F18-E24F9C41DC38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09DBD-52AA-49F0-B04F-705C5088C6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6F99D-8C85-4309-8F18-E24F9C41DC38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09DBD-52AA-49F0-B04F-705C5088C6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6F99D-8C85-4309-8F18-E24F9C41DC38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09DBD-52AA-49F0-B04F-705C5088C6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6F99D-8C85-4309-8F18-E24F9C41DC38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09DBD-52AA-49F0-B04F-705C5088C6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6F99D-8C85-4309-8F18-E24F9C41DC38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09DBD-52AA-49F0-B04F-705C5088C6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6F99D-8C85-4309-8F18-E24F9C41DC38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09DBD-52AA-49F0-B04F-705C5088C6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6F99D-8C85-4309-8F18-E24F9C41DC38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8B09DBD-52AA-49F0-B04F-705C5088C6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6F99D-8C85-4309-8F18-E24F9C41DC38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8B09DBD-52AA-49F0-B04F-705C5088C6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6F99D-8C85-4309-8F18-E24F9C41DC38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09DBD-52AA-49F0-B04F-705C5088C60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6F99D-8C85-4309-8F18-E24F9C41DC38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09DBD-52AA-49F0-B04F-705C5088C6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6F99D-8C85-4309-8F18-E24F9C41DC38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38B09DBD-52AA-49F0-B04F-705C5088C60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6F99D-8C85-4309-8F18-E24F9C41DC38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09DBD-52AA-49F0-B04F-705C5088C6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6F99D-8C85-4309-8F18-E24F9C41DC38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09DBD-52AA-49F0-B04F-705C5088C6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6F99D-8C85-4309-8F18-E24F9C41DC38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09DBD-52AA-49F0-B04F-705C5088C6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6F99D-8C85-4309-8F18-E24F9C41DC38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09DBD-52AA-49F0-B04F-705C5088C6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6F99D-8C85-4309-8F18-E24F9C41DC38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09DBD-52AA-49F0-B04F-705C5088C60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6F99D-8C85-4309-8F18-E24F9C41DC38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09DBD-52AA-49F0-B04F-705C5088C6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6F99D-8C85-4309-8F18-E24F9C41DC38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09DBD-52AA-49F0-B04F-705C5088C6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6F99D-8C85-4309-8F18-E24F9C41DC38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09DBD-52AA-49F0-B04F-705C5088C6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6F99D-8C85-4309-8F18-E24F9C41DC38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09DBD-52AA-49F0-B04F-705C5088C6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6F99D-8C85-4309-8F18-E24F9C41DC38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09DBD-52AA-49F0-B04F-705C5088C6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6F99D-8C85-4309-8F18-E24F9C41DC38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09DBD-52AA-49F0-B04F-705C5088C6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6F99D-8C85-4309-8F18-E24F9C41DC38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09DBD-52AA-49F0-B04F-705C5088C6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6F99D-8C85-4309-8F18-E24F9C41DC38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09DBD-52AA-49F0-B04F-705C5088C6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36F99D-8C85-4309-8F18-E24F9C41DC38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B09DBD-52AA-49F0-B04F-705C5088C60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536F99D-8C85-4309-8F18-E24F9C41DC38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8B09DBD-52AA-49F0-B04F-705C5088C60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536F99D-8C85-4309-8F18-E24F9C41DC38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8B09DBD-52AA-49F0-B04F-705C5088C60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596" y="857232"/>
            <a:ext cx="8429684" cy="507831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4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Развитие </a:t>
            </a:r>
          </a:p>
          <a:p>
            <a:r>
              <a:rPr lang="ru-RU" sz="4400" b="1" spc="50" dirty="0" err="1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графомоторных</a:t>
            </a:r>
            <a:r>
              <a:rPr lang="ru-RU" sz="44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44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4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навыков у </a:t>
            </a:r>
          </a:p>
          <a:p>
            <a:r>
              <a:rPr lang="ru-RU" sz="44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дошкольников </a:t>
            </a:r>
          </a:p>
          <a:p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«Рука – это вышедший наружу мозг человека» </a:t>
            </a:r>
          </a:p>
          <a:p>
            <a:pPr algn="r"/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И. Кант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2910" y="5286388"/>
            <a:ext cx="44291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Подготовила учитель-дефектолог: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Федорова Кристина Юрьевна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785918" y="357166"/>
            <a:ext cx="58579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ГКДОУ ДС №8 «Солнечный лучик»</a:t>
            </a: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0" y="642918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626" name="AutoShape 2" descr="Маргаритковый дневник - Рисуем по клеточкам - часть2. Тетрад…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28" name="AutoShape 4" descr="Маргаритковый дневник - Рисуем по клеточкам - часть2. Тетрад…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30" name="AutoShape 6" descr="Маргаритковый дневник - Рисуем по клеточкам - часть2. Тетрад…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" name="Picture 2" descr="Презентация психологическая готовность ребенка к школе - Каталог программ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5008" y="1000108"/>
            <a:ext cx="3214678" cy="29289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1442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8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Формирование элементарных графических навыков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14422"/>
            <a:ext cx="9144000" cy="5643578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 fontScale="92500" lnSpcReduction="20000"/>
          </a:bodyPr>
          <a:lstStyle/>
          <a:p>
            <a:pPr algn="just" fontAlgn="auto">
              <a:spcAft>
                <a:spcPts val="0"/>
              </a:spcAft>
              <a:defRPr/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Для того, чтобы научиться хорошо и красиво писать, ребенку необходимо овладеть элементарными графическими действиями, и в данном случае, </a:t>
            </a:r>
            <a:r>
              <a:rPr lang="ru-RU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рисование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является лучшим способом. Рисуя, дети закрепляют навыки, полученные на предыдущих занятиях, и приобретают новые, необходимые в дальнейшем для написания букв. </a:t>
            </a:r>
          </a:p>
          <a:p>
            <a:pPr algn="just" fontAlgn="auto">
              <a:spcAft>
                <a:spcPts val="0"/>
              </a:spcAft>
              <a:defRPr/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Сначала дети учатся обводить предметы по сплошному контуру и по пунктиру. Закрашивать рисунки сплошными, вертикальными, горизонтальными, наклонными линиями, а потом срисовывать рисунки по клеточкам и без клеточек, рисовать самостоятельно по заданию.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98652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 fontAlgn="auto">
              <a:spcAft>
                <a:spcPts val="0"/>
              </a:spcAft>
              <a:defRPr/>
            </a:pPr>
            <a:endParaRPr lang="ru-RU" sz="20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fontAlgn="auto">
              <a:spcAft>
                <a:spcPts val="0"/>
              </a:spcAft>
              <a:defRPr/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Ребенок в обучении письму проходит те же стадии, что и человечество: </a:t>
            </a:r>
            <a:r>
              <a:rPr lang="ru-RU" sz="24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 необыкновенного рисунка (пиктограммы) до осознанного деления слова на звуки.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ru-RU" sz="24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Рисование «есть своеобразная графическая речь, графический рассказ о чем – либо». </a:t>
            </a:r>
          </a:p>
          <a:p>
            <a:pPr algn="just" fontAlgn="auto">
              <a:spcAft>
                <a:spcPts val="0"/>
              </a:spcAft>
              <a:defRPr/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fontAlgn="auto">
              <a:spcAft>
                <a:spcPts val="0"/>
              </a:spcAft>
              <a:defRPr/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Рисование – отличная тренировка перед переходом к письму. Совершенствуя координацию движений, контролируя мелкую моторику, ребенок приучается делать все это неосознанно, не думая о каждой конкретной линии или завитушке, а ориентируясь на конечный результат. Затем ребенок перенесет все сформированные навыки на письмо.</a:t>
            </a:r>
          </a:p>
          <a:p>
            <a:pPr algn="just" fontAlgn="auto">
              <a:spcAft>
                <a:spcPts val="0"/>
              </a:spcAft>
              <a:defRPr/>
            </a:pP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fontAlgn="auto">
              <a:spcAft>
                <a:spcPts val="0"/>
              </a:spcAft>
              <a:defRPr/>
            </a:pP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fontAlgn="auto">
              <a:spcAft>
                <a:spcPts val="0"/>
              </a:spcAft>
              <a:defRPr/>
            </a:pP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fontAlgn="auto">
              <a:spcAft>
                <a:spcPts val="0"/>
              </a:spcAft>
              <a:defRPr/>
            </a:pP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fontAlgn="auto">
              <a:spcAft>
                <a:spcPts val="0"/>
              </a:spcAft>
              <a:defRPr/>
            </a:pPr>
            <a:endParaRPr lang="ru-RU" sz="20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7" name="Picture 3" descr="Педагогика Марии Монтессори и современность Нестандартные дет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488" y="4924424"/>
            <a:ext cx="5857916" cy="19335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Ребята обычно любят рисунки на </a:t>
            </a:r>
            <a:r>
              <a:rPr lang="ru-RU" sz="28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дорисовывание</a:t>
            </a: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но такие, которые допускают не только один правильный вариант, а хотя бы несколько.</a:t>
            </a:r>
            <a:b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Глядя на образцы (а, б), закончите остальные рисунки. Абсолютно точно копировать не обязательно.</a:t>
            </a:r>
            <a:br>
              <a:rPr lang="ru-RU" sz="2400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400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400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400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400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400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400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400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400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400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3108" y="2930389"/>
            <a:ext cx="4724230" cy="3360701"/>
          </a:xfrm>
          <a:prstGeom prst="rect">
            <a:avLst/>
          </a:prstGeom>
          <a:ln w="38100" cap="sq">
            <a:solidFill>
              <a:schemeClr val="tx2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Все упомянутые выше задания позволяют ребенку видеть образец (или заготовку) на всем протяжении его выполнения. Но когда мы пишем, мы не видим букв. Мы храним образ буквы где-то в голове и при необходимости его восстанавливаем. Напоминает этот процесс следующее упражнение.</a:t>
            </a:r>
            <a:b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Рисунок по памяти. 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Покажите ребенку фигуру, спрячьте и попросите ребенка ее нарисовать. Если он сталкивается с трудностями, возьмите в качестве образца геометрическую фигуру простой формы, в следующий раз усложняя задание. Чем более сложные фигуры ребенок сможет восстановить по памяти, тем легче будет протекать его обучение письму.     </a:t>
            </a:r>
            <a:b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Ребенку легче провести длинную линию, чем короткую. Поэтому начинать нужно с больших рисунков, постепенно уменьшая их </a:t>
            </a:r>
            <a:r>
              <a:rPr lang="ru-RU" sz="2400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формат.</a:t>
            </a:r>
            <a:br>
              <a:rPr lang="ru-RU" sz="2000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1800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1800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1800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1800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1800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1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800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786050" y="4929198"/>
            <a:ext cx="3584448" cy="1298448"/>
          </a:xfrm>
          <a:prstGeom prst="rect">
            <a:avLst/>
          </a:prstGeom>
          <a:ln w="38100" cap="sq">
            <a:solidFill>
              <a:schemeClr val="tx2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1285852" y="6286520"/>
            <a:ext cx="68281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/>
              <a:t>Посмотрите на фигуры.  Восстановите по памяти изображение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r="1832" b="4439"/>
          <a:stretch>
            <a:fillRect/>
          </a:stretch>
        </p:blipFill>
        <p:spPr bwMode="auto">
          <a:xfrm>
            <a:off x="4786314" y="785794"/>
            <a:ext cx="3643338" cy="5197493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3"/>
          <a:srcRect b="4871"/>
          <a:stretch>
            <a:fillRect/>
          </a:stretch>
        </p:blipFill>
        <p:spPr bwMode="auto">
          <a:xfrm>
            <a:off x="785786" y="785794"/>
            <a:ext cx="3800475" cy="5214956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48" y="928670"/>
            <a:ext cx="3500462" cy="4786328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857232"/>
            <a:ext cx="3857651" cy="4905375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00100" y="714356"/>
            <a:ext cx="3571900" cy="5072078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57752" y="714356"/>
            <a:ext cx="3571872" cy="5072078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8134" t="2412" r="4013" b="3537"/>
          <a:stretch>
            <a:fillRect/>
          </a:stretch>
        </p:blipFill>
        <p:spPr bwMode="auto">
          <a:xfrm>
            <a:off x="857224" y="642918"/>
            <a:ext cx="3748258" cy="5411788"/>
          </a:xfrm>
          <a:prstGeom prst="rect">
            <a:avLst/>
          </a:prstGeom>
          <a:ln w="38100" cap="sq">
            <a:solidFill>
              <a:schemeClr val="tx2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/>
          <a:srcRect l="5220" t="2419" r="2552" b="4434"/>
          <a:stretch>
            <a:fillRect/>
          </a:stretch>
        </p:blipFill>
        <p:spPr bwMode="auto">
          <a:xfrm>
            <a:off x="4616450" y="642938"/>
            <a:ext cx="3884613" cy="5429268"/>
          </a:xfrm>
          <a:prstGeom prst="rect">
            <a:avLst/>
          </a:prstGeom>
          <a:ln w="38100" cap="sq">
            <a:solidFill>
              <a:schemeClr val="tx2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42976" y="928670"/>
            <a:ext cx="6572296" cy="5197493"/>
          </a:xfrm>
          <a:prstGeom prst="rect">
            <a:avLst/>
          </a:prstGeom>
          <a:ln w="38100" cap="sq">
            <a:solidFill>
              <a:schemeClr val="tx2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5786" y="714356"/>
            <a:ext cx="3857652" cy="28666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/>
          <a:srcRect l="1468"/>
          <a:stretch>
            <a:fillRect/>
          </a:stretch>
        </p:blipFill>
        <p:spPr bwMode="auto">
          <a:xfrm>
            <a:off x="4000500" y="3500438"/>
            <a:ext cx="4794250" cy="307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704808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Одной из сторон общего развития дошкольников является </a:t>
            </a: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развитие речи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Речь в целом, а также письменная речь – явление многогранное. Важной её составляющей считается </a:t>
            </a: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письмо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как способность с помощью графических знаков выражать содержание речи, мысли человека. </a:t>
            </a:r>
          </a:p>
          <a:p>
            <a:pPr algn="ctr"/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Владение письменной речью, а следовательно и </a:t>
            </a: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графическими навыками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– одна из важнейших сторон общего развития ребёнка.</a:t>
            </a:r>
          </a:p>
          <a:p>
            <a:pPr algn="ctr"/>
            <a:endParaRPr lang="ru-RU" sz="32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7571303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endParaRPr lang="ru-RU" sz="2800" b="1" dirty="0">
              <a:ln w="1905"/>
              <a:solidFill>
                <a:schemeClr val="accent2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2800" b="1" i="1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Речь </a:t>
            </a:r>
            <a:r>
              <a:rPr lang="ru-RU" sz="2800" b="1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- неизолированная единица.</a:t>
            </a:r>
          </a:p>
          <a:p>
            <a:pPr algn="r">
              <a:lnSpc>
                <a:spcPct val="150000"/>
              </a:lnSpc>
            </a:pPr>
            <a:r>
              <a:rPr lang="ru-RU" sz="2800" b="1" dirty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Мы воздействуем на всю территорию коры головного мозга: стимулируем как процессы мышления (левое полушарие), так и творческое, </a:t>
            </a:r>
            <a:r>
              <a:rPr lang="ru-RU" sz="2800" b="1" dirty="0" err="1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креативное</a:t>
            </a:r>
            <a:r>
              <a:rPr lang="ru-RU" sz="2800" b="1" dirty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начало (правое); распределяем энергию равномерно (уставшее возбужденное полушарие затормозит, незадействованное - проснется, активизируется).</a:t>
            </a:r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>
              <a:lnSpc>
                <a:spcPct val="150000"/>
              </a:lnSpc>
            </a:pPr>
            <a:r>
              <a:rPr lang="ru-RU" sz="36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Чем больше умеет рука, тем умнее ее обладатель.</a:t>
            </a:r>
          </a:p>
          <a:p>
            <a:pPr algn="r">
              <a:lnSpc>
                <a:spcPct val="150000"/>
              </a:lnSpc>
            </a:pPr>
            <a:endParaRPr lang="ru-RU" sz="2800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>
              <a:buNone/>
            </a:pPr>
            <a:endParaRPr lang="ru-RU" sz="4400" dirty="0"/>
          </a:p>
          <a:p>
            <a:pPr algn="ctr">
              <a:buNone/>
            </a:pPr>
            <a:endParaRPr lang="ru-RU" sz="4400" dirty="0"/>
          </a:p>
          <a:p>
            <a:pPr algn="ctr">
              <a:buNone/>
            </a:pPr>
            <a:endParaRPr lang="ru-RU" sz="4400" dirty="0"/>
          </a:p>
          <a:p>
            <a:pPr algn="ctr">
              <a:buNone/>
            </a:pPr>
            <a:r>
              <a:rPr lang="ru-RU" sz="6000" b="1" dirty="0"/>
              <a:t>Спасибо за внимание!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62226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600" b="1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6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Уровень развития речи детей находится в прямой    </a:t>
            </a:r>
          </a:p>
          <a:p>
            <a:pPr>
              <a:lnSpc>
                <a:spcPct val="150000"/>
              </a:lnSpc>
            </a:pPr>
            <a:r>
              <a:rPr lang="ru-RU" sz="26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  зависимости от</a:t>
            </a:r>
            <a:r>
              <a:rPr lang="ru-RU" sz="2600" b="1" u="sng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степени </a:t>
            </a:r>
            <a:r>
              <a:rPr lang="ru-RU" sz="2600" b="1" u="sng" dirty="0" err="1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сформированности</a:t>
            </a:r>
            <a:r>
              <a:rPr lang="ru-RU" sz="2600" b="1" u="sng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 тонких </a:t>
            </a:r>
          </a:p>
          <a:p>
            <a:pPr>
              <a:lnSpc>
                <a:spcPct val="150000"/>
              </a:lnSpc>
            </a:pPr>
            <a:r>
              <a:rPr lang="ru-RU" sz="2600" b="1" u="sng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  движений пальцев рук</a:t>
            </a:r>
            <a:r>
              <a:rPr lang="ru-RU" sz="2600" b="1" i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6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поэтому необходимо уделять </a:t>
            </a:r>
          </a:p>
          <a:p>
            <a:pPr>
              <a:lnSpc>
                <a:spcPct val="150000"/>
              </a:lnSpc>
            </a:pPr>
            <a:r>
              <a:rPr lang="ru-RU" sz="26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  большое внимание развитию движений пальцев рук и </a:t>
            </a:r>
          </a:p>
          <a:p>
            <a:pPr>
              <a:lnSpc>
                <a:spcPct val="150000"/>
              </a:lnSpc>
            </a:pPr>
            <a:r>
              <a:rPr lang="ru-RU" sz="26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  совершенствованию мелкой моторики рук ребенка. </a:t>
            </a:r>
          </a:p>
          <a:p>
            <a:pPr algn="r">
              <a:lnSpc>
                <a:spcPct val="150000"/>
              </a:lnSpc>
            </a:pPr>
            <a:r>
              <a:rPr lang="ru-RU" sz="26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Одно из проявлений неготовности ребёнка к школе – </a:t>
            </a:r>
            <a:r>
              <a:rPr lang="ru-RU" sz="2600" b="1" u="sng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недоразвитие ручной умелости,</a:t>
            </a:r>
            <a:r>
              <a:rPr lang="ru-RU" sz="26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т.е. неумение ребёнка </a:t>
            </a:r>
          </a:p>
          <a:p>
            <a:pPr algn="r">
              <a:lnSpc>
                <a:spcPct val="150000"/>
              </a:lnSpc>
            </a:pPr>
            <a:r>
              <a:rPr lang="ru-RU" sz="26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      выполнять целенаправленные действия руками. Дети не умеют рисовать, раскрашивать, копировать простейшие узоры, соединять точки, а иногда даже просто держать в руках карандаш.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pPr algn="just">
              <a:buNone/>
            </a:pPr>
            <a:endParaRPr lang="ru-RU" sz="28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bg2">
                  <a:lumMod val="7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28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bg2">
                  <a:lumMod val="7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28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bg2">
                  <a:lumMod val="7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28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bg2">
                  <a:lumMod val="7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2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2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600" b="1" dirty="0">
                <a:ln w="1905"/>
                <a:solidFill>
                  <a:schemeClr val="tx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Понятие </a:t>
            </a:r>
            <a:r>
              <a:rPr lang="ru-RU" sz="2600" b="1" i="1" dirty="0">
                <a:ln w="1905"/>
                <a:solidFill>
                  <a:schemeClr val="tx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«графический навык» </a:t>
            </a:r>
            <a:r>
              <a:rPr lang="ru-RU" sz="2600" b="1" dirty="0">
                <a:ln w="1905"/>
                <a:solidFill>
                  <a:schemeClr val="tx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вбирает все содержание графики, включающей в себя начертание письменных букв или печатных знаков букв.</a:t>
            </a:r>
          </a:p>
          <a:p>
            <a:pPr algn="r">
              <a:buNone/>
            </a:pPr>
            <a:r>
              <a:rPr lang="ru-RU" sz="2600" b="1" dirty="0">
                <a:ln w="1905"/>
                <a:solidFill>
                  <a:schemeClr val="tx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   Формирование </a:t>
            </a:r>
            <a:r>
              <a:rPr lang="ru-RU" sz="2600" b="1" dirty="0" err="1">
                <a:ln w="1905"/>
                <a:solidFill>
                  <a:schemeClr val="tx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графомоторных</a:t>
            </a:r>
            <a:r>
              <a:rPr lang="ru-RU" sz="2600" b="1" dirty="0">
                <a:ln w="1905"/>
                <a:solidFill>
                  <a:schemeClr val="tx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навыков письма, является процессом длительным и непростым и вырабатывается в процессе длительных упражнений, поэтому работать над их формированием нужно начинать уже с ясельной группы.</a:t>
            </a:r>
            <a:endParaRPr lang="ru-RU" sz="2600" b="1" dirty="0">
              <a:ln w="1905"/>
              <a:solidFill>
                <a:schemeClr val="tx2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5043494" cy="208279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800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Графический навык </a:t>
            </a:r>
            <a:r>
              <a:rPr lang="ru-RU" sz="2800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это привычные типовые положения кисти пишущей руки, ее движения.</a:t>
            </a:r>
            <a:endParaRPr lang="ru-RU" sz="2800" i="1" dirty="0"/>
          </a:p>
        </p:txBody>
      </p:sp>
      <p:sp>
        <p:nvSpPr>
          <p:cNvPr id="24578" name="AutoShape 2" descr="Результаты голосования Tekila за картинки страница 4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4580" name="AutoShape 4" descr="Результаты голосования Tekila за картинки страница 4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4582" name="AutoShape 6" descr="Результаты голосования Tekila за картинки страница 4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4583" name="Picture 7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072198" y="0"/>
            <a:ext cx="2714644" cy="2643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778674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ea typeface="Batang" pitchFamily="18" charset="-127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Batang" pitchFamily="18" charset="-127"/>
                <a:ea typeface="Batang" pitchFamily="18" charset="-127"/>
                <a:cs typeface="Times New Roman" pitchFamily="18" charset="0"/>
              </a:rPr>
              <a:t>Неотъемлемые компоненты </a:t>
            </a:r>
            <a:r>
              <a:rPr lang="ru-RU" sz="3200" b="1" dirty="0" err="1">
                <a:solidFill>
                  <a:schemeClr val="tx1"/>
                </a:solidFill>
                <a:latin typeface="Batang" pitchFamily="18" charset="-127"/>
                <a:ea typeface="Batang" pitchFamily="18" charset="-127"/>
                <a:cs typeface="Times New Roman" pitchFamily="18" charset="0"/>
              </a:rPr>
              <a:t>графомоторной</a:t>
            </a:r>
            <a:r>
              <a:rPr lang="ru-RU" sz="3200" b="1" dirty="0">
                <a:solidFill>
                  <a:schemeClr val="tx1"/>
                </a:solidFill>
                <a:latin typeface="Batang" pitchFamily="18" charset="-127"/>
                <a:ea typeface="Batang" pitchFamily="18" charset="-127"/>
                <a:cs typeface="Times New Roman" pitchFamily="18" charset="0"/>
              </a:rPr>
              <a:t> деятельности: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зрительное внимание,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зрительная память,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зрительно-пространственные отношения,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функции распределения внимания с одного объекта на другой и функция контроля,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зрительно-моторные,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32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слухо-моторные</a:t>
            </a:r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координации,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координации разных частей тела (например, поза туловища и наклон головы при письме),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мелкая моторика.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71546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200" b="1" dirty="0">
                <a:ln w="1905"/>
                <a:solidFill>
                  <a:schemeClr val="accent4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Различные виды деятельности, прямо или косвенно способствующие развитию тактильно-двигательных ощущений:</a:t>
            </a:r>
            <a:endParaRPr lang="ru-RU" sz="2200" b="1" dirty="0">
              <a:ln w="1905"/>
              <a:solidFill>
                <a:schemeClr val="accent4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28670"/>
            <a:ext cx="9144000" cy="592933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fontAlgn="auto">
              <a:spcAft>
                <a:spcPts val="0"/>
              </a:spcAft>
              <a:buClr>
                <a:schemeClr val="accent2">
                  <a:lumMod val="50000"/>
                </a:schemeClr>
              </a:buClr>
              <a:buFont typeface="Wingdings" pitchFamily="2" charset="2"/>
              <a:buChar char="Ø"/>
              <a:defRPr/>
            </a:pPr>
            <a:endParaRPr lang="ru-RU" sz="1900" b="1" dirty="0">
              <a:ln w="1905"/>
              <a:solidFill>
                <a:schemeClr val="tx1">
                  <a:lumMod val="95000"/>
                  <a:lumOff val="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Clr>
                <a:schemeClr val="accent2">
                  <a:lumMod val="50000"/>
                </a:schemeClr>
              </a:buClr>
              <a:buFont typeface="Wingdings" pitchFamily="2" charset="2"/>
              <a:buChar char="Ø"/>
              <a:defRPr/>
            </a:pPr>
            <a:r>
              <a:rPr lang="ru-RU" sz="1900" b="1" dirty="0">
                <a:ln w="1905"/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Пальчиковая гимнастика</a:t>
            </a:r>
          </a:p>
          <a:p>
            <a:pPr fontAlgn="auto">
              <a:spcAft>
                <a:spcPts val="0"/>
              </a:spcAft>
              <a:buClr>
                <a:schemeClr val="accent2">
                  <a:lumMod val="50000"/>
                </a:schemeClr>
              </a:buClr>
              <a:buFont typeface="Wingdings" pitchFamily="2" charset="2"/>
              <a:buChar char="Ø"/>
              <a:defRPr/>
            </a:pPr>
            <a:r>
              <a:rPr lang="ru-RU" sz="1900" b="1" dirty="0">
                <a:ln w="1905"/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Шнуровки</a:t>
            </a:r>
          </a:p>
          <a:p>
            <a:pPr fontAlgn="auto">
              <a:spcAft>
                <a:spcPts val="0"/>
              </a:spcAft>
              <a:buClr>
                <a:schemeClr val="accent2">
                  <a:lumMod val="50000"/>
                </a:schemeClr>
              </a:buClr>
              <a:buFont typeface="Wingdings" pitchFamily="2" charset="2"/>
              <a:buChar char="Ø"/>
              <a:defRPr/>
            </a:pPr>
            <a:r>
              <a:rPr lang="ru-RU" sz="1900" b="1" dirty="0">
                <a:ln w="1905"/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Массаж и </a:t>
            </a:r>
            <a:r>
              <a:rPr lang="ru-RU" sz="1900" b="1" dirty="0" err="1">
                <a:ln w="1905"/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самомассаж</a:t>
            </a:r>
            <a:r>
              <a:rPr lang="ru-RU" sz="1900" b="1" dirty="0">
                <a:ln w="1905"/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кистей, ладоней и пальцев рук с использованием массажных мячей, </a:t>
            </a:r>
            <a:r>
              <a:rPr lang="ru-RU" sz="1900" b="1" dirty="0" err="1">
                <a:ln w="1905"/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массажеров</a:t>
            </a:r>
            <a:r>
              <a:rPr lang="ru-RU" sz="1900" b="1" dirty="0">
                <a:ln w="1905"/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, прицепок и др.</a:t>
            </a:r>
          </a:p>
          <a:p>
            <a:pPr fontAlgn="auto">
              <a:spcAft>
                <a:spcPts val="0"/>
              </a:spcAft>
              <a:buClr>
                <a:schemeClr val="accent2">
                  <a:lumMod val="50000"/>
                </a:schemeClr>
              </a:buClr>
              <a:buFont typeface="Wingdings" pitchFamily="2" charset="2"/>
              <a:buChar char="Ø"/>
              <a:defRPr/>
            </a:pPr>
            <a:r>
              <a:rPr lang="ru-RU" sz="1900" b="1" dirty="0">
                <a:ln w="1905"/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Работа с песком, манной крупой: рисование, прорисовывание элементов букв, букв и др.</a:t>
            </a:r>
          </a:p>
          <a:p>
            <a:pPr fontAlgn="auto">
              <a:spcAft>
                <a:spcPts val="0"/>
              </a:spcAft>
              <a:buClr>
                <a:schemeClr val="accent2">
                  <a:lumMod val="50000"/>
                </a:schemeClr>
              </a:buClr>
              <a:buFont typeface="Wingdings" pitchFamily="2" charset="2"/>
              <a:buChar char="Ø"/>
              <a:defRPr/>
            </a:pPr>
            <a:r>
              <a:rPr lang="ru-RU" sz="1900" b="1" dirty="0">
                <a:ln w="1905"/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Работа с крупой: пальчиковый бассейн, перебирание крупы и др.</a:t>
            </a:r>
          </a:p>
          <a:p>
            <a:pPr fontAlgn="auto">
              <a:spcAft>
                <a:spcPts val="0"/>
              </a:spcAft>
              <a:buClr>
                <a:schemeClr val="accent2">
                  <a:lumMod val="50000"/>
                </a:schemeClr>
              </a:buClr>
              <a:buFont typeface="Wingdings" pitchFamily="2" charset="2"/>
              <a:buChar char="Ø"/>
              <a:defRPr/>
            </a:pPr>
            <a:r>
              <a:rPr lang="ru-RU" sz="1900" b="1" dirty="0">
                <a:ln w="1905"/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Работа с ножницами, бумагой: вырезание, оригами, аппликация и др.</a:t>
            </a:r>
          </a:p>
          <a:p>
            <a:pPr fontAlgn="auto">
              <a:spcAft>
                <a:spcPts val="0"/>
              </a:spcAft>
              <a:buClr>
                <a:schemeClr val="accent2">
                  <a:lumMod val="50000"/>
                </a:schemeClr>
              </a:buClr>
              <a:buFont typeface="Wingdings" pitchFamily="2" charset="2"/>
              <a:buChar char="Ø"/>
              <a:defRPr/>
            </a:pPr>
            <a:r>
              <a:rPr lang="ru-RU" sz="1900" b="1" dirty="0">
                <a:ln w="1905"/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Игры: </a:t>
            </a:r>
            <a:r>
              <a:rPr lang="ru-RU" sz="1900" b="1" dirty="0" err="1">
                <a:ln w="1905"/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лего</a:t>
            </a:r>
            <a:r>
              <a:rPr lang="ru-RU" sz="1900" b="1" dirty="0">
                <a:ln w="1905"/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900" b="1" dirty="0" err="1">
                <a:ln w="1905"/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пазлы</a:t>
            </a:r>
            <a:r>
              <a:rPr lang="ru-RU" sz="1900" b="1" dirty="0">
                <a:ln w="1905"/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900" b="1" dirty="0" err="1">
                <a:ln w="1905"/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мозайка</a:t>
            </a:r>
            <a:r>
              <a:rPr lang="ru-RU" sz="1900" b="1" dirty="0">
                <a:ln w="1905"/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и др.</a:t>
            </a:r>
          </a:p>
          <a:p>
            <a:pPr fontAlgn="auto">
              <a:spcAft>
                <a:spcPts val="0"/>
              </a:spcAft>
              <a:buClr>
                <a:schemeClr val="accent2">
                  <a:lumMod val="50000"/>
                </a:schemeClr>
              </a:buClr>
              <a:buFont typeface="Wingdings" pitchFamily="2" charset="2"/>
              <a:buChar char="Ø"/>
              <a:defRPr/>
            </a:pPr>
            <a:r>
              <a:rPr lang="ru-RU" sz="1900" b="1" dirty="0">
                <a:ln w="1905"/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Раскраски, штриховки, трафареты, обведение по контуру различных фигур</a:t>
            </a:r>
          </a:p>
          <a:p>
            <a:pPr fontAlgn="auto">
              <a:spcAft>
                <a:spcPts val="0"/>
              </a:spcAft>
              <a:buClr>
                <a:schemeClr val="accent2">
                  <a:lumMod val="50000"/>
                </a:schemeClr>
              </a:buClr>
              <a:buFont typeface="Wingdings" pitchFamily="2" charset="2"/>
              <a:buChar char="Ø"/>
              <a:defRPr/>
            </a:pPr>
            <a:r>
              <a:rPr lang="ru-RU" sz="1900" b="1" dirty="0">
                <a:ln w="1905"/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Лепка (работа с пластилином — скатывание колбасок, скатывание под углом, скатывание округлых форм, </a:t>
            </a:r>
            <a:r>
              <a:rPr lang="ru-RU" sz="1900" b="1" dirty="0" err="1">
                <a:ln w="1905"/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прищипывание</a:t>
            </a:r>
            <a:r>
              <a:rPr lang="ru-RU" sz="1900" b="1" dirty="0">
                <a:ln w="1905"/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, вдавливание, сглаживание)</a:t>
            </a:r>
          </a:p>
          <a:p>
            <a:pPr fontAlgn="auto">
              <a:spcAft>
                <a:spcPts val="0"/>
              </a:spcAft>
              <a:buClr>
                <a:schemeClr val="accent2">
                  <a:lumMod val="50000"/>
                </a:schemeClr>
              </a:buClr>
              <a:buFont typeface="Wingdings" pitchFamily="2" charset="2"/>
              <a:buChar char="Ø"/>
              <a:defRPr/>
            </a:pPr>
            <a:r>
              <a:rPr lang="ru-RU" sz="1900" b="1" dirty="0">
                <a:ln w="1905"/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Аппликация (бумага, ткань, пух, вата, фольга)</a:t>
            </a:r>
          </a:p>
          <a:p>
            <a:pPr fontAlgn="auto">
              <a:spcAft>
                <a:spcPts val="0"/>
              </a:spcAft>
              <a:buClr>
                <a:schemeClr val="accent2">
                  <a:lumMod val="50000"/>
                </a:schemeClr>
              </a:buClr>
              <a:buFont typeface="Wingdings" pitchFamily="2" charset="2"/>
              <a:buChar char="Ø"/>
              <a:defRPr/>
            </a:pPr>
            <a:r>
              <a:rPr lang="ru-RU" sz="1900" b="1" dirty="0">
                <a:ln w="1905"/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Поделки из природных материалов</a:t>
            </a:r>
          </a:p>
          <a:p>
            <a:pPr fontAlgn="auto">
              <a:spcAft>
                <a:spcPts val="0"/>
              </a:spcAft>
              <a:buClr>
                <a:schemeClr val="accent2">
                  <a:lumMod val="50000"/>
                </a:schemeClr>
              </a:buClr>
              <a:buFont typeface="Wingdings" pitchFamily="2" charset="2"/>
              <a:buChar char="Ø"/>
              <a:defRPr/>
            </a:pPr>
            <a:r>
              <a:rPr lang="ru-RU" sz="1900" b="1" dirty="0">
                <a:ln w="1905"/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Шитье, вязание, плетение и др.</a:t>
            </a:r>
          </a:p>
          <a:p>
            <a:endParaRPr lang="ru-RU" sz="19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just" fontAlgn="auto">
              <a:spcAft>
                <a:spcPts val="0"/>
              </a:spcAft>
              <a:buClr>
                <a:schemeClr val="accent2">
                  <a:lumMod val="50000"/>
                </a:schemeClr>
              </a:buClr>
              <a:buFont typeface="Wingdings" pitchFamily="2" charset="2"/>
              <a:buChar char="Ø"/>
              <a:defRPr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algn="just" fontAlgn="auto">
              <a:spcAft>
                <a:spcPts val="0"/>
              </a:spcAft>
              <a:buClr>
                <a:schemeClr val="accent2">
                  <a:lumMod val="50000"/>
                </a:schemeClr>
              </a:buClr>
              <a:buNone/>
              <a:defRPr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algn="just" fontAlgn="auto">
              <a:spcAft>
                <a:spcPts val="0"/>
              </a:spcAft>
              <a:buClr>
                <a:schemeClr val="accent2">
                  <a:lumMod val="50000"/>
                </a:schemeClr>
              </a:buClr>
              <a:buFont typeface="Wingdings" pitchFamily="2" charset="2"/>
              <a:buChar char="Ø"/>
              <a:defRPr/>
            </a:pPr>
            <a:r>
              <a:rPr lang="ru-RU" sz="2000" b="1" dirty="0">
                <a:ln w="1905"/>
                <a:solidFill>
                  <a:schemeClr val="tx1">
                    <a:lumMod val="75000"/>
                    <a:lumOff val="2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составление контуров предметов из палочек;</a:t>
            </a:r>
          </a:p>
          <a:p>
            <a:pPr algn="just" fontAlgn="auto">
              <a:spcAft>
                <a:spcPts val="0"/>
              </a:spcAft>
              <a:buClr>
                <a:schemeClr val="accent2">
                  <a:lumMod val="50000"/>
                </a:schemeClr>
              </a:buClr>
              <a:buFont typeface="Wingdings" pitchFamily="2" charset="2"/>
              <a:buChar char="Ø"/>
              <a:defRPr/>
            </a:pPr>
            <a:r>
              <a:rPr lang="ru-RU" sz="2000" b="1" dirty="0">
                <a:ln w="1905"/>
                <a:solidFill>
                  <a:schemeClr val="tx1">
                    <a:lumMod val="75000"/>
                    <a:lumOff val="2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вырезание из бумаги какой-либо фигуры правой и левой рукой;</a:t>
            </a:r>
          </a:p>
          <a:p>
            <a:pPr algn="just" fontAlgn="auto">
              <a:spcAft>
                <a:spcPts val="0"/>
              </a:spcAft>
              <a:buClr>
                <a:schemeClr val="accent2">
                  <a:lumMod val="50000"/>
                </a:schemeClr>
              </a:buClr>
              <a:buFont typeface="Wingdings" pitchFamily="2" charset="2"/>
              <a:buChar char="Ø"/>
              <a:defRPr/>
            </a:pPr>
            <a:r>
              <a:rPr lang="ru-RU" sz="2000" b="1" dirty="0">
                <a:ln w="1905"/>
                <a:solidFill>
                  <a:schemeClr val="tx1">
                    <a:lumMod val="75000"/>
                    <a:lumOff val="2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нанизывание на шнурок пуговиц, крупных бусин, а на нитку с иголкой — мелких бусин, бисера;</a:t>
            </a:r>
          </a:p>
          <a:p>
            <a:pPr algn="just" fontAlgn="auto">
              <a:spcAft>
                <a:spcPts val="0"/>
              </a:spcAft>
              <a:buClr>
                <a:schemeClr val="accent2">
                  <a:lumMod val="50000"/>
                </a:schemeClr>
              </a:buClr>
              <a:buFont typeface="Wingdings" pitchFamily="2" charset="2"/>
              <a:buChar char="Ø"/>
              <a:defRPr/>
            </a:pPr>
            <a:r>
              <a:rPr lang="ru-RU" sz="2000" b="1" dirty="0">
                <a:ln w="1905"/>
                <a:solidFill>
                  <a:schemeClr val="tx1">
                    <a:lumMod val="75000"/>
                    <a:lumOff val="2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сортировка бобов, фасоли, гороха, а также перебор крупы (пшено, гречка, рис);</a:t>
            </a:r>
          </a:p>
          <a:p>
            <a:pPr algn="just" fontAlgn="auto">
              <a:spcAft>
                <a:spcPts val="0"/>
              </a:spcAft>
              <a:buClr>
                <a:schemeClr val="accent2">
                  <a:lumMod val="50000"/>
                </a:schemeClr>
              </a:buClr>
              <a:buFont typeface="Wingdings" pitchFamily="2" charset="2"/>
              <a:buChar char="Ø"/>
              <a:defRPr/>
            </a:pPr>
            <a:r>
              <a:rPr lang="ru-RU" sz="2000" b="1" dirty="0">
                <a:ln w="1905"/>
                <a:solidFill>
                  <a:schemeClr val="tx1">
                    <a:lumMod val="75000"/>
                    <a:lumOff val="2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застегивание и расстегивание пуговиц, молний, кнопок, крючков;</a:t>
            </a:r>
          </a:p>
          <a:p>
            <a:pPr algn="just" fontAlgn="auto">
              <a:spcAft>
                <a:spcPts val="0"/>
              </a:spcAft>
              <a:buClr>
                <a:schemeClr val="accent2">
                  <a:lumMod val="50000"/>
                </a:schemeClr>
              </a:buClr>
              <a:buFont typeface="Wingdings" pitchFamily="2" charset="2"/>
              <a:buChar char="Ø"/>
              <a:defRPr/>
            </a:pPr>
            <a:r>
              <a:rPr lang="ru-RU" sz="2000" b="1" dirty="0">
                <a:ln w="1905"/>
                <a:solidFill>
                  <a:schemeClr val="tx1">
                    <a:lumMod val="75000"/>
                    <a:lumOff val="2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доставание бусин ложкой из стакана;</a:t>
            </a:r>
          </a:p>
          <a:p>
            <a:pPr algn="just" fontAlgn="auto">
              <a:spcAft>
                <a:spcPts val="0"/>
              </a:spcAft>
              <a:buClr>
                <a:schemeClr val="accent2">
                  <a:lumMod val="50000"/>
                </a:schemeClr>
              </a:buClr>
              <a:buFont typeface="Wingdings" pitchFamily="2" charset="2"/>
              <a:buChar char="Ø"/>
              <a:defRPr/>
            </a:pPr>
            <a:r>
              <a:rPr lang="ru-RU" sz="2000" b="1" dirty="0">
                <a:ln w="1905"/>
                <a:solidFill>
                  <a:schemeClr val="tx1">
                    <a:lumMod val="75000"/>
                    <a:lumOff val="2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стирание ластиком нарисованных предметов;</a:t>
            </a:r>
          </a:p>
          <a:p>
            <a:pPr algn="just" fontAlgn="auto">
              <a:spcAft>
                <a:spcPts val="0"/>
              </a:spcAft>
              <a:buClr>
                <a:schemeClr val="accent2">
                  <a:lumMod val="50000"/>
                </a:schemeClr>
              </a:buClr>
              <a:buFont typeface="Wingdings" pitchFamily="2" charset="2"/>
              <a:buChar char="Ø"/>
              <a:defRPr/>
            </a:pPr>
            <a:r>
              <a:rPr lang="ru-RU" sz="2000" b="1" dirty="0">
                <a:ln w="1905"/>
                <a:solidFill>
                  <a:schemeClr val="tx1">
                    <a:lumMod val="75000"/>
                    <a:lumOff val="2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>
                <a:ln w="1905"/>
                <a:solidFill>
                  <a:schemeClr val="tx1">
                    <a:lumMod val="75000"/>
                    <a:lumOff val="2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кáпание</a:t>
            </a:r>
            <a:r>
              <a:rPr lang="ru-RU" sz="2000" b="1" dirty="0">
                <a:ln w="1905"/>
                <a:solidFill>
                  <a:schemeClr val="tx1">
                    <a:lumMod val="75000"/>
                    <a:lumOff val="2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из пипетки в узкое горлышко бутылочки;</a:t>
            </a:r>
          </a:p>
          <a:p>
            <a:pPr algn="just" fontAlgn="auto">
              <a:spcAft>
                <a:spcPts val="0"/>
              </a:spcAft>
              <a:buClr>
                <a:schemeClr val="accent2">
                  <a:lumMod val="50000"/>
                </a:schemeClr>
              </a:buClr>
              <a:buFont typeface="Wingdings" pitchFamily="2" charset="2"/>
              <a:buChar char="Ø"/>
              <a:defRPr/>
            </a:pPr>
            <a:r>
              <a:rPr lang="ru-RU" sz="2000" b="1" dirty="0">
                <a:ln w="1905"/>
                <a:solidFill>
                  <a:schemeClr val="tx1">
                    <a:lumMod val="75000"/>
                    <a:lumOff val="2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надевание и снимание колечка (массаж пальца);</a:t>
            </a:r>
          </a:p>
          <a:p>
            <a:pPr algn="just" fontAlgn="auto">
              <a:spcAft>
                <a:spcPts val="0"/>
              </a:spcAft>
              <a:buClr>
                <a:schemeClr val="accent2">
                  <a:lumMod val="50000"/>
                </a:schemeClr>
              </a:buClr>
              <a:buFont typeface="Wingdings" pitchFamily="2" charset="2"/>
              <a:buChar char="Ø"/>
              <a:defRPr/>
            </a:pPr>
            <a:r>
              <a:rPr lang="ru-RU" sz="2000" b="1" dirty="0">
                <a:ln w="1905"/>
                <a:solidFill>
                  <a:schemeClr val="tx1">
                    <a:lumMod val="75000"/>
                    <a:lumOff val="2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>
                <a:ln w="1905"/>
                <a:solidFill>
                  <a:schemeClr val="tx1">
                    <a:lumMod val="75000"/>
                    <a:lumOff val="2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комканье</a:t>
            </a:r>
            <a:r>
              <a:rPr lang="ru-RU" sz="2000" b="1" dirty="0">
                <a:ln w="1905"/>
                <a:solidFill>
                  <a:schemeClr val="tx1">
                    <a:lumMod val="75000"/>
                    <a:lumOff val="2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платка (носовой платок взять за уголок одной рукой и вобрать в ладонь пальцами только одной руки);</a:t>
            </a:r>
          </a:p>
          <a:p>
            <a:pPr algn="just" fontAlgn="auto">
              <a:spcAft>
                <a:spcPts val="0"/>
              </a:spcAft>
              <a:buClr>
                <a:schemeClr val="accent2">
                  <a:lumMod val="50000"/>
                </a:schemeClr>
              </a:buClr>
              <a:buFont typeface="Wingdings" pitchFamily="2" charset="2"/>
              <a:buChar char="Ø"/>
              <a:defRPr/>
            </a:pPr>
            <a:r>
              <a:rPr lang="ru-RU" sz="2000" b="1" dirty="0">
                <a:ln w="1905"/>
                <a:solidFill>
                  <a:schemeClr val="tx1">
                    <a:lumMod val="75000"/>
                    <a:lumOff val="2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нахождение спрятанных предметов в «сухом бассейне»;</a:t>
            </a:r>
          </a:p>
          <a:p>
            <a:pPr algn="just" fontAlgn="auto">
              <a:spcAft>
                <a:spcPts val="0"/>
              </a:spcAft>
              <a:buClr>
                <a:schemeClr val="accent2">
                  <a:lumMod val="50000"/>
                </a:schemeClr>
              </a:buClr>
              <a:buFont typeface="Wingdings" pitchFamily="2" charset="2"/>
              <a:buChar char="Ø"/>
              <a:defRPr/>
            </a:pPr>
            <a:r>
              <a:rPr lang="ru-RU" sz="2000" b="1" dirty="0">
                <a:ln w="1905"/>
                <a:solidFill>
                  <a:schemeClr val="tx1">
                    <a:lumMod val="75000"/>
                    <a:lumOff val="2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сжимание и разжимание эспандера;</a:t>
            </a:r>
          </a:p>
          <a:p>
            <a:pPr algn="just" fontAlgn="auto">
              <a:spcAft>
                <a:spcPts val="0"/>
              </a:spcAft>
              <a:buClr>
                <a:schemeClr val="accent2">
                  <a:lumMod val="50000"/>
                </a:schemeClr>
              </a:buClr>
              <a:buFont typeface="Wingdings" pitchFamily="2" charset="2"/>
              <a:buChar char="Ø"/>
              <a:defRPr/>
            </a:pPr>
            <a:r>
              <a:rPr lang="ru-RU" sz="2000" b="1" dirty="0">
                <a:ln w="1905"/>
                <a:solidFill>
                  <a:schemeClr val="tx1">
                    <a:lumMod val="75000"/>
                    <a:lumOff val="2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катание мячей-ежиков (с шипами).</a:t>
            </a:r>
          </a:p>
          <a:p>
            <a:pPr algn="just" fontAlgn="auto">
              <a:spcAft>
                <a:spcPts val="0"/>
              </a:spcAft>
              <a:buClr>
                <a:schemeClr val="accent2">
                  <a:lumMod val="50000"/>
                </a:schemeClr>
              </a:buClr>
              <a:buFont typeface="Wingdings" pitchFamily="2" charset="2"/>
              <a:buChar char="Ø"/>
              <a:defRPr/>
            </a:pPr>
            <a:r>
              <a:rPr lang="ru-RU" sz="2000" b="1" dirty="0">
                <a:ln w="1905"/>
                <a:solidFill>
                  <a:schemeClr val="tx1">
                    <a:lumMod val="75000"/>
                    <a:lumOff val="2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использование шнуровки, трафаретов.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82594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400" dirty="0">
                <a:ln w="18415" cmpd="sng">
                  <a:noFill/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Упражнения с предметами:</a:t>
            </a:r>
            <a:endParaRPr lang="ru-RU" sz="2400" dirty="0">
              <a:ln w="18415" cmpd="sng">
                <a:noFill/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57298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Для формирования тонко координированных графических движений полезны следующие упражнения:</a:t>
            </a:r>
            <a:endParaRPr lang="ru-RU" sz="2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357298"/>
            <a:ext cx="9144000" cy="5500702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  1.   Штриховка в разных направлениях с различной силой нажима и амплитудой движения руки;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	2.   Раскрашивание листа в разных направлениях с ограничением и без ограничения закрашиваемой поверхности;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	3.   Обведение рисунка по контуру, копирование;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	4.   Рисование по опорным точкам;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	5.  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Дорисовывание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изображений;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	6.   Рисование по клеточкам и на другой ограниченной поверхности;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	7.   Разлиновка;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	8.   Графический диктант.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214290"/>
            <a:ext cx="3998909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43702" y="214290"/>
            <a:ext cx="2315524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29124" y="214290"/>
            <a:ext cx="2214578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2" y="3571876"/>
            <a:ext cx="3857652" cy="304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572000" y="3553206"/>
            <a:ext cx="4214842" cy="3019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439</TotalTime>
  <Words>1128</Words>
  <Application>Microsoft Office PowerPoint</Application>
  <PresentationFormat>Экран (4:3)</PresentationFormat>
  <Paragraphs>104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11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21</vt:i4>
      </vt:variant>
    </vt:vector>
  </HeadingPairs>
  <TitlesOfParts>
    <vt:vector size="35" baseType="lpstr">
      <vt:lpstr>Batang</vt:lpstr>
      <vt:lpstr>Arial</vt:lpstr>
      <vt:lpstr>Book Antiqua</vt:lpstr>
      <vt:lpstr>Calibri</vt:lpstr>
      <vt:lpstr>Franklin Gothic Book</vt:lpstr>
      <vt:lpstr>Franklin Gothic Medium</vt:lpstr>
      <vt:lpstr>Lucida Sans</vt:lpstr>
      <vt:lpstr>Times New Roman</vt:lpstr>
      <vt:lpstr>Wingdings</vt:lpstr>
      <vt:lpstr>Wingdings 2</vt:lpstr>
      <vt:lpstr>Wingdings 3</vt:lpstr>
      <vt:lpstr>Тема Office</vt:lpstr>
      <vt:lpstr>Апекс</vt:lpstr>
      <vt:lpstr>Трек</vt:lpstr>
      <vt:lpstr>Презентация PowerPoint</vt:lpstr>
      <vt:lpstr>Презентация PowerPoint</vt:lpstr>
      <vt:lpstr>Презентация PowerPoint</vt:lpstr>
      <vt:lpstr>Графический навык – это привычные типовые положения кисти пишущей руки, ее движения.</vt:lpstr>
      <vt:lpstr>Презентация PowerPoint</vt:lpstr>
      <vt:lpstr>Различные виды деятельности, прямо или косвенно способствующие развитию тактильно-двигательных ощущений:</vt:lpstr>
      <vt:lpstr>Упражнения с предметами:</vt:lpstr>
      <vt:lpstr>Для формирования тонко координированных графических движений полезны следующие упражнения:</vt:lpstr>
      <vt:lpstr>Презентация PowerPoint</vt:lpstr>
      <vt:lpstr>Формирование элементарных графических навыков</vt:lpstr>
      <vt:lpstr>Презентация PowerPoint</vt:lpstr>
      <vt:lpstr> Ребята обычно любят рисунки на дорисовывание, но такие, которые допускают не только один правильный вариант, а хотя бы несколько.         Глядя на образцы (а, б), закончите остальные рисунки. Абсолютно точно копировать не обязательно.          </vt:lpstr>
      <vt:lpstr> Все упомянутые выше задания позволяют ребенку видеть образец (или заготовку) на всем протяжении его выполнения. Но когда мы пишем, мы не видим букв. Мы храним образ буквы где-то в голове и при необходимости его восстанавливаем. Напоминает этот процесс следующее упражнение.       Рисунок по памяти. Покажите ребенку фигуру, спрячьте и попросите ребенка ее нарисовать. Если он сталкивается с трудностями, возьмите в качестве образца геометрическую фигуру простой формы, в следующий раз усложняя задание. Чем более сложные фигуры ребенок сможет восстановить по памяти, тем легче будет протекать его обучение письму.       Ребенку легче провести длинную линию, чем короткую. Поэтому начинать нужно с больших рисунков, постепенно уменьшая их формат.   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Вероника</dc:creator>
  <cp:lastModifiedBy>Крис</cp:lastModifiedBy>
  <cp:revision>48</cp:revision>
  <dcterms:created xsi:type="dcterms:W3CDTF">2015-02-16T12:47:01Z</dcterms:created>
  <dcterms:modified xsi:type="dcterms:W3CDTF">2024-01-30T10:55:00Z</dcterms:modified>
</cp:coreProperties>
</file>