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  <p:sldMasterId id="2147483737" r:id="rId2"/>
  </p:sldMasterIdLst>
  <p:notesMasterIdLst>
    <p:notesMasterId r:id="rId17"/>
  </p:notesMasterIdLst>
  <p:sldIdLst>
    <p:sldId id="256" r:id="rId3"/>
    <p:sldId id="298" r:id="rId4"/>
    <p:sldId id="282" r:id="rId5"/>
    <p:sldId id="285" r:id="rId6"/>
    <p:sldId id="283" r:id="rId7"/>
    <p:sldId id="268" r:id="rId8"/>
    <p:sldId id="295" r:id="rId9"/>
    <p:sldId id="272" r:id="rId10"/>
    <p:sldId id="297" r:id="rId11"/>
    <p:sldId id="299" r:id="rId12"/>
    <p:sldId id="296" r:id="rId13"/>
    <p:sldId id="277" r:id="rId14"/>
    <p:sldId id="278" r:id="rId15"/>
    <p:sldId id="30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Rg st="1" end="2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7FAE2-A719-4D9B-880C-193415336045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13BAA-E505-4029-ACED-70336384D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13BAA-E505-4029-ACED-70336384D6A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E1A927-4839-4304-9958-7E737692A515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4E9AF6-79DD-4FB2-85DA-6E9722658F8A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9A26AA-8E85-4038-9755-E22A722F0166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E4955-7725-47BD-A035-04001D2222C5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D1717B-0CE3-4078-8E78-3CB424918A19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67881-9B06-467C-AC83-CF231658E852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58208-F68C-4759-9A90-244F98B8AE51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F8B93-6770-4F25-9BD5-6420797C359B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3A63E9-A65D-4DBF-B57C-CA369D379030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D000BE-CF55-4968-A980-E09D7613504F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D5FB2-5E83-4F2B-94F8-60B1F6B0DD81}" type="slidenum">
              <a:rPr lang="ru-RU" smtClean="0">
                <a:solidFill>
                  <a:srgbClr val="2A3D7A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A3D7A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31ABE3-9247-4315-9949-5B8EC1949CF5}" type="slidenum">
              <a:rPr lang="ru-RU" smtClean="0">
                <a:solidFill>
                  <a:srgbClr val="2A3D7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1772816"/>
            <a:ext cx="4680520" cy="2736304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«Адаптация пятиклассников к </a:t>
            </a:r>
            <a:r>
              <a:rPr lang="ru-RU" b="1" i="1" dirty="0" smtClean="0">
                <a:solidFill>
                  <a:srgbClr val="0070C0"/>
                </a:solidFill>
              </a:rPr>
              <a:t>новым условиям </a:t>
            </a:r>
            <a:r>
              <a:rPr lang="ru-RU" b="1" i="1" dirty="0">
                <a:solidFill>
                  <a:srgbClr val="0070C0"/>
                </a:solidFill>
              </a:rPr>
              <a:t>обучения </a:t>
            </a:r>
            <a:r>
              <a:rPr lang="ru-RU" b="1" i="1" dirty="0" smtClean="0">
                <a:solidFill>
                  <a:srgbClr val="0070C0"/>
                </a:solidFill>
              </a:rPr>
              <a:t>»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517232"/>
            <a:ext cx="716084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МОУ КУЗНЕЧИХИНСКАЯ СШ </a:t>
            </a:r>
            <a:r>
              <a:rPr lang="ru-RU" sz="2400" b="1" dirty="0" smtClean="0">
                <a:solidFill>
                  <a:srgbClr val="C00000"/>
                </a:solidFill>
              </a:rPr>
              <a:t>ЯМР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Picture 4" descr="214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301202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188640"/>
            <a:ext cx="8856984" cy="936104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5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8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Задания для групп: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листах записать признаки адаптации и </a:t>
            </a:r>
            <a:r>
              <a:rPr lang="ru-RU" dirty="0" err="1" smtClean="0"/>
              <a:t>дезадаптации</a:t>
            </a:r>
            <a:r>
              <a:rPr lang="ru-RU" dirty="0" smtClean="0"/>
              <a:t> классов </a:t>
            </a:r>
          </a:p>
          <a:p>
            <a:pPr marL="82296" indent="0">
              <a:buNone/>
            </a:pPr>
            <a:r>
              <a:rPr lang="ru-RU" dirty="0" smtClean="0"/>
              <a:t>( на основании выступлений)</a:t>
            </a:r>
          </a:p>
          <a:p>
            <a:pPr marL="82296" indent="0">
              <a:buNone/>
            </a:pPr>
            <a:r>
              <a:rPr lang="ru-RU" dirty="0"/>
              <a:t>в</a:t>
            </a:r>
            <a:r>
              <a:rPr lang="ru-RU" dirty="0" smtClean="0"/>
              <a:t>ыводы и рекомендации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612969"/>
      </p:ext>
    </p:extLst>
  </p:cSld>
  <p:clrMapOvr>
    <a:masterClrMapping/>
  </p:clrMapOvr>
  <p:transition spd="med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922114"/>
          </a:xfrm>
        </p:spPr>
        <p:txBody>
          <a:bodyPr>
            <a:normAutofit fontScale="90000"/>
          </a:bodyPr>
          <a:lstStyle/>
          <a:p>
            <a:pPr marL="365760" lvl="0" indent="-283464" algn="ctr">
              <a:spcBef>
                <a:spcPts val="600"/>
              </a:spcBef>
            </a:pPr>
            <a:r>
              <a:rPr lang="ru-RU" sz="20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РЕКОМЕНДАЦИИ УЧИТЕЛЮ, РАБОТАЮЩЕМУ С ПЯТИКЛАССНИКАМИ</a:t>
            </a:r>
            <a:r>
              <a:rPr lang="ru-RU" sz="7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/>
            </a:r>
            <a:br>
              <a:rPr lang="ru-RU" sz="7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76672"/>
            <a:ext cx="7746064" cy="6264696"/>
          </a:xfrm>
        </p:spPr>
        <p:txBody>
          <a:bodyPr>
            <a:noAutofit/>
          </a:bodyPr>
          <a:lstStyle/>
          <a:p>
            <a:pPr marL="82296" indent="0">
              <a:buNone/>
            </a:pPr>
            <a:endParaRPr lang="ru-RU" sz="12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1. Необходимо согласовать требования всех учителей-предметников.</a:t>
            </a: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2. Уделять особое внимание организации учебного процесса школьника:</a:t>
            </a:r>
          </a:p>
          <a:p>
            <a:pPr marL="82296" indent="0">
              <a:buNone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-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готовность к уроку (наличие необходимых учебно-письменных принадлежностей, порядок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на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парте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);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правильность оформления тетради, различных видов работ; требования к ведению дневника.</a:t>
            </a: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3. Сделать нормой единые дисциплинарные требования: начинать  урок со звонком;  </a:t>
            </a: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     готовиться к уроку на перемене; прививать культуру диалога, не перебивать ни    учителя, ни ученика; </a:t>
            </a: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4.Урок заканчиваем со звонком, не задерживаем детей.</a:t>
            </a: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5.Домашнее задание не оставляем на самый конец урока - его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надо прокомментировать.</a:t>
            </a:r>
            <a:endParaRPr lang="ru-RU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6.Учитель-предметник должен помнить, что урок в 5-м классе должен быть</a:t>
            </a:r>
            <a:b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с частой сменой видов деятельности, включая </a:t>
            </a:r>
            <a:r>
              <a:rPr lang="ru-RU" sz="1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физминутку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ru-RU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7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.Новые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виды учебной деятельности должны сопровождаться четкими  инструкциями.</a:t>
            </a:r>
          </a:p>
          <a:p>
            <a:pPr marL="82296" indent="0">
              <a:buNone/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8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.Учащиеся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должны знать свои права и обязанности, правила поведения в кабинетах, правила по технике безопасности, правила дежурных.</a:t>
            </a:r>
            <a:b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Классный руководитель должен периодически повторять их с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обучающимися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b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9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Найдите индивидуальные формы работы с ребенком и семьей,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заполняйте дневники вместе на классном часе.</a:t>
            </a:r>
          </a:p>
          <a:p>
            <a:pPr marL="82296" indent="0">
              <a:buNone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10.Ежедневно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в конце учебного дня проверяйте наличие задания на следующий день.</a:t>
            </a:r>
          </a:p>
          <a:p>
            <a:pPr marL="82296" indent="0">
              <a:buNone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11.Введите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правило среди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обучающихся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помогать больным,  передавать им домашнее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задание.</a:t>
            </a:r>
            <a:endParaRPr lang="ru-RU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82296" indent="0">
              <a:buNone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12.Не забывайте: «Ученик и учитель – союзник</a:t>
            </a:r>
            <a:endParaRPr lang="ru-RU" sz="1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56803"/>
      </p:ext>
    </p:extLst>
  </p:cSld>
  <p:clrMapOvr>
    <a:masterClrMapping/>
  </p:clrMapOvr>
  <p:transition spd="med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8538152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того, чтобы поддержать учащегося, необходимо: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850291"/>
            <a:ext cx="8933688" cy="4800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Опираться на сильные стороны ребенка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Избегать подчеркивания промахов ребенка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Внести юмор во взаимоотношения с ребенком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Проводить больше времени с ребенком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Принимать индивидуальность ребенка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Позволить ребенку самому решать проблемы там, где это возможно</a:t>
            </a:r>
          </a:p>
          <a:p>
            <a:pPr eaLnBrk="1" hangingPunct="1">
              <a:buClr>
                <a:schemeClr val="tx1"/>
              </a:buClr>
              <a:buNone/>
              <a:defRPr/>
            </a:pPr>
            <a:endParaRPr 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ru-RU" sz="2400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698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45125"/>
            <a:ext cx="154781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87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5860" y="692696"/>
            <a:ext cx="8532812" cy="41148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Помните, что каждый ребенок несет в себе огромную мудрость, постарайтесь познать эту мудрость и использовать ее для взаимного духовного роста!</a:t>
            </a:r>
          </a:p>
          <a:p>
            <a:pPr eaLnBrk="1" hangingPunct="1"/>
            <a:endParaRPr lang="ru-RU" dirty="0" smtClean="0">
              <a:solidFill>
                <a:srgbClr val="298222"/>
              </a:solidFill>
            </a:endParaRPr>
          </a:p>
        </p:txBody>
      </p:sp>
      <p:pic>
        <p:nvPicPr>
          <p:cNvPr id="3" name="Picture 5" descr="trebovany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93096"/>
            <a:ext cx="19399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64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071726"/>
            <a:ext cx="892968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Решение педсовета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 1. Необходимо согласовать требования всех учителей-предметников: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- правильность оформления тетради, различных видов работ; требования к ведению дневника.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-Урок заканчиваем со звонком, не задерживаем детей.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-Домашнее задание не оставляем на самый конец урока - его надо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прокомментировать, дать инструкции по оформлению.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Помните правило: домашняя работа должна приносить чувство удовлетворения ученику,       стимулировать успех. Не перегружайте детей заданиями, дифференцируйте их.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-.Учитель-предметник должен помнить, что урок в 5-м классе должен быть 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со сменой видов деятельности, включая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физминутку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-Новые виды учебной деятельности должны сопровождаться четкими  инструкциями.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-Учащиеся должны знать свои права и обязанности, правила поведения в кабинетах, правила по технике безопасности, правила дежурных.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</a:b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4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з</a:t>
            </a:r>
            <a:r>
              <a:rPr lang="ru-RU" dirty="0" smtClean="0">
                <a:solidFill>
                  <a:srgbClr val="C00000"/>
                </a:solidFill>
              </a:rPr>
              <a:t>адание: узнать  детей своего класса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Классные руководители узнают по  рисункам своих детей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198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Цель: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sz="2800" dirty="0" smtClean="0">
                <a:latin typeface="Calibri" panose="020F0502020204030204" pitchFamily="34" charset="0"/>
              </a:rPr>
              <a:t>Выявить </a:t>
            </a:r>
            <a:r>
              <a:rPr lang="ru-RU" sz="2800" dirty="0">
                <a:latin typeface="Calibri" panose="020F0502020204030204" pitchFamily="34" charset="0"/>
              </a:rPr>
              <a:t>актуальные проблемы каждого ученика и класса в целом.</a:t>
            </a:r>
            <a:br>
              <a:rPr lang="ru-RU" sz="2800" dirty="0">
                <a:latin typeface="Calibri" panose="020F0502020204030204" pitchFamily="34" charset="0"/>
              </a:rPr>
            </a:br>
            <a:r>
              <a:rPr lang="ru-RU" sz="2800" dirty="0" smtClean="0">
                <a:latin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</a:rPr>
              <a:t>Согласовать действия учителей-предметников, классных руководителей в поиске и осуществлении конкретных шагов в решении назревших проблем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АКТУАЛЬНОСТЬ ТЕМЫ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Переход </a:t>
            </a:r>
            <a:r>
              <a:rPr lang="ru-RU" dirty="0"/>
              <a:t> </a:t>
            </a:r>
            <a:r>
              <a:rPr lang="ru-RU" dirty="0" smtClean="0"/>
              <a:t>с одного уровня обучения на другой, традиционно считается одной из наиболее педагогически сложных школьных проблем, а период адаптации класса – одним из труднейших периодов школьного обучения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Исследовать актуальные проблемы каждого ученика и класса  в целом, разработать рекомендации по их устранению</a:t>
            </a:r>
          </a:p>
          <a:p>
            <a:r>
              <a:rPr lang="ru-RU" sz="2800" dirty="0" smtClean="0"/>
              <a:t>Согласовать действия учителей- предметников, классных руководителей, в поиске и осуществлении конкретных шагов в решении назревших шагов</a:t>
            </a:r>
          </a:p>
          <a:p>
            <a:r>
              <a:rPr lang="ru-RU" sz="2800" dirty="0" smtClean="0"/>
              <a:t>Помочь каждому ученику найти личностный смысл, сделать процесс познания увлекательным и успешным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187625" y="1052736"/>
            <a:ext cx="756084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330575" algn="l"/>
              </a:tabLst>
            </a:pPr>
            <a:r>
              <a:rPr lang="ru-RU" sz="2000" i="1" dirty="0" smtClean="0">
                <a:solidFill>
                  <a:srgbClr val="C00000"/>
                </a:solidFill>
              </a:rPr>
              <a:t>     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Адаптация</a:t>
            </a:r>
            <a:r>
              <a:rPr lang="ru-RU" sz="2400" b="1" i="1" dirty="0" smtClean="0"/>
              <a:t> – это приспособление строения и функций организма, его органов и  клеток к условиям среды, это постоянный процесс приспособления индивида к условиям социальной среды.</a:t>
            </a:r>
            <a:r>
              <a:rPr lang="ru-RU" sz="2400" b="1" dirty="0" smtClean="0"/>
              <a:t> </a:t>
            </a:r>
            <a:endParaRPr lang="ru-RU" sz="2400" b="1" dirty="0" smtClean="0"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330575" algn="l"/>
              </a:tabLst>
            </a:pPr>
            <a:endParaRPr lang="ru-RU" sz="2400" b="1" dirty="0" smtClean="0">
              <a:solidFill>
                <a:srgbClr val="2A3D7A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62000" y="1752600"/>
            <a:ext cx="73152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330575" algn="l"/>
              </a:tabLst>
            </a:pPr>
            <a:endParaRPr lang="ru-RU" sz="2000" i="1" smtClean="0">
              <a:solidFill>
                <a:srgbClr val="2A3D7A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330575" algn="l"/>
              </a:tabLst>
            </a:pPr>
            <a:endParaRPr lang="ru-RU" sz="2400" b="1" i="1" smtClean="0">
              <a:solidFill>
                <a:srgbClr val="2A3D7A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043607" y="2837706"/>
            <a:ext cx="785036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5725" algn="l"/>
                <a:tab pos="185738" algn="l"/>
              </a:tabLst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Смысл адаптационного периода </a:t>
            </a:r>
            <a:r>
              <a:rPr lang="ru-RU" sz="2400" b="1" i="1" dirty="0" smtClean="0"/>
              <a:t>в школе состоит в том, чтобы сделать естественный процесс адаптации более интенсивным.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85725" algn="l"/>
                <a:tab pos="185738" algn="l"/>
              </a:tabLst>
            </a:pPr>
            <a:endParaRPr lang="ru-RU" sz="24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5725" algn="l"/>
                <a:tab pos="185738" algn="l"/>
              </a:tabLst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адаптационного периода </a:t>
            </a:r>
            <a:r>
              <a:rPr lang="ru-RU" sz="2400" b="1" i="1" dirty="0" smtClean="0"/>
              <a:t>- помочь ребятам познакомиться друг с другом, с учителями, с новой учебной ситуацией, со школой и школьными правилами. </a:t>
            </a:r>
          </a:p>
        </p:txBody>
      </p:sp>
    </p:spTree>
    <p:extLst>
      <p:ext uri="{BB962C8B-B14F-4D97-AF65-F5344CB8AC3E}">
        <p14:creationId xmlns:p14="http://schemas.microsoft.com/office/powerpoint/2010/main" val="93945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Основные проблемы, возникающие в период адаптации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• Много новых учителей (их надо запомнить, привыкнуть к требованиям каждого);</a:t>
            </a:r>
          </a:p>
          <a:p>
            <a:pPr>
              <a:buNone/>
            </a:pPr>
            <a:r>
              <a:rPr lang="ru-RU" dirty="0" smtClean="0"/>
              <a:t> • Много новых кабинетов, которые неизвестно как расположены;</a:t>
            </a:r>
          </a:p>
          <a:p>
            <a:pPr>
              <a:buNone/>
            </a:pPr>
            <a:r>
              <a:rPr lang="ru-RU" dirty="0" smtClean="0"/>
              <a:t>  • Новый классный руководитель; </a:t>
            </a:r>
          </a:p>
          <a:p>
            <a:pPr>
              <a:buNone/>
            </a:pPr>
            <a:r>
              <a:rPr lang="ru-RU" dirty="0" smtClean="0"/>
              <a:t>• В средней школе мы снова – маленькие, а в начальной были уже большими; </a:t>
            </a:r>
          </a:p>
          <a:p>
            <a:pPr>
              <a:buNone/>
            </a:pPr>
            <a:r>
              <a:rPr lang="ru-RU" dirty="0" smtClean="0"/>
              <a:t>• Проблемы взросления (подросткового периода)</a:t>
            </a:r>
          </a:p>
          <a:p>
            <a:pPr>
              <a:buNone/>
            </a:pPr>
            <a:r>
              <a:rPr lang="ru-RU" dirty="0" smtClean="0"/>
              <a:t> • Возросший объем работ в классе и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; • Требования к обучению отдельных педагогов;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188640"/>
            <a:ext cx="7049145" cy="93610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Признаки успешной адаптации: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1115617" y="1412776"/>
            <a:ext cx="7704856" cy="49896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Ребенок легко справляется с программой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Удовлетворенность ребенка процессом обучения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Степень самостоятельности ребенка при выполнении им учебных заданий, готовность прибегнуть к помощи взрослого лишь ПОСЛЕ попыток выполнить задание самому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Удовлетворенность межличностными отношениями – с одноклассниками и учителем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pic>
        <p:nvPicPr>
          <p:cNvPr id="124932" name="Picture 4" descr="MCj039815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157788"/>
            <a:ext cx="1549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6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043608" y="312738"/>
            <a:ext cx="7581528" cy="595982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Признаки </a:t>
            </a:r>
            <a:r>
              <a:rPr lang="ru-RU" altLang="ru-RU" b="1" dirty="0" err="1" smtClean="0">
                <a:solidFill>
                  <a:srgbClr val="C00000"/>
                </a:solidFill>
              </a:rPr>
              <a:t>дезадаптации</a:t>
            </a:r>
            <a:endParaRPr lang="ru-RU" altLang="ru-RU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Усталый, утомлённый внешний вид ребёнка.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Нежелание ребёнка делиться своими впечатлениями о </a:t>
            </a:r>
            <a:r>
              <a:rPr lang="ru-RU" sz="2400" b="1" dirty="0"/>
              <a:t> </a:t>
            </a:r>
            <a:r>
              <a:rPr lang="ru-RU" sz="2400" b="1" dirty="0" smtClean="0"/>
              <a:t>школе.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Нежелания выполнять домашние задания.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Негативные характеристики в адрес школы, учителей, одноклассников.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Жалобы на те или иные события, связанные со школой.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Беспокойный сон.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Трудности утреннего пробуждения, вялость.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Постоянные жалобы на плохое самочувствие.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331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7"/>
          <a:stretch>
            <a:fillRect/>
          </a:stretch>
        </p:blipFill>
        <p:spPr bwMode="auto">
          <a:xfrm>
            <a:off x="7019925" y="0"/>
            <a:ext cx="2124075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035514"/>
      </p:ext>
    </p:extLst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514</Words>
  <Application>Microsoft Office PowerPoint</Application>
  <PresentationFormat>Экран (4:3)</PresentationFormat>
  <Paragraphs>87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1_Солнцестояние</vt:lpstr>
      <vt:lpstr>«Адаптация пятиклассников к новым условиям обучения »</vt:lpstr>
      <vt:lpstr>задание: узнать  детей своего класса</vt:lpstr>
      <vt:lpstr>Цель:</vt:lpstr>
      <vt:lpstr>АКТУАЛЬНОСТЬ ТЕМЫ:</vt:lpstr>
      <vt:lpstr>Задачи:</vt:lpstr>
      <vt:lpstr>Презентация PowerPoint</vt:lpstr>
      <vt:lpstr>Основные проблемы, возникающие в период адаптации</vt:lpstr>
      <vt:lpstr>Признаки успешной адаптации:</vt:lpstr>
      <vt:lpstr>Признаки дезадаптации</vt:lpstr>
      <vt:lpstr>Задания для групп:</vt:lpstr>
      <vt:lpstr>РЕКОМЕНДАЦИИ УЧИТЕЛЮ, РАБОТАЮЩЕМУ С ПЯТИКЛАССНИКАМИ </vt:lpstr>
      <vt:lpstr>Для того, чтобы поддержать учащегося, необходимо: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 КОНСИЛИУМ ПО АДАПТАЦИИ  5 КЛССА</dc:title>
  <dc:creator>111</dc:creator>
  <cp:lastModifiedBy>KovalenkoEN</cp:lastModifiedBy>
  <cp:revision>61</cp:revision>
  <dcterms:modified xsi:type="dcterms:W3CDTF">2024-01-30T10:50:44Z</dcterms:modified>
</cp:coreProperties>
</file>