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custom.xml" ContentType="application/vnd.openxmlformats-officedocument.custom-properties+xml"/>
  <Override PartName="/docProps/app.xml" ContentType="application/vnd.openxmlformats-officedocument.extended-properties+xml"/>
  <Override PartName="/ppt/_rels/presentation.xml.rels" ContentType="application/vnd.openxmlformats-package.relationship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Masters/_rels/slideMaster1.xml.rels" ContentType="application/vnd.openxmlformats-package.relationships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_rels/slideLayout12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1.xml.rels" ContentType="application/vnd.openxmlformats-package.relationships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1.xml" ContentType="application/vnd.openxmlformats-officedocument.theme+xml"/>
  <Override PartName="/ppt/slides/slide9.xml" ContentType="application/vnd.openxmlformats-officedocument.presentationml.slide+xml"/>
  <Override PartName="/ppt/slides/slide8.xml" ContentType="application/vnd.openxmlformats-officedocument.presentationml.slide+xml"/>
  <Override PartName="/ppt/slides/slide7.xml" ContentType="application/vnd.openxmlformats-officedocument.presentationml.slide+xml"/>
  <Override PartName="/ppt/slides/slide6.xml" ContentType="application/vnd.openxmlformats-officedocument.presentationml.slide+xml"/>
  <Override PartName="/ppt/slides/slide5.xml" ContentType="application/vnd.openxmlformats-officedocument.presentationml.slide+xml"/>
  <Override PartName="/ppt/slides/slide13.xml" ContentType="application/vnd.openxmlformats-officedocument.presentationml.slide+xml"/>
  <Override PartName="/ppt/slides/slide4.xml" ContentType="application/vnd.openxmlformats-officedocument.presentationml.slide+xml"/>
  <Override PartName="/ppt/slides/slide19.xml" ContentType="application/vnd.openxmlformats-officedocument.presentationml.slide+xml"/>
  <Override PartName="/ppt/slides/slide18.xml" ContentType="application/vnd.openxmlformats-officedocument.presentationml.slide+xml"/>
  <Override PartName="/ppt/slides/slide17.xml" ContentType="application/vnd.openxmlformats-officedocument.presentationml.slide+xml"/>
  <Override PartName="/ppt/slides/slide16.xml" ContentType="application/vnd.openxmlformats-officedocument.presentationml.slide+xml"/>
  <Override PartName="/ppt/slides/slide15.xml" ContentType="application/vnd.openxmlformats-officedocument.presentationml.slide+xml"/>
  <Override PartName="/ppt/slides/slide14.xml" ContentType="application/vnd.openxmlformats-officedocument.presentationml.slide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2.xml" ContentType="application/vnd.openxmlformats-officedocument.presentationml.slide+xml"/>
  <Override PartName="/ppt/slides/_rels/slide12.xml.rels" ContentType="application/vnd.openxmlformats-package.relationships+xml"/>
  <Override PartName="/ppt/slides/_rels/slide20.xml.rels" ContentType="application/vnd.openxmlformats-package.relationships+xml"/>
  <Override PartName="/ppt/slides/_rels/slide11.xml.rels" ContentType="application/vnd.openxmlformats-package.relationships+xml"/>
  <Override PartName="/ppt/slides/_rels/slide10.xml.rels" ContentType="application/vnd.openxmlformats-package.relationships+xml"/>
  <Override PartName="/ppt/slides/_rels/slide1.xml.rels" ContentType="application/vnd.openxmlformats-package.relationships+xml"/>
  <Override PartName="/ppt/slides/_rels/slide13.xml.rels" ContentType="application/vnd.openxmlformats-package.relationships+xml"/>
  <Override PartName="/ppt/slides/_rels/slide9.xml.rels" ContentType="application/vnd.openxmlformats-package.relationships+xml"/>
  <Override PartName="/ppt/slides/_rels/slide8.xml.rels" ContentType="application/vnd.openxmlformats-package.relationships+xml"/>
  <Override PartName="/ppt/slides/_rels/slide7.xml.rels" ContentType="application/vnd.openxmlformats-package.relationships+xml"/>
  <Override PartName="/ppt/slides/_rels/slide19.xml.rels" ContentType="application/vnd.openxmlformats-package.relationships+xml"/>
  <Override PartName="/ppt/slides/_rels/slide6.xml.rels" ContentType="application/vnd.openxmlformats-package.relationships+xml"/>
  <Override PartName="/ppt/slides/_rels/slide18.xml.rels" ContentType="application/vnd.openxmlformats-package.relationships+xml"/>
  <Override PartName="/ppt/slides/_rels/slide5.xml.rels" ContentType="application/vnd.openxmlformats-package.relationships+xml"/>
  <Override PartName="/ppt/slides/_rels/slide17.xml.rels" ContentType="application/vnd.openxmlformats-package.relationships+xml"/>
  <Override PartName="/ppt/slides/_rels/slide4.xml.rels" ContentType="application/vnd.openxmlformats-package.relationships+xml"/>
  <Override PartName="/ppt/slides/_rels/slide16.xml.rels" ContentType="application/vnd.openxmlformats-package.relationships+xml"/>
  <Override PartName="/ppt/slides/_rels/slide15.xml.rels" ContentType="application/vnd.openxmlformats-package.relationships+xml"/>
  <Override PartName="/ppt/slides/_rels/slide3.xml.rels" ContentType="application/vnd.openxmlformats-package.relationships+xml"/>
  <Override PartName="/ppt/slides/_rels/slide2.xml.rels" ContentType="application/vnd.openxmlformats-package.relationships+xml"/>
  <Override PartName="/ppt/slides/_rels/slide14.xml.rels" ContentType="application/vnd.openxmlformats-package.relationships+xml"/>
  <Override PartName="/ppt/slides/slide11.xml" ContentType="application/vnd.openxmlformats-officedocument.presentationml.slide+xml"/>
  <Override PartName="/ppt/slides/slide3.xml" ContentType="application/vnd.openxmlformats-officedocument.presentationml.slide+xml"/>
  <Override PartName="/ppt/slides/slide20.xml" ContentType="application/vnd.openxmlformats-officedocument.presentationml.slide+xml"/>
  <Override PartName="/ppt/slides/slide12.xml" ContentType="application/vnd.openxmlformats-officedocument.presentationml.slide+xml"/>
  <Override PartName="/ppt/media/image1.png" ContentType="image/png"/>
  <Override PartName="/ppt/media/image2.png" ContentType="image/png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</p:sldIdLst>
  <p:sldSz cx="9144000" cy="6858000"/>
  <p:notesSz cx="7559675" cy="10691813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/>
</p:presentationPr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9" Type="http://schemas.openxmlformats.org/officeDocument/2006/relationships/slide" Target="slides/slide7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slide" Target="slides/slide15.xml"/><Relationship Id="rId18" Type="http://schemas.openxmlformats.org/officeDocument/2006/relationships/slide" Target="slides/slide16.xml"/><Relationship Id="rId19" Type="http://schemas.openxmlformats.org/officeDocument/2006/relationships/slide" Target="slides/slide17.xml"/><Relationship Id="rId20" Type="http://schemas.openxmlformats.org/officeDocument/2006/relationships/slide" Target="slides/slide18.xml"/><Relationship Id="rId21" Type="http://schemas.openxmlformats.org/officeDocument/2006/relationships/slide" Target="slides/slide19.xml"/><Relationship Id="rId22" Type="http://schemas.openxmlformats.org/officeDocument/2006/relationships/slide" Target="slides/slide20.xml"/><Relationship Id="rId23" Type="http://schemas.openxmlformats.org/officeDocument/2006/relationships/presProps" Target="presProps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47C25EB3-B5BC-4704-BF40-3F37F5B974FB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26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27" name="PlaceHolder 3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5B35E9D0-F73A-4045-80D9-64ED7981C6D7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29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30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31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32" name="PlaceHolder 5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8" name="PlaceHolder 7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1911926F-1D0B-43EA-A5BA-C70D926FE08F}" type="slidenum">
              <a:t>&lt;#&gt;</a:t>
            </a:fld>
          </a:p>
        </p:txBody>
      </p:sp>
      <p:sp>
        <p:nvSpPr>
          <p:cNvPr id="9" name="PlaceHolder 8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34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93740"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35" name="PlaceHolder 3"/>
          <p:cNvSpPr>
            <a:spLocks noGrp="1"/>
          </p:cNvSpPr>
          <p:nvPr>
            <p:ph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93740"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36" name="PlaceHolder 4"/>
          <p:cNvSpPr>
            <a:spLocks noGrp="1"/>
          </p:cNvSpPr>
          <p:nvPr>
            <p:ph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93740"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37" name="PlaceHolder 5"/>
          <p:cNvSpPr>
            <a:spLocks noGrp="1"/>
          </p:cNvSpPr>
          <p:nvPr>
            <p:ph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93740"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38" name="PlaceHolder 6"/>
          <p:cNvSpPr>
            <a:spLocks noGrp="1"/>
          </p:cNvSpPr>
          <p:nvPr>
            <p:ph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93740"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39" name="PlaceHolder 7"/>
          <p:cNvSpPr>
            <a:spLocks noGrp="1"/>
          </p:cNvSpPr>
          <p:nvPr>
            <p:ph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93740"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10" name="PlaceHolder 9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E4AF5872-EB78-40F5-ACDA-A4CC5C447D49}" type="slidenum">
              <a:t>&lt;#&gt;</a:t>
            </a:fld>
          </a:p>
        </p:txBody>
      </p:sp>
      <p:sp>
        <p:nvSpPr>
          <p:cNvPr id="11" name="PlaceHolder 10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AAF50D90-432E-4BB7-B8EE-7CB46C6A98CA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08112CC6-83F4-4729-806A-E7F66B8B4189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9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10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16973831-6317-423D-B588-DDC9270B86BC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7DE14884-9B64-4E58-BDA1-10B6DDBDC4F4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EE484A88-B99F-43AC-85C1-2244D048E867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14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15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16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FCBD3EB8-351D-470F-8384-51F7901298CC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18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19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20" name="PlaceHolder 4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7185CE22-D557-4EF6-9C8E-C8C22884B3AD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22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23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24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35C89209-B46C-4FB3-BCA0-10CF111F6C3F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algn="ctr" defTabSz="914400">
              <a:lnSpc>
                <a:spcPct val="100000"/>
              </a:lnSpc>
              <a:buNone/>
            </a:pPr>
            <a:r>
              <a:rPr b="0" lang="ru-RU" sz="4400" spc="-1" strike="noStrike">
                <a:solidFill>
                  <a:schemeClr val="dk1"/>
                </a:solidFill>
                <a:latin typeface="Calibri"/>
              </a:rPr>
              <a:t>Образец заголовка</a:t>
            </a:r>
            <a:endParaRPr b="0" lang="ru-RU" sz="44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dt" idx="1"/>
          </p:nvPr>
        </p:nvSpPr>
        <p:spPr>
          <a:xfrm>
            <a:off x="457200" y="6356520"/>
            <a:ext cx="213336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defRPr b="0" lang="ru-RU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b="0" lang="ru-RU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rPr>
              <a:t>&lt;дата/время&gt;</a:t>
            </a:r>
            <a:endParaRPr b="0" lang="ru-RU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ftr" idx="2"/>
          </p:nvPr>
        </p:nvSpPr>
        <p:spPr>
          <a:xfrm>
            <a:off x="3124080" y="6356520"/>
            <a:ext cx="289512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buNone/>
              <a:defRPr b="0" lang="ru-RU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ru-RU" sz="1400" spc="-1" strike="noStrike">
                <a:solidFill>
                  <a:srgbClr val="000000"/>
                </a:solidFill>
                <a:latin typeface="Times New Roman"/>
              </a:rPr>
              <a:t>&lt;нижний колонтитул&gt;</a:t>
            </a:r>
            <a:endParaRPr b="0" lang="ru-RU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3" name="PlaceHolder 4"/>
          <p:cNvSpPr>
            <a:spLocks noGrp="1"/>
          </p:cNvSpPr>
          <p:nvPr>
            <p:ph type="sldNum" idx="3"/>
          </p:nvPr>
        </p:nvSpPr>
        <p:spPr>
          <a:xfrm>
            <a:off x="6553080" y="6356520"/>
            <a:ext cx="213336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0" lang="ru-RU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51D44F97-3996-4776-B492-9686F6AAB1A7}" type="slidenum">
              <a:rPr b="0" lang="ru-RU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rPr>
              <a:t>&lt;номер&gt;</a:t>
            </a:fld>
            <a:endParaRPr b="0" lang="ru-RU" sz="12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slideLayout" Target="../slideLayouts/slideLayout2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image" Target="../media/image2.png"/><Relationship Id="rId2" Type="http://schemas.openxmlformats.org/officeDocument/2006/relationships/slideLayout" Target="../slideLayouts/slideLayout2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image" Target="../media/image2.png"/><Relationship Id="rId2" Type="http://schemas.openxmlformats.org/officeDocument/2006/relationships/slideLayout" Target="../slideLayouts/slideLayout2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image" Target="../media/image2.png"/><Relationship Id="rId2" Type="http://schemas.openxmlformats.org/officeDocument/2006/relationships/slideLayout" Target="../slideLayouts/slideLayout2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image" Target="../media/image2.png"/><Relationship Id="rId2" Type="http://schemas.openxmlformats.org/officeDocument/2006/relationships/slideLayout" Target="../slideLayouts/slideLayout2.xml"/>
</Relationships>
</file>

<file path=ppt/slides/_rels/slide14.xml.rels><?xml version="1.0" encoding="UTF-8"?>
<Relationships xmlns="http://schemas.openxmlformats.org/package/2006/relationships"><Relationship Id="rId1" Type="http://schemas.openxmlformats.org/officeDocument/2006/relationships/image" Target="../media/image2.png"/><Relationship Id="rId2" Type="http://schemas.openxmlformats.org/officeDocument/2006/relationships/slideLayout" Target="../slideLayouts/slideLayout2.xml"/>
</Relationships>
</file>

<file path=ppt/slides/_rels/slide15.xml.rels><?xml version="1.0" encoding="UTF-8"?>
<Relationships xmlns="http://schemas.openxmlformats.org/package/2006/relationships"><Relationship Id="rId1" Type="http://schemas.openxmlformats.org/officeDocument/2006/relationships/image" Target="../media/image2.png"/><Relationship Id="rId2" Type="http://schemas.openxmlformats.org/officeDocument/2006/relationships/slideLayout" Target="../slideLayouts/slideLayout2.xml"/>
</Relationships>
</file>

<file path=ppt/slides/_rels/slide16.xml.rels><?xml version="1.0" encoding="UTF-8"?>
<Relationships xmlns="http://schemas.openxmlformats.org/package/2006/relationships"><Relationship Id="rId1" Type="http://schemas.openxmlformats.org/officeDocument/2006/relationships/image" Target="../media/image2.png"/><Relationship Id="rId2" Type="http://schemas.openxmlformats.org/officeDocument/2006/relationships/slideLayout" Target="../slideLayouts/slideLayout2.xml"/>
</Relationships>
</file>

<file path=ppt/slides/_rels/slide17.xml.rels><?xml version="1.0" encoding="UTF-8"?>
<Relationships xmlns="http://schemas.openxmlformats.org/package/2006/relationships"><Relationship Id="rId1" Type="http://schemas.openxmlformats.org/officeDocument/2006/relationships/image" Target="../media/image2.png"/><Relationship Id="rId2" Type="http://schemas.openxmlformats.org/officeDocument/2006/relationships/slideLayout" Target="../slideLayouts/slideLayout2.xml"/>
</Relationships>
</file>

<file path=ppt/slides/_rels/slide18.xml.rels><?xml version="1.0" encoding="UTF-8"?>
<Relationships xmlns="http://schemas.openxmlformats.org/package/2006/relationships"><Relationship Id="rId1" Type="http://schemas.openxmlformats.org/officeDocument/2006/relationships/image" Target="../media/image2.png"/><Relationship Id="rId2" Type="http://schemas.openxmlformats.org/officeDocument/2006/relationships/slideLayout" Target="../slideLayouts/slideLayout2.xml"/>
</Relationships>
</file>

<file path=ppt/slides/_rels/slide19.xml.rels><?xml version="1.0" encoding="UTF-8"?>
<Relationships xmlns="http://schemas.openxmlformats.org/package/2006/relationships"><Relationship Id="rId1" Type="http://schemas.openxmlformats.org/officeDocument/2006/relationships/image" Target="../media/image2.png"/><Relationship Id="rId2" Type="http://schemas.openxmlformats.org/officeDocument/2006/relationships/slideLayout" Target="../slideLayouts/slideLayout2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slideLayout" Target="../slideLayouts/slideLayout2.xml"/>
</Relationships>
</file>

<file path=ppt/slides/_rels/slide20.xml.rels><?xml version="1.0" encoding="UTF-8"?>
<Relationships xmlns="http://schemas.openxmlformats.org/package/2006/relationships"><Relationship Id="rId1" Type="http://schemas.openxmlformats.org/officeDocument/2006/relationships/image" Target="../media/image2.png"/><Relationship Id="rId2" Type="http://schemas.openxmlformats.org/officeDocument/2006/relationships/slideLayout" Target="../slideLayouts/slideLayout2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slideLayout" Target="../slideLayouts/slideLayout2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slideLayout" Target="../slideLayouts/slideLayout2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image" Target="../media/image2.png"/><Relationship Id="rId2" Type="http://schemas.openxmlformats.org/officeDocument/2006/relationships/slideLayout" Target="../slideLayouts/slideLayout2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image" Target="../media/image2.png"/><Relationship Id="rId2" Type="http://schemas.openxmlformats.org/officeDocument/2006/relationships/slideLayout" Target="../slideLayouts/slideLayout2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image" Target="../media/image2.png"/><Relationship Id="rId2" Type="http://schemas.openxmlformats.org/officeDocument/2006/relationships/slideLayout" Target="../slideLayouts/slideLayout2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image" Target="../media/image2.png"/><Relationship Id="rId2" Type="http://schemas.openxmlformats.org/officeDocument/2006/relationships/slideLayout" Target="../slideLayouts/slideLayout2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image" Target="../media/image2.png"/><Relationship Id="rId2" Type="http://schemas.openxmlformats.org/officeDocument/2006/relationships/slideLayout" Target="../slideLayouts/slideLayout2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" name="Picture 2" descr="C:\Users\Лариса\Desktop\Подгот-ная группа 2018-2019 уч.год\Кратинки, рамки, фоны\Рамки\0_245e4_26883d94_L.png"/>
          <p:cNvPicPr/>
          <p:nvPr/>
        </p:nvPicPr>
        <p:blipFill>
          <a:blip r:embed="rId1"/>
          <a:stretch/>
        </p:blipFill>
        <p:spPr>
          <a:xfrm>
            <a:off x="0" y="0"/>
            <a:ext cx="9143640" cy="6857640"/>
          </a:xfrm>
          <a:prstGeom prst="rect">
            <a:avLst/>
          </a:prstGeom>
          <a:ln w="0">
            <a:noFill/>
          </a:ln>
        </p:spPr>
      </p:pic>
      <p:sp>
        <p:nvSpPr>
          <p:cNvPr id="41" name="TextBox 2"/>
          <p:cNvSpPr/>
          <p:nvPr/>
        </p:nvSpPr>
        <p:spPr>
          <a:xfrm>
            <a:off x="1331640" y="2133000"/>
            <a:ext cx="5040360" cy="22842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 defTabSz="914400">
              <a:lnSpc>
                <a:spcPct val="100000"/>
              </a:lnSpc>
            </a:pPr>
            <a:r>
              <a:rPr b="1" lang="ru-RU" sz="4800" spc="-1" strike="noStrike">
                <a:solidFill>
                  <a:srgbClr val="7030a0"/>
                </a:solidFill>
                <a:latin typeface="Times New Roman"/>
              </a:rPr>
              <a:t>Экологическое образование дошкольников</a:t>
            </a:r>
            <a:endParaRPr b="0" lang="ru-RU" sz="4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2" name="TextBox 3"/>
          <p:cNvSpPr/>
          <p:nvPr/>
        </p:nvSpPr>
        <p:spPr>
          <a:xfrm>
            <a:off x="2555640" y="1340640"/>
            <a:ext cx="4207320" cy="4554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 defTabSz="914400">
              <a:lnSpc>
                <a:spcPct val="100000"/>
              </a:lnSpc>
            </a:pPr>
            <a:r>
              <a:rPr b="1" lang="ru-RU" sz="2400" spc="-1" strike="noStrike">
                <a:solidFill>
                  <a:schemeClr val="accent2">
                    <a:lumMod val="50000"/>
                  </a:schemeClr>
                </a:solidFill>
                <a:latin typeface="Times New Roman"/>
              </a:rPr>
              <a:t>ГБОУ Школа № 1373</a:t>
            </a:r>
            <a:endParaRPr b="0" lang="ru-RU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3" name="TextBox 4"/>
          <p:cNvSpPr/>
          <p:nvPr/>
        </p:nvSpPr>
        <p:spPr>
          <a:xfrm>
            <a:off x="2195640" y="5157360"/>
            <a:ext cx="3600000" cy="395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 defTabSz="914400">
              <a:lnSpc>
                <a:spcPct val="100000"/>
              </a:lnSpc>
            </a:pPr>
            <a:r>
              <a:rPr b="1" lang="ru-RU" sz="2000" spc="-1" strike="noStrike">
                <a:solidFill>
                  <a:schemeClr val="dk2">
                    <a:lumMod val="50000"/>
                  </a:schemeClr>
                </a:solidFill>
                <a:latin typeface="Times New Roman"/>
              </a:rPr>
              <a:t>Макарова .Е.В</a:t>
            </a:r>
            <a:endParaRPr b="0" lang="ru-RU" sz="2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TextBox 3"/>
          <p:cNvSpPr/>
          <p:nvPr/>
        </p:nvSpPr>
        <p:spPr>
          <a:xfrm>
            <a:off x="827640" y="1556640"/>
            <a:ext cx="7560360" cy="32907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 defTabSz="914400">
              <a:lnSpc>
                <a:spcPct val="100000"/>
              </a:lnSpc>
            </a:pPr>
            <a:r>
              <a:rPr b="1" lang="ru-RU" sz="3200" spc="-1" strike="noStrike">
                <a:solidFill>
                  <a:schemeClr val="dk1"/>
                </a:solidFill>
                <a:latin typeface="Times New Roman"/>
                <a:ea typeface="Times New Roman"/>
              </a:rPr>
              <a:t>В основе каждой  из программ – </a:t>
            </a: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  <a:p>
            <a:pPr algn="ctr" defTabSz="914400">
              <a:lnSpc>
                <a:spcPct val="100000"/>
              </a:lnSpc>
            </a:pPr>
            <a:r>
              <a:rPr b="1" lang="ru-RU" sz="3200" spc="-1" strike="noStrike">
                <a:solidFill>
                  <a:schemeClr val="dk1"/>
                </a:solidFill>
                <a:latin typeface="Times New Roman"/>
                <a:ea typeface="Times New Roman"/>
              </a:rPr>
              <a:t>лежит личностно-ориентированная </a:t>
            </a: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  <a:p>
            <a:pPr algn="ctr" defTabSz="914400">
              <a:lnSpc>
                <a:spcPct val="100000"/>
              </a:lnSpc>
            </a:pPr>
            <a:r>
              <a:rPr b="1" lang="ru-RU" sz="3200" spc="-1" strike="noStrike">
                <a:solidFill>
                  <a:schemeClr val="dk1"/>
                </a:solidFill>
                <a:latin typeface="Times New Roman"/>
                <a:ea typeface="Times New Roman"/>
              </a:rPr>
              <a:t>мо­дель воспитания, индивидуальный подход к развитию интеллек­туальных и художественных способностей ребенка.</a:t>
            </a: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  <a:p>
            <a:pPr defTabSz="914400"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76" name="Picture 2" descr="C:\Users\Лариса\Desktop\Подгот-ная группа 2018-2019 уч.год\Кратинки, рамки, фоны\Рамки\0_2459f_24f7465b_L.png"/>
          <p:cNvPicPr/>
          <p:nvPr/>
        </p:nvPicPr>
        <p:blipFill>
          <a:blip r:embed="rId1"/>
          <a:stretch/>
        </p:blipFill>
        <p:spPr>
          <a:xfrm>
            <a:off x="0" y="0"/>
            <a:ext cx="9143640" cy="685764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TextBox 2"/>
          <p:cNvSpPr/>
          <p:nvPr/>
        </p:nvSpPr>
        <p:spPr>
          <a:xfrm>
            <a:off x="1115640" y="1845000"/>
            <a:ext cx="6912360" cy="2284200"/>
          </a:xfrm>
          <a:prstGeom prst="rect">
            <a:avLst/>
          </a:prstGeom>
          <a:solidFill>
            <a:srgbClr val="ffffff"/>
          </a:solidFill>
          <a:ln>
            <a:solidFill>
              <a:srgbClr val="4f81bd"/>
            </a:solidFill>
            <a:rou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t">
            <a:spAutoFit/>
          </a:bodyPr>
          <a:p>
            <a:pPr algn="ctr" defTabSz="914400">
              <a:lnSpc>
                <a:spcPct val="100000"/>
              </a:lnSpc>
            </a:pPr>
            <a:r>
              <a:rPr b="1" lang="ru-RU" sz="2400" spc="-1" strike="noStrike">
                <a:solidFill>
                  <a:schemeClr val="dk1"/>
                </a:solidFill>
                <a:latin typeface="Times New Roman"/>
              </a:rPr>
              <a:t>Для достижения основополагающей цели экологического образования дошкольников необходимо создать целостную систему: условия, подобрать методологический и методический инструментарий, выстроить работу с социальными партнерами </a:t>
            </a:r>
            <a:r>
              <a:rPr b="0" lang="ru-RU" sz="2000" spc="-1" strike="noStrike">
                <a:solidFill>
                  <a:schemeClr val="dk1"/>
                </a:solidFill>
                <a:latin typeface="Times New Roman"/>
              </a:rPr>
              <a:t>.</a:t>
            </a:r>
            <a:endParaRPr b="0" lang="ru-RU" sz="20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78" name="Picture 2" descr="C:\Users\Лариса\Desktop\Подгот-ная группа 2018-2019 уч.год\Кратинки, рамки, фоны\Рамки\0_2459f_24f7465b_L.png"/>
          <p:cNvPicPr/>
          <p:nvPr/>
        </p:nvPicPr>
        <p:blipFill>
          <a:blip r:embed="rId1"/>
          <a:stretch/>
        </p:blipFill>
        <p:spPr>
          <a:xfrm>
            <a:off x="0" y="0"/>
            <a:ext cx="9143640" cy="685764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" name="Picture 2" descr="C:\Users\Лариса\Desktop\Подгот-ная группа 2018-2019 уч.год\Кратинки, рамки, фоны\Рамки\0_2459f_24f7465b_L.png"/>
          <p:cNvPicPr/>
          <p:nvPr/>
        </p:nvPicPr>
        <p:blipFill>
          <a:blip r:embed="rId1"/>
          <a:stretch/>
        </p:blipFill>
        <p:spPr>
          <a:xfrm>
            <a:off x="0" y="0"/>
            <a:ext cx="9143640" cy="6857640"/>
          </a:xfrm>
          <a:prstGeom prst="rect">
            <a:avLst/>
          </a:prstGeom>
          <a:ln w="0">
            <a:noFill/>
          </a:ln>
        </p:spPr>
      </p:pic>
      <p:sp>
        <p:nvSpPr>
          <p:cNvPr id="80" name="PlaceHolder 1"/>
          <p:cNvSpPr>
            <a:spLocks noGrp="1"/>
          </p:cNvSpPr>
          <p:nvPr>
            <p:ph type="title"/>
          </p:nvPr>
        </p:nvSpPr>
        <p:spPr>
          <a:xfrm>
            <a:off x="251640" y="188640"/>
            <a:ext cx="8604000" cy="1007640"/>
          </a:xfrm>
          <a:prstGeom prst="rect">
            <a:avLst/>
          </a:prstGeom>
          <a:gradFill rotWithShape="0">
            <a:gsLst>
              <a:gs pos="0">
                <a:srgbClr val="d9fda6"/>
              </a:gs>
              <a:gs pos="35000">
                <a:srgbClr val="e3fbc2"/>
              </a:gs>
              <a:gs pos="100000">
                <a:srgbClr val="f4ffe6"/>
              </a:gs>
            </a:gsLst>
            <a:lin ang="16200000"/>
          </a:gradFill>
          <a:ln w="9360">
            <a:solidFill>
              <a:srgbClr val="98b855"/>
            </a:solidFill>
            <a:round/>
          </a:ln>
          <a:effectLst>
            <a:outerShdw dist="20160" dir="5400000" blurRad="39960" rotWithShape="0">
              <a:srgbClr val="000000">
                <a:alpha val="38000"/>
              </a:srgbClr>
            </a:outerShdw>
          </a:effectLst>
        </p:spPr>
        <p:txBody>
          <a:bodyPr numCol="1" spcCol="0" lIns="91440" rIns="91440" tIns="45720" bIns="45720" anchor="ctr">
            <a:normAutofit/>
          </a:bodyPr>
          <a:p>
            <a:pPr indent="0" algn="ctr" defTabSz="914400">
              <a:lnSpc>
                <a:spcPct val="100000"/>
              </a:lnSpc>
              <a:buNone/>
            </a:pPr>
            <a:r>
              <a:rPr b="1" lang="ru-RU" sz="2800" spc="-1" strike="noStrike">
                <a:solidFill>
                  <a:schemeClr val="dk1"/>
                </a:solidFill>
                <a:latin typeface="Times New Roman"/>
              </a:rPr>
              <a:t>РППС</a:t>
            </a:r>
            <a:r>
              <a:rPr b="0" lang="ru-RU" sz="2800" spc="-1" strike="noStrike">
                <a:solidFill>
                  <a:schemeClr val="dk1"/>
                </a:solidFill>
                <a:latin typeface="Times New Roman"/>
              </a:rPr>
              <a:t>: Элементы экологоразвивающей  среды</a:t>
            </a:r>
            <a:endParaRPr b="0" lang="ru-RU" sz="28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81" name="Скругленный прямоугольник 6"/>
          <p:cNvSpPr/>
          <p:nvPr/>
        </p:nvSpPr>
        <p:spPr>
          <a:xfrm>
            <a:off x="0" y="2421000"/>
            <a:ext cx="2160000" cy="914040"/>
          </a:xfrm>
          <a:prstGeom prst="roundRect">
            <a:avLst>
              <a:gd name="adj" fmla="val 16667"/>
            </a:avLst>
          </a:prstGeom>
          <a:solidFill>
            <a:schemeClr val="accent5">
              <a:lumMod val="20000"/>
              <a:lumOff val="80000"/>
            </a:schemeClr>
          </a:solidFill>
          <a:ln>
            <a:solidFill>
              <a:srgbClr val="4bacc6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 defTabSz="914400">
              <a:lnSpc>
                <a:spcPct val="100000"/>
              </a:lnSpc>
            </a:pPr>
            <a:r>
              <a:rPr b="1" lang="ru-RU" sz="2000" spc="-1" strike="noStrike">
                <a:solidFill>
                  <a:schemeClr val="dk1"/>
                </a:solidFill>
                <a:latin typeface="Times New Roman"/>
              </a:rPr>
              <a:t>Экологическая тропинка</a:t>
            </a:r>
            <a:endParaRPr b="0" lang="ru-RU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2" name="Скругленный прямоугольник 7"/>
          <p:cNvSpPr/>
          <p:nvPr/>
        </p:nvSpPr>
        <p:spPr>
          <a:xfrm>
            <a:off x="6732360" y="1484640"/>
            <a:ext cx="1855440" cy="914040"/>
          </a:xfrm>
          <a:prstGeom prst="roundRect">
            <a:avLst>
              <a:gd name="adj" fmla="val 16667"/>
            </a:avLst>
          </a:prstGeom>
          <a:solidFill>
            <a:schemeClr val="accent5">
              <a:lumMod val="20000"/>
              <a:lumOff val="80000"/>
            </a:schemeClr>
          </a:solidFill>
          <a:ln>
            <a:solidFill>
              <a:srgbClr val="4bacc6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 defTabSz="914400">
              <a:lnSpc>
                <a:spcPct val="100000"/>
              </a:lnSpc>
            </a:pPr>
            <a:r>
              <a:rPr b="1" lang="ru-RU" sz="2000" spc="-1" strike="noStrike">
                <a:solidFill>
                  <a:schemeClr val="dk1"/>
                </a:solidFill>
                <a:latin typeface="Times New Roman"/>
              </a:rPr>
              <a:t>Библиотека</a:t>
            </a:r>
            <a:endParaRPr b="0" lang="ru-RU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3" name="Скругленный прямоугольник 10"/>
          <p:cNvSpPr/>
          <p:nvPr/>
        </p:nvSpPr>
        <p:spPr>
          <a:xfrm>
            <a:off x="2411640" y="1340640"/>
            <a:ext cx="1855440" cy="914040"/>
          </a:xfrm>
          <a:prstGeom prst="roundRect">
            <a:avLst>
              <a:gd name="adj" fmla="val 16667"/>
            </a:avLst>
          </a:prstGeom>
          <a:solidFill>
            <a:schemeClr val="accent5">
              <a:lumMod val="20000"/>
              <a:lumOff val="80000"/>
            </a:schemeClr>
          </a:solidFill>
          <a:ln>
            <a:solidFill>
              <a:srgbClr val="4bacc6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 defTabSz="914400">
              <a:lnSpc>
                <a:spcPct val="100000"/>
              </a:lnSpc>
            </a:pPr>
            <a:r>
              <a:rPr b="1" lang="ru-RU" sz="2000" spc="-1" strike="noStrike">
                <a:solidFill>
                  <a:schemeClr val="dk1"/>
                </a:solidFill>
                <a:latin typeface="Times New Roman"/>
              </a:rPr>
              <a:t>Мини -Лаборатория</a:t>
            </a:r>
            <a:endParaRPr b="0" lang="ru-RU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4" name="Скругленный прямоугольник 11"/>
          <p:cNvSpPr/>
          <p:nvPr/>
        </p:nvSpPr>
        <p:spPr>
          <a:xfrm>
            <a:off x="1979640" y="5517360"/>
            <a:ext cx="2143440" cy="914040"/>
          </a:xfrm>
          <a:prstGeom prst="roundRect">
            <a:avLst>
              <a:gd name="adj" fmla="val 16667"/>
            </a:avLst>
          </a:prstGeom>
          <a:solidFill>
            <a:schemeClr val="accent5">
              <a:lumMod val="20000"/>
              <a:lumOff val="80000"/>
            </a:schemeClr>
          </a:solidFill>
          <a:ln>
            <a:solidFill>
              <a:srgbClr val="4bacc6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 defTabSz="914400">
              <a:lnSpc>
                <a:spcPct val="100000"/>
              </a:lnSpc>
            </a:pPr>
            <a:r>
              <a:rPr b="1" lang="ru-RU" sz="2000" spc="-1" strike="noStrike">
                <a:solidFill>
                  <a:schemeClr val="dk1"/>
                </a:solidFill>
                <a:latin typeface="Times New Roman"/>
              </a:rPr>
              <a:t>Экологический театр</a:t>
            </a:r>
            <a:endParaRPr b="0" lang="ru-RU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5" name="Скругленный прямоугольник 13"/>
          <p:cNvSpPr/>
          <p:nvPr/>
        </p:nvSpPr>
        <p:spPr>
          <a:xfrm>
            <a:off x="6516360" y="5589360"/>
            <a:ext cx="2215440" cy="914040"/>
          </a:xfrm>
          <a:prstGeom prst="roundRect">
            <a:avLst>
              <a:gd name="adj" fmla="val 16667"/>
            </a:avLst>
          </a:prstGeom>
          <a:solidFill>
            <a:schemeClr val="accent5">
              <a:lumMod val="20000"/>
              <a:lumOff val="80000"/>
            </a:schemeClr>
          </a:solidFill>
          <a:ln>
            <a:solidFill>
              <a:srgbClr val="4bacc6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 defTabSz="914400">
              <a:lnSpc>
                <a:spcPct val="100000"/>
              </a:lnSpc>
            </a:pPr>
            <a:r>
              <a:rPr b="1" lang="ru-RU" sz="2000" spc="-1" strike="noStrike">
                <a:solidFill>
                  <a:schemeClr val="dk1"/>
                </a:solidFill>
                <a:latin typeface="Times New Roman"/>
              </a:rPr>
              <a:t>Музей , картинная галерея</a:t>
            </a:r>
            <a:endParaRPr b="0" lang="ru-RU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6" name="Скругленный прямоугольник 14"/>
          <p:cNvSpPr/>
          <p:nvPr/>
        </p:nvSpPr>
        <p:spPr>
          <a:xfrm>
            <a:off x="4500000" y="1989000"/>
            <a:ext cx="1960200" cy="914040"/>
          </a:xfrm>
          <a:prstGeom prst="roundRect">
            <a:avLst>
              <a:gd name="adj" fmla="val 16667"/>
            </a:avLst>
          </a:prstGeom>
          <a:solidFill>
            <a:schemeClr val="accent5">
              <a:lumMod val="20000"/>
              <a:lumOff val="80000"/>
            </a:schemeClr>
          </a:solidFill>
          <a:ln>
            <a:solidFill>
              <a:srgbClr val="4bacc6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 defTabSz="914400">
              <a:lnSpc>
                <a:spcPct val="100000"/>
              </a:lnSpc>
            </a:pPr>
            <a:r>
              <a:rPr b="1" lang="ru-RU" sz="2000" spc="-1" strike="noStrike">
                <a:solidFill>
                  <a:schemeClr val="dk1"/>
                </a:solidFill>
                <a:latin typeface="Times New Roman"/>
              </a:rPr>
              <a:t>Территория ДОУ </a:t>
            </a:r>
            <a:endParaRPr b="0" lang="ru-RU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7" name="Скругленный прямоугольник 15"/>
          <p:cNvSpPr/>
          <p:nvPr/>
        </p:nvSpPr>
        <p:spPr>
          <a:xfrm>
            <a:off x="6660360" y="3357000"/>
            <a:ext cx="1855440" cy="914040"/>
          </a:xfrm>
          <a:prstGeom prst="roundRect">
            <a:avLst>
              <a:gd name="adj" fmla="val 16667"/>
            </a:avLst>
          </a:prstGeom>
          <a:solidFill>
            <a:schemeClr val="accent5">
              <a:lumMod val="20000"/>
              <a:lumOff val="80000"/>
            </a:schemeClr>
          </a:solidFill>
          <a:ln>
            <a:solidFill>
              <a:srgbClr val="4bacc6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 defTabSz="914400">
              <a:lnSpc>
                <a:spcPct val="100000"/>
              </a:lnSpc>
            </a:pPr>
            <a:r>
              <a:rPr b="1" lang="ru-RU" sz="2000" spc="-1" strike="noStrike">
                <a:solidFill>
                  <a:schemeClr val="dk1"/>
                </a:solidFill>
                <a:latin typeface="Times New Roman"/>
              </a:rPr>
              <a:t>Огород, сад</a:t>
            </a:r>
            <a:endParaRPr b="0" lang="ru-RU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8" name="Скругленный прямоугольник 18"/>
          <p:cNvSpPr/>
          <p:nvPr/>
        </p:nvSpPr>
        <p:spPr>
          <a:xfrm>
            <a:off x="179640" y="4149000"/>
            <a:ext cx="2304000" cy="1151640"/>
          </a:xfrm>
          <a:prstGeom prst="roundRect">
            <a:avLst>
              <a:gd name="adj" fmla="val 16667"/>
            </a:avLst>
          </a:prstGeom>
          <a:solidFill>
            <a:schemeClr val="accent5">
              <a:lumMod val="20000"/>
              <a:lumOff val="80000"/>
            </a:schemeClr>
          </a:solidFill>
          <a:ln>
            <a:solidFill>
              <a:srgbClr val="4bacc6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 defTabSz="914400">
              <a:lnSpc>
                <a:spcPct val="100000"/>
              </a:lnSpc>
            </a:pPr>
            <a:r>
              <a:rPr b="1" lang="ru-RU" sz="2000" spc="-1" strike="noStrike">
                <a:solidFill>
                  <a:schemeClr val="dk1"/>
                </a:solidFill>
                <a:latin typeface="Times New Roman"/>
              </a:rPr>
              <a:t>Музыкальный, Физкультурный</a:t>
            </a:r>
            <a:endParaRPr b="0" lang="ru-RU" sz="2000" spc="-1" strike="noStrike">
              <a:solidFill>
                <a:srgbClr val="000000"/>
              </a:solidFill>
              <a:latin typeface="Arial"/>
            </a:endParaRPr>
          </a:p>
          <a:p>
            <a:pPr algn="ctr" defTabSz="914400">
              <a:lnSpc>
                <a:spcPct val="100000"/>
              </a:lnSpc>
            </a:pPr>
            <a:r>
              <a:rPr b="1" lang="ru-RU" sz="2000" spc="-1" strike="noStrike">
                <a:solidFill>
                  <a:schemeClr val="dk1"/>
                </a:solidFill>
                <a:latin typeface="Times New Roman"/>
              </a:rPr>
              <a:t>залы</a:t>
            </a:r>
            <a:endParaRPr b="0" lang="ru-RU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9" name="Скругленный прямоугольник 21"/>
          <p:cNvSpPr/>
          <p:nvPr/>
        </p:nvSpPr>
        <p:spPr>
          <a:xfrm>
            <a:off x="2627640" y="3069000"/>
            <a:ext cx="1855440" cy="914040"/>
          </a:xfrm>
          <a:prstGeom prst="roundRect">
            <a:avLst>
              <a:gd name="adj" fmla="val 16667"/>
            </a:avLst>
          </a:prstGeom>
          <a:solidFill>
            <a:schemeClr val="accent5">
              <a:lumMod val="20000"/>
              <a:lumOff val="80000"/>
            </a:schemeClr>
          </a:solidFill>
          <a:ln>
            <a:solidFill>
              <a:srgbClr val="4bacc6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 defTabSz="914400">
              <a:lnSpc>
                <a:spcPct val="100000"/>
              </a:lnSpc>
            </a:pPr>
            <a:r>
              <a:rPr b="1" lang="ru-RU" sz="2000" spc="-1" strike="noStrike">
                <a:solidFill>
                  <a:schemeClr val="dk1"/>
                </a:solidFill>
                <a:latin typeface="Times New Roman"/>
              </a:rPr>
              <a:t>Уголки в группах </a:t>
            </a:r>
            <a:endParaRPr b="0" lang="ru-RU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0" name="Скругленный прямоугольник 23"/>
          <p:cNvSpPr/>
          <p:nvPr/>
        </p:nvSpPr>
        <p:spPr>
          <a:xfrm>
            <a:off x="4356000" y="4221000"/>
            <a:ext cx="2088000" cy="1007640"/>
          </a:xfrm>
          <a:prstGeom prst="roundRect">
            <a:avLst>
              <a:gd name="adj" fmla="val 16667"/>
            </a:avLst>
          </a:prstGeom>
          <a:solidFill>
            <a:schemeClr val="accent5">
              <a:lumMod val="20000"/>
              <a:lumOff val="80000"/>
            </a:schemeClr>
          </a:solidFill>
          <a:ln>
            <a:solidFill>
              <a:srgbClr val="4bacc6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 defTabSz="914400">
              <a:lnSpc>
                <a:spcPct val="100000"/>
              </a:lnSpc>
            </a:pPr>
            <a:r>
              <a:rPr b="1" lang="ru-RU" sz="2000" spc="-1" strike="noStrike">
                <a:solidFill>
                  <a:schemeClr val="dk1"/>
                </a:solidFill>
                <a:latin typeface="Times New Roman"/>
              </a:rPr>
              <a:t>Выставочный уголок</a:t>
            </a:r>
            <a:endParaRPr b="0" lang="ru-RU" sz="2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1" name="Picture 2" descr="C:\Users\Лариса\Desktop\Подгот-ная группа 2018-2019 уч.год\Кратинки, рамки, фоны\Рамки\0_2459f_24f7465b_L.png"/>
          <p:cNvPicPr/>
          <p:nvPr/>
        </p:nvPicPr>
        <p:blipFill>
          <a:blip r:embed="rId1"/>
          <a:stretch/>
        </p:blipFill>
        <p:spPr>
          <a:xfrm>
            <a:off x="0" y="0"/>
            <a:ext cx="9143640" cy="6857640"/>
          </a:xfrm>
          <a:prstGeom prst="rect">
            <a:avLst/>
          </a:prstGeom>
          <a:ln w="0">
            <a:noFill/>
          </a:ln>
        </p:spPr>
      </p:pic>
      <p:sp>
        <p:nvSpPr>
          <p:cNvPr id="92" name="Прямоугольник 2"/>
          <p:cNvSpPr/>
          <p:nvPr/>
        </p:nvSpPr>
        <p:spPr>
          <a:xfrm>
            <a:off x="179640" y="1052640"/>
            <a:ext cx="8748000" cy="5210280"/>
          </a:xfrm>
          <a:prstGeom prst="rect">
            <a:avLst/>
          </a:prstGeom>
          <a:gradFill rotWithShape="0">
            <a:gsLst>
              <a:gs pos="0">
                <a:srgbClr val="d9fda6"/>
              </a:gs>
              <a:gs pos="35000">
                <a:srgbClr val="e3fbc2"/>
              </a:gs>
              <a:gs pos="100000">
                <a:srgbClr val="f4ffe6"/>
              </a:gs>
            </a:gsLst>
            <a:lin ang="16200000"/>
          </a:gradFill>
          <a:ln>
            <a:solidFill>
              <a:srgbClr val="98b855"/>
            </a:solidFill>
            <a:round/>
          </a:ln>
          <a:effectLst>
            <a:outerShdw blurRad="39960" dir="5400000" dist="20160" rotWithShape="0">
              <a:srgbClr val="000000">
                <a:alpha val="38000"/>
              </a:srgb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1" lang="ru-RU" sz="1800" spc="-1" strike="noStrike">
                <a:solidFill>
                  <a:schemeClr val="dk1"/>
                </a:solidFill>
                <a:latin typeface="Calibri"/>
              </a:rPr>
              <a:t> </a:t>
            </a:r>
            <a:r>
              <a:rPr b="1" lang="ru-RU" sz="2400" spc="-1" strike="noStrike">
                <a:solidFill>
                  <a:schemeClr val="dk1"/>
                </a:solidFill>
                <a:latin typeface="Times New Roman"/>
              </a:rPr>
              <a:t>НАГЛЯДНЫЕ </a:t>
            </a:r>
            <a:r>
              <a:rPr b="0" lang="ru-RU" sz="2400" spc="-1" strike="noStrike">
                <a:solidFill>
                  <a:schemeClr val="dk1"/>
                </a:solidFill>
                <a:latin typeface="Times New Roman"/>
              </a:rPr>
              <a:t>(наблюдения,демонстрация,рассматривание, показ)</a:t>
            </a:r>
            <a:br>
              <a:rPr sz="2400"/>
            </a:br>
            <a:r>
              <a:rPr b="0" lang="ru-RU" sz="2400" spc="-1" strike="noStrike">
                <a:solidFill>
                  <a:schemeClr val="dk1"/>
                </a:solidFill>
                <a:latin typeface="Times New Roman"/>
              </a:rPr>
              <a:t> </a:t>
            </a:r>
            <a:r>
              <a:rPr b="1" lang="ru-RU" sz="2400" spc="-1" strike="noStrike">
                <a:solidFill>
                  <a:schemeClr val="dk1"/>
                </a:solidFill>
                <a:latin typeface="Times New Roman"/>
              </a:rPr>
              <a:t>СЛОВЕСНЫЕ</a:t>
            </a:r>
            <a:r>
              <a:rPr b="0" lang="ru-RU" sz="2400" spc="-1" strike="noStrike">
                <a:solidFill>
                  <a:schemeClr val="dk1"/>
                </a:solidFill>
                <a:latin typeface="Times New Roman"/>
              </a:rPr>
              <a:t> ( беседа, рассказ, чтение х/л , объяснение, указание, педагогическая оценка, вопрос и т.д.)</a:t>
            </a:r>
            <a:endParaRPr b="0" lang="ru-RU" sz="2400" spc="-1" strike="noStrike">
              <a:solidFill>
                <a:srgbClr val="000000"/>
              </a:solidFill>
              <a:latin typeface="Arial"/>
            </a:endParaRPr>
          </a:p>
          <a:p>
            <a:pPr defTabSz="914400">
              <a:lnSpc>
                <a:spcPct val="100000"/>
              </a:lnSpc>
            </a:pPr>
            <a:br>
              <a:rPr sz="2400"/>
            </a:br>
            <a:r>
              <a:rPr b="1" lang="ru-RU" sz="2400" spc="-1" strike="noStrike">
                <a:solidFill>
                  <a:schemeClr val="dk1"/>
                </a:solidFill>
                <a:latin typeface="Times New Roman"/>
              </a:rPr>
              <a:t>ПРАКТИЧЕСКИЕ</a:t>
            </a:r>
            <a:r>
              <a:rPr b="0" lang="ru-RU" sz="2400" spc="-1" strike="noStrike">
                <a:solidFill>
                  <a:schemeClr val="dk1"/>
                </a:solidFill>
                <a:latin typeface="Times New Roman"/>
              </a:rPr>
              <a:t> (элементарные опыты,моделирование, упражнения, и т.д.)</a:t>
            </a:r>
            <a:endParaRPr b="0" lang="ru-RU" sz="2400" spc="-1" strike="noStrike">
              <a:solidFill>
                <a:srgbClr val="000000"/>
              </a:solidFill>
              <a:latin typeface="Arial"/>
            </a:endParaRPr>
          </a:p>
          <a:p>
            <a:pPr defTabSz="914400">
              <a:lnSpc>
                <a:spcPct val="100000"/>
              </a:lnSpc>
            </a:pPr>
            <a:endParaRPr b="0" lang="ru-RU" sz="2400" spc="-1" strike="noStrike">
              <a:solidFill>
                <a:srgbClr val="000000"/>
              </a:solidFill>
              <a:latin typeface="Arial"/>
            </a:endParaRPr>
          </a:p>
          <a:p>
            <a:pPr defTabSz="914400">
              <a:lnSpc>
                <a:spcPct val="100000"/>
              </a:lnSpc>
            </a:pPr>
            <a:r>
              <a:rPr b="1" lang="ru-RU" sz="2400" spc="-1" strike="noStrike">
                <a:solidFill>
                  <a:schemeClr val="dk1"/>
                </a:solidFill>
                <a:latin typeface="Times New Roman"/>
              </a:rPr>
              <a:t>СОБСТВЕННО-ПРАКТИЧЕСКИЕ</a:t>
            </a:r>
            <a:r>
              <a:rPr b="0" lang="ru-RU" sz="2400" spc="-1" strike="noStrike">
                <a:solidFill>
                  <a:schemeClr val="dk1"/>
                </a:solidFill>
                <a:latin typeface="Times New Roman"/>
              </a:rPr>
              <a:t> ( обращение к опыту детей,</a:t>
            </a:r>
            <a:endParaRPr b="0" lang="ru-RU" sz="2400" spc="-1" strike="noStrike">
              <a:solidFill>
                <a:srgbClr val="000000"/>
              </a:solidFill>
              <a:latin typeface="Arial"/>
            </a:endParaRPr>
          </a:p>
          <a:p>
            <a:pPr defTabSz="914400">
              <a:lnSpc>
                <a:spcPct val="100000"/>
              </a:lnSpc>
            </a:pPr>
            <a:r>
              <a:rPr b="0" lang="ru-RU" sz="2400" spc="-1" strike="noStrike">
                <a:solidFill>
                  <a:schemeClr val="dk1"/>
                </a:solidFill>
                <a:latin typeface="Times New Roman"/>
              </a:rPr>
              <a:t>       </a:t>
            </a:r>
            <a:r>
              <a:rPr b="0" lang="ru-RU" sz="2400" spc="-1" strike="noStrike">
                <a:solidFill>
                  <a:schemeClr val="dk1"/>
                </a:solidFill>
                <a:latin typeface="Times New Roman"/>
              </a:rPr>
              <a:t>практические ситуации, поисковые действия, обследование)</a:t>
            </a:r>
            <a:endParaRPr b="0" lang="ru-RU" sz="2400" spc="-1" strike="noStrike">
              <a:solidFill>
                <a:srgbClr val="000000"/>
              </a:solidFill>
              <a:latin typeface="Arial"/>
            </a:endParaRPr>
          </a:p>
          <a:p>
            <a:pPr defTabSz="914400">
              <a:lnSpc>
                <a:spcPct val="100000"/>
              </a:lnSpc>
            </a:pPr>
            <a:br>
              <a:rPr sz="2400"/>
            </a:br>
            <a:r>
              <a:rPr b="1" lang="ru-RU" sz="2400" spc="-1" strike="noStrike">
                <a:solidFill>
                  <a:schemeClr val="dk1"/>
                </a:solidFill>
                <a:latin typeface="Times New Roman"/>
              </a:rPr>
              <a:t>-ИГРОВЫЕ </a:t>
            </a:r>
            <a:r>
              <a:rPr b="0" lang="ru-RU" sz="2400" spc="-1" strike="noStrike">
                <a:solidFill>
                  <a:schemeClr val="dk1"/>
                </a:solidFill>
                <a:latin typeface="Times New Roman"/>
              </a:rPr>
              <a:t>( дидактические игры, игровая ситуация, действия с игрушками,  имитация действий, прятанье, поиск, подвижная игра,  эпизодические игровые приемы, загадки</a:t>
            </a:r>
            <a:r>
              <a:rPr b="0" lang="ru-RU" sz="2000" spc="-1" strike="noStrike">
                <a:solidFill>
                  <a:schemeClr val="dk1"/>
                </a:solidFill>
                <a:latin typeface="Calibri"/>
              </a:rPr>
              <a:t>).</a:t>
            </a:r>
            <a:endParaRPr b="0" lang="ru-RU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3" name="TextBox 3"/>
          <p:cNvSpPr/>
          <p:nvPr/>
        </p:nvSpPr>
        <p:spPr>
          <a:xfrm>
            <a:off x="1547640" y="260640"/>
            <a:ext cx="5472360" cy="516600"/>
          </a:xfrm>
          <a:prstGeom prst="rect">
            <a:avLst/>
          </a:prstGeom>
          <a:solidFill>
            <a:srgbClr val="4f81bd"/>
          </a:solidFill>
          <a:ln>
            <a:solidFill>
              <a:srgbClr val="3a5f8b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t">
            <a:spAutoFit/>
          </a:bodyPr>
          <a:p>
            <a:pPr algn="ctr" defTabSz="914400">
              <a:lnSpc>
                <a:spcPct val="100000"/>
              </a:lnSpc>
            </a:pPr>
            <a:r>
              <a:rPr b="1" lang="ru-RU" sz="2800" spc="-1" strike="noStrike">
                <a:solidFill>
                  <a:schemeClr val="lt1"/>
                </a:solidFill>
                <a:latin typeface="Times New Roman"/>
              </a:rPr>
              <a:t>Методы и приемы</a:t>
            </a: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4" name="Picture 2" descr="C:\Users\Лариса\Desktop\Подгот-ная группа 2018-2019 уч.год\Кратинки, рамки, фоны\Рамки\0_2459f_24f7465b_L.png"/>
          <p:cNvPicPr/>
          <p:nvPr/>
        </p:nvPicPr>
        <p:blipFill>
          <a:blip r:embed="rId1"/>
          <a:stretch/>
        </p:blipFill>
        <p:spPr>
          <a:xfrm>
            <a:off x="0" y="0"/>
            <a:ext cx="9143640" cy="6857640"/>
          </a:xfrm>
          <a:prstGeom prst="rect">
            <a:avLst/>
          </a:prstGeom>
          <a:ln w="0">
            <a:noFill/>
          </a:ln>
        </p:spPr>
      </p:pic>
      <p:sp>
        <p:nvSpPr>
          <p:cNvPr id="95" name="Прямоугольник 1"/>
          <p:cNvSpPr/>
          <p:nvPr/>
        </p:nvSpPr>
        <p:spPr>
          <a:xfrm>
            <a:off x="539640" y="1196640"/>
            <a:ext cx="8280720" cy="530172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rou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/>
        </p:style>
        <p:txBody>
          <a:bodyPr lIns="90000" rIns="90000" tIns="45000" bIns="45000" anchor="t">
            <a:spAutoFit/>
          </a:bodyPr>
          <a:p>
            <a:pPr indent="-216000" defTabSz="914400">
              <a:lnSpc>
                <a:spcPct val="100000"/>
              </a:lnSpc>
              <a:buClr>
                <a:srgbClr val="000000"/>
              </a:buClr>
              <a:buFont typeface="Wingdings" charset="2"/>
              <a:buChar char=""/>
            </a:pPr>
            <a:br>
              <a:rPr sz="1800"/>
            </a:br>
            <a:r>
              <a:rPr b="0" lang="ru-RU" sz="1800" spc="-1" strike="noStrike">
                <a:solidFill>
                  <a:schemeClr val="dk1"/>
                </a:solidFill>
                <a:latin typeface="Times New Roman"/>
              </a:rPr>
              <a:t>- </a:t>
            </a:r>
            <a:r>
              <a:rPr b="1" lang="ru-RU" sz="1800" spc="-1" strike="noStrike">
                <a:solidFill>
                  <a:schemeClr val="dk1"/>
                </a:solidFill>
                <a:latin typeface="Times New Roman"/>
              </a:rPr>
              <a:t>экологические НОД;</a:t>
            </a:r>
            <a:br>
              <a:rPr sz="1800"/>
            </a:br>
            <a:r>
              <a:rPr b="1" lang="ru-RU" sz="1800" spc="-1" strike="noStrike">
                <a:solidFill>
                  <a:schemeClr val="dk1"/>
                </a:solidFill>
                <a:latin typeface="Times New Roman"/>
              </a:rPr>
              <a:t>- экологические экскурсии;</a:t>
            </a:r>
            <a:br>
              <a:rPr sz="1800"/>
            </a:br>
            <a:r>
              <a:rPr b="1" lang="ru-RU" sz="1800" spc="-1" strike="noStrike">
                <a:solidFill>
                  <a:schemeClr val="dk1"/>
                </a:solidFill>
                <a:latin typeface="Times New Roman"/>
              </a:rPr>
              <a:t>- уроки доброты; уроки мышления;</a:t>
            </a:r>
            <a:br>
              <a:rPr sz="1800"/>
            </a:br>
            <a:r>
              <a:rPr b="1" lang="ru-RU" sz="1800" spc="-1" strike="noStrike">
                <a:solidFill>
                  <a:schemeClr val="dk1"/>
                </a:solidFill>
                <a:latin typeface="Times New Roman"/>
              </a:rPr>
              <a:t>- экологические кружки;</a:t>
            </a:r>
            <a:br>
              <a:rPr sz="1800"/>
            </a:br>
            <a:r>
              <a:rPr b="1" lang="ru-RU" sz="1800" spc="-1" strike="noStrike">
                <a:solidFill>
                  <a:schemeClr val="dk1"/>
                </a:solidFill>
                <a:latin typeface="Times New Roman"/>
              </a:rPr>
              <a:t>- экологические конкурсы;</a:t>
            </a:r>
            <a:br>
              <a:rPr sz="1800"/>
            </a:br>
            <a:r>
              <a:rPr b="1" lang="ru-RU" sz="1800" spc="-1" strike="noStrike">
                <a:solidFill>
                  <a:schemeClr val="dk1"/>
                </a:solidFill>
                <a:latin typeface="Times New Roman"/>
              </a:rPr>
              <a:t>- КВН, аукцион, марафон, викторина, "Поле чудес";</a:t>
            </a:r>
            <a:br>
              <a:rPr sz="1800"/>
            </a:br>
            <a:r>
              <a:rPr b="1" lang="ru-RU" sz="1800" spc="-1" strike="noStrike">
                <a:solidFill>
                  <a:schemeClr val="dk1"/>
                </a:solidFill>
                <a:latin typeface="Times New Roman"/>
              </a:rPr>
              <a:t>- экологические акции;</a:t>
            </a:r>
            <a:br>
              <a:rPr sz="1800"/>
            </a:br>
            <a:r>
              <a:rPr b="1" lang="ru-RU" sz="1800" spc="-1" strike="noStrike">
                <a:solidFill>
                  <a:schemeClr val="dk1"/>
                </a:solidFill>
                <a:latin typeface="Times New Roman"/>
              </a:rPr>
              <a:t>- обсуждение и проигрывание ситуаций;</a:t>
            </a:r>
            <a:br>
              <a:rPr sz="1800"/>
            </a:br>
            <a:r>
              <a:rPr b="1" lang="ru-RU" sz="1800" spc="-1" strike="noStrike">
                <a:solidFill>
                  <a:schemeClr val="dk1"/>
                </a:solidFill>
                <a:latin typeface="Times New Roman"/>
              </a:rPr>
              <a:t>- трудовой десант; зеленый патруль;</a:t>
            </a:r>
            <a:br>
              <a:rPr sz="1800"/>
            </a:br>
            <a:r>
              <a:rPr b="1" lang="ru-RU" sz="1800" spc="-1" strike="noStrike">
                <a:solidFill>
                  <a:schemeClr val="dk1"/>
                </a:solidFill>
                <a:latin typeface="Times New Roman"/>
              </a:rPr>
              <a:t>- лаборатория юного эколога;</a:t>
            </a:r>
            <a:br>
              <a:rPr sz="1800"/>
            </a:br>
            <a:r>
              <a:rPr b="1" lang="ru-RU" sz="1800" spc="-1" strike="noStrike">
                <a:solidFill>
                  <a:schemeClr val="dk1"/>
                </a:solidFill>
                <a:latin typeface="Times New Roman"/>
              </a:rPr>
              <a:t>- составление экологических карт;</a:t>
            </a:r>
            <a:br>
              <a:rPr sz="1800"/>
            </a:br>
            <a:r>
              <a:rPr b="1" lang="ru-RU" sz="1800" spc="-1" strike="noStrike">
                <a:solidFill>
                  <a:schemeClr val="dk1"/>
                </a:solidFill>
                <a:latin typeface="Times New Roman"/>
              </a:rPr>
              <a:t>- ведение «Панорамы добрых дел»;  фенологических календарей природы;</a:t>
            </a:r>
            <a:br>
              <a:rPr sz="1800"/>
            </a:br>
            <a:r>
              <a:rPr b="1" lang="ru-RU" sz="1800" spc="-1" strike="noStrike">
                <a:solidFill>
                  <a:schemeClr val="dk1"/>
                </a:solidFill>
                <a:latin typeface="Times New Roman"/>
              </a:rPr>
              <a:t>- экологические выставки и экспозиции; экологические музеи;</a:t>
            </a:r>
            <a:br>
              <a:rPr sz="1800"/>
            </a:br>
            <a:r>
              <a:rPr b="1" lang="ru-RU" sz="1800" spc="-1" strike="noStrike">
                <a:solidFill>
                  <a:schemeClr val="dk1"/>
                </a:solidFill>
                <a:latin typeface="Times New Roman"/>
              </a:rPr>
              <a:t>- день (неделя) экологического творчества;</a:t>
            </a:r>
            <a:br>
              <a:rPr sz="1800"/>
            </a:br>
            <a:r>
              <a:rPr b="1" lang="ru-RU" sz="1800" spc="-1" strike="noStrike">
                <a:solidFill>
                  <a:schemeClr val="dk1"/>
                </a:solidFill>
                <a:latin typeface="Times New Roman"/>
              </a:rPr>
              <a:t>- экологические праздники и фестивали;</a:t>
            </a:r>
            <a:br>
              <a:rPr sz="1800"/>
            </a:br>
            <a:r>
              <a:rPr b="1" lang="ru-RU" sz="1800" spc="-1" strike="noStrike">
                <a:solidFill>
                  <a:schemeClr val="dk1"/>
                </a:solidFill>
                <a:latin typeface="Times New Roman"/>
              </a:rPr>
              <a:t>- экологические игры (дидактические, имитационные, игры - моделирование - экосистем; соревновательные, игры - путешествия и т. д.);</a:t>
            </a:r>
            <a:br>
              <a:rPr sz="1800"/>
            </a:br>
            <a:r>
              <a:rPr b="1" lang="ru-RU" sz="1800" spc="-1" strike="noStrike">
                <a:solidFill>
                  <a:schemeClr val="dk1"/>
                </a:solidFill>
                <a:latin typeface="Times New Roman"/>
              </a:rPr>
              <a:t>- экологические сказки;  экологические тренинги; и т.д.</a:t>
            </a: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6" name="TextBox 2"/>
          <p:cNvSpPr/>
          <p:nvPr/>
        </p:nvSpPr>
        <p:spPr>
          <a:xfrm>
            <a:off x="827640" y="332640"/>
            <a:ext cx="7848360" cy="455400"/>
          </a:xfrm>
          <a:prstGeom prst="rect">
            <a:avLst/>
          </a:prstGeom>
          <a:solidFill>
            <a:srgbClr val="8064a2"/>
          </a:solidFill>
          <a:ln>
            <a:solidFill>
              <a:srgbClr val="5e4977"/>
            </a:solidFill>
            <a:round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0" lang="ru-RU" sz="2400" spc="-1" strike="noStrike">
                <a:solidFill>
                  <a:schemeClr val="lt1"/>
                </a:solidFill>
                <a:latin typeface="Times New Roman"/>
              </a:rPr>
              <a:t>Перечень</a:t>
            </a:r>
            <a:r>
              <a:rPr b="0" lang="ru-RU" sz="1800" spc="-1" strike="noStrike">
                <a:solidFill>
                  <a:schemeClr val="lt1"/>
                </a:solidFill>
                <a:latin typeface="Times New Roman"/>
              </a:rPr>
              <a:t> </a:t>
            </a:r>
            <a:r>
              <a:rPr b="0" lang="ru-RU" sz="2400" spc="-1" strike="noStrike">
                <a:solidFill>
                  <a:schemeClr val="lt1"/>
                </a:solidFill>
                <a:latin typeface="Times New Roman"/>
              </a:rPr>
              <a:t>форм и методов экологической работы в ДОО</a:t>
            </a:r>
            <a:endParaRPr b="0" lang="ru-RU" sz="2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7" name="Picture 2" descr="C:\Users\Лариса\Desktop\Подгот-ная группа 2018-2019 уч.год\Кратинки, рамки, фоны\Рамки\0_2459f_24f7465b_L.png"/>
          <p:cNvPicPr/>
          <p:nvPr/>
        </p:nvPicPr>
        <p:blipFill>
          <a:blip r:embed="rId1"/>
          <a:stretch/>
        </p:blipFill>
        <p:spPr>
          <a:xfrm>
            <a:off x="0" y="0"/>
            <a:ext cx="9143640" cy="6857640"/>
          </a:xfrm>
          <a:prstGeom prst="rect">
            <a:avLst/>
          </a:prstGeom>
          <a:ln w="0">
            <a:noFill/>
          </a:ln>
        </p:spPr>
      </p:pic>
      <p:sp>
        <p:nvSpPr>
          <p:cNvPr id="98" name="TextBox 3"/>
          <p:cNvSpPr/>
          <p:nvPr/>
        </p:nvSpPr>
        <p:spPr>
          <a:xfrm>
            <a:off x="971640" y="1628640"/>
            <a:ext cx="7344360" cy="4661640"/>
          </a:xfrm>
          <a:prstGeom prst="rect">
            <a:avLst/>
          </a:prstGeom>
          <a:gradFill rotWithShape="0">
            <a:gsLst>
              <a:gs pos="0">
                <a:srgbClr val="a6e6ff"/>
              </a:gs>
              <a:gs pos="35000">
                <a:srgbClr val="bfecff"/>
              </a:gs>
              <a:gs pos="100000">
                <a:srgbClr val="e6f7ff"/>
              </a:gs>
            </a:gsLst>
            <a:lin ang="16200000"/>
          </a:gradFill>
          <a:ln>
            <a:solidFill>
              <a:srgbClr val="46aac4"/>
            </a:solidFill>
            <a:round/>
          </a:ln>
          <a:effectLst>
            <a:outerShdw blurRad="39960" dir="5400000" dist="20160" rotWithShape="0">
              <a:srgbClr val="000000">
                <a:alpha val="38000"/>
              </a:srgbClr>
            </a:outerShdw>
          </a:effectLst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/>
        </p:style>
        <p:txBody>
          <a:bodyPr lIns="90000" rIns="90000" tIns="45000" bIns="45000" anchor="t">
            <a:spAutoFit/>
          </a:bodyPr>
          <a:p>
            <a:pPr indent="-216000" defTabSz="914400">
              <a:lnSpc>
                <a:spcPct val="100000"/>
              </a:lnSpc>
              <a:buClr>
                <a:srgbClr val="000000"/>
              </a:buClr>
              <a:buFont typeface="Wingdings" charset="2"/>
              <a:buChar char=""/>
            </a:pPr>
            <a:r>
              <a:rPr b="1" lang="ru-RU" sz="2400" spc="-1" strike="noStrike">
                <a:solidFill>
                  <a:schemeClr val="dk1"/>
                </a:solidFill>
                <a:latin typeface="Times New Roman"/>
              </a:rPr>
              <a:t>  </a:t>
            </a:r>
            <a:r>
              <a:rPr b="1" lang="ru-RU" sz="2400" spc="-1" strike="noStrike">
                <a:solidFill>
                  <a:schemeClr val="dk1"/>
                </a:solidFill>
                <a:latin typeface="Times New Roman"/>
              </a:rPr>
              <a:t>Икт технологии</a:t>
            </a:r>
            <a:endParaRPr b="0" lang="ru-RU" sz="2400" spc="-1" strike="noStrike">
              <a:solidFill>
                <a:srgbClr val="000000"/>
              </a:solidFill>
              <a:latin typeface="Arial"/>
            </a:endParaRPr>
          </a:p>
          <a:p>
            <a:pPr indent="-216000" defTabSz="914400">
              <a:lnSpc>
                <a:spcPct val="100000"/>
              </a:lnSpc>
              <a:buClr>
                <a:srgbClr val="000000"/>
              </a:buClr>
              <a:buFont typeface="Wingdings" charset="2"/>
              <a:buChar char=""/>
            </a:pPr>
            <a:r>
              <a:rPr b="1" lang="ru-RU" sz="2400" spc="-1" strike="noStrike">
                <a:solidFill>
                  <a:schemeClr val="dk1"/>
                </a:solidFill>
                <a:latin typeface="Times New Roman"/>
              </a:rPr>
              <a:t>   </a:t>
            </a:r>
            <a:r>
              <a:rPr b="1" lang="ru-RU" sz="2400" spc="-1" strike="noStrike">
                <a:solidFill>
                  <a:schemeClr val="dk1"/>
                </a:solidFill>
                <a:latin typeface="Times New Roman"/>
              </a:rPr>
              <a:t>Кейс-технология</a:t>
            </a:r>
            <a:endParaRPr b="0" lang="ru-RU" sz="2400" spc="-1" strike="noStrike">
              <a:solidFill>
                <a:srgbClr val="000000"/>
              </a:solidFill>
              <a:latin typeface="Arial"/>
            </a:endParaRPr>
          </a:p>
          <a:p>
            <a:pPr indent="-216000" defTabSz="914400">
              <a:lnSpc>
                <a:spcPct val="100000"/>
              </a:lnSpc>
              <a:buClr>
                <a:srgbClr val="000000"/>
              </a:buClr>
              <a:buFont typeface="Wingdings" charset="2"/>
              <a:buChar char=""/>
            </a:pPr>
            <a:r>
              <a:rPr b="1" lang="ru-RU" sz="2400" spc="-1" strike="noStrike">
                <a:solidFill>
                  <a:schemeClr val="dk1"/>
                </a:solidFill>
                <a:latin typeface="Times New Roman"/>
              </a:rPr>
              <a:t>   </a:t>
            </a:r>
            <a:r>
              <a:rPr b="1" lang="ru-RU" sz="2400" spc="-1" strike="noStrike">
                <a:solidFill>
                  <a:schemeClr val="dk1"/>
                </a:solidFill>
                <a:latin typeface="Times New Roman"/>
              </a:rPr>
              <a:t>Здоровьесберегающие технологии</a:t>
            </a:r>
            <a:endParaRPr b="0" lang="ru-RU" sz="2400" spc="-1" strike="noStrike">
              <a:solidFill>
                <a:srgbClr val="000000"/>
              </a:solidFill>
              <a:latin typeface="Arial"/>
            </a:endParaRPr>
          </a:p>
          <a:p>
            <a:pPr indent="-216000" defTabSz="914400">
              <a:lnSpc>
                <a:spcPct val="100000"/>
              </a:lnSpc>
              <a:buClr>
                <a:srgbClr val="000000"/>
              </a:buClr>
              <a:buFont typeface="Wingdings" charset="2"/>
              <a:buChar char=""/>
            </a:pPr>
            <a:r>
              <a:rPr b="1" lang="ru-RU" sz="2400" spc="-1" strike="noStrike">
                <a:solidFill>
                  <a:schemeClr val="dk1"/>
                </a:solidFill>
                <a:latin typeface="Times New Roman"/>
              </a:rPr>
              <a:t>    </a:t>
            </a:r>
            <a:r>
              <a:rPr b="1" lang="ru-RU" sz="2400" spc="-1" strike="noStrike">
                <a:solidFill>
                  <a:schemeClr val="dk1"/>
                </a:solidFill>
                <a:latin typeface="Times New Roman"/>
              </a:rPr>
              <a:t>Игровые технологии</a:t>
            </a:r>
            <a:endParaRPr b="0" lang="ru-RU" sz="2400" spc="-1" strike="noStrike">
              <a:solidFill>
                <a:srgbClr val="000000"/>
              </a:solidFill>
              <a:latin typeface="Arial"/>
            </a:endParaRPr>
          </a:p>
          <a:p>
            <a:pPr indent="-216000" defTabSz="914400">
              <a:lnSpc>
                <a:spcPct val="100000"/>
              </a:lnSpc>
              <a:buClr>
                <a:srgbClr val="000000"/>
              </a:buClr>
              <a:buFont typeface="Wingdings" charset="2"/>
              <a:buChar char=""/>
            </a:pPr>
            <a:r>
              <a:rPr b="1" lang="ru-RU" sz="2400" spc="-1" strike="noStrike">
                <a:solidFill>
                  <a:schemeClr val="dk1"/>
                </a:solidFill>
                <a:latin typeface="Times New Roman"/>
              </a:rPr>
              <a:t>   </a:t>
            </a:r>
            <a:r>
              <a:rPr b="1" lang="ru-RU" sz="2400" spc="-1" strike="noStrike">
                <a:solidFill>
                  <a:schemeClr val="dk1"/>
                </a:solidFill>
                <a:latin typeface="Times New Roman"/>
              </a:rPr>
              <a:t>Триз-технология</a:t>
            </a:r>
            <a:endParaRPr b="0" lang="ru-RU" sz="2400" spc="-1" strike="noStrike">
              <a:solidFill>
                <a:srgbClr val="000000"/>
              </a:solidFill>
              <a:latin typeface="Arial"/>
            </a:endParaRPr>
          </a:p>
          <a:p>
            <a:pPr indent="-216000" defTabSz="914400">
              <a:lnSpc>
                <a:spcPct val="100000"/>
              </a:lnSpc>
              <a:buClr>
                <a:srgbClr val="000000"/>
              </a:buClr>
              <a:buFont typeface="Wingdings" charset="2"/>
              <a:buChar char=""/>
            </a:pPr>
            <a:r>
              <a:rPr b="1" lang="ru-RU" sz="2400" spc="-1" strike="noStrike">
                <a:solidFill>
                  <a:schemeClr val="dk1"/>
                </a:solidFill>
                <a:latin typeface="Times New Roman"/>
              </a:rPr>
              <a:t>   </a:t>
            </a:r>
            <a:r>
              <a:rPr b="1" lang="ru-RU" sz="2400" spc="-1" strike="noStrike">
                <a:solidFill>
                  <a:schemeClr val="dk1"/>
                </a:solidFill>
                <a:latin typeface="Times New Roman"/>
              </a:rPr>
              <a:t>Технология личностно-ориентированного</a:t>
            </a:r>
            <a:endParaRPr b="0" lang="ru-RU" sz="2400" spc="-1" strike="noStrike">
              <a:solidFill>
                <a:srgbClr val="000000"/>
              </a:solidFill>
              <a:latin typeface="Arial"/>
            </a:endParaRPr>
          </a:p>
          <a:p>
            <a:pPr defTabSz="914400">
              <a:lnSpc>
                <a:spcPct val="100000"/>
              </a:lnSpc>
            </a:pPr>
            <a:r>
              <a:rPr b="1" lang="ru-RU" sz="2400" spc="-1" strike="noStrike">
                <a:solidFill>
                  <a:schemeClr val="dk1"/>
                </a:solidFill>
                <a:latin typeface="Times New Roman"/>
              </a:rPr>
              <a:t>       </a:t>
            </a:r>
            <a:r>
              <a:rPr b="1" lang="ru-RU" sz="2400" spc="-1" strike="noStrike">
                <a:solidFill>
                  <a:schemeClr val="dk1"/>
                </a:solidFill>
                <a:latin typeface="Times New Roman"/>
              </a:rPr>
              <a:t>подхода (И.С. Якиманская)</a:t>
            </a:r>
            <a:endParaRPr b="0" lang="ru-RU" sz="2400" spc="-1" strike="noStrike">
              <a:solidFill>
                <a:srgbClr val="000000"/>
              </a:solidFill>
              <a:latin typeface="Arial"/>
            </a:endParaRPr>
          </a:p>
          <a:p>
            <a:pPr indent="-216000" defTabSz="914400">
              <a:lnSpc>
                <a:spcPct val="100000"/>
              </a:lnSpc>
              <a:buClr>
                <a:srgbClr val="000000"/>
              </a:buClr>
              <a:buFont typeface="Wingdings" charset="2"/>
              <a:buChar char=""/>
            </a:pPr>
            <a:r>
              <a:rPr b="1" lang="ru-RU" sz="2400" spc="-1" strike="noStrike">
                <a:solidFill>
                  <a:schemeClr val="dk1"/>
                </a:solidFill>
                <a:latin typeface="Times New Roman"/>
              </a:rPr>
              <a:t>   </a:t>
            </a:r>
            <a:r>
              <a:rPr b="1" lang="ru-RU" sz="2400" spc="-1" strike="noStrike">
                <a:solidFill>
                  <a:schemeClr val="dk1"/>
                </a:solidFill>
                <a:latin typeface="Times New Roman"/>
              </a:rPr>
              <a:t>Технология развивающего обучения </a:t>
            </a:r>
            <a:endParaRPr b="0" lang="ru-RU" sz="2400" spc="-1" strike="noStrike">
              <a:solidFill>
                <a:srgbClr val="000000"/>
              </a:solidFill>
              <a:latin typeface="Arial"/>
            </a:endParaRPr>
          </a:p>
          <a:p>
            <a:pPr defTabSz="914400">
              <a:lnSpc>
                <a:spcPct val="100000"/>
              </a:lnSpc>
            </a:pPr>
            <a:r>
              <a:rPr b="1" lang="ru-RU" sz="2400" spc="-1" strike="noStrike">
                <a:solidFill>
                  <a:schemeClr val="dk1"/>
                </a:solidFill>
                <a:latin typeface="Times New Roman"/>
              </a:rPr>
              <a:t>    </a:t>
            </a:r>
            <a:r>
              <a:rPr b="1" lang="ru-RU" sz="2400" spc="-1" strike="noStrike">
                <a:solidFill>
                  <a:schemeClr val="dk1"/>
                </a:solidFill>
                <a:latin typeface="Times New Roman"/>
              </a:rPr>
              <a:t>(Д.Б.Эльконин,В.В.Давыдов)</a:t>
            </a:r>
            <a:endParaRPr b="0" lang="ru-RU" sz="2400" spc="-1" strike="noStrike">
              <a:solidFill>
                <a:srgbClr val="000000"/>
              </a:solidFill>
              <a:latin typeface="Arial"/>
            </a:endParaRPr>
          </a:p>
          <a:p>
            <a:pPr indent="-216000" defTabSz="914400">
              <a:lnSpc>
                <a:spcPct val="100000"/>
              </a:lnSpc>
              <a:buClr>
                <a:srgbClr val="000000"/>
              </a:buClr>
              <a:buFont typeface="Wingdings" charset="2"/>
              <a:buChar char=""/>
            </a:pPr>
            <a:r>
              <a:rPr b="1" lang="ru-RU" sz="2400" spc="-1" strike="noStrike">
                <a:solidFill>
                  <a:schemeClr val="dk1"/>
                </a:solidFill>
                <a:latin typeface="Times New Roman"/>
              </a:rPr>
              <a:t>   </a:t>
            </a:r>
            <a:r>
              <a:rPr b="1" lang="ru-RU" sz="2400" spc="-1" strike="noStrike">
                <a:solidFill>
                  <a:schemeClr val="dk1"/>
                </a:solidFill>
                <a:latin typeface="Times New Roman"/>
              </a:rPr>
              <a:t>Технология проектной деятельности</a:t>
            </a:r>
            <a:endParaRPr b="0" lang="ru-RU" sz="2400" spc="-1" strike="noStrike">
              <a:solidFill>
                <a:srgbClr val="000000"/>
              </a:solidFill>
              <a:latin typeface="Arial"/>
            </a:endParaRPr>
          </a:p>
          <a:p>
            <a:pPr indent="-216000" defTabSz="914400">
              <a:lnSpc>
                <a:spcPct val="100000"/>
              </a:lnSpc>
              <a:buClr>
                <a:srgbClr val="000000"/>
              </a:buClr>
              <a:buFont typeface="Wingdings" charset="2"/>
              <a:buChar char=""/>
            </a:pPr>
            <a:r>
              <a:rPr b="1" lang="ru-RU" sz="2400" spc="-1" strike="noStrike">
                <a:solidFill>
                  <a:schemeClr val="dk1"/>
                </a:solidFill>
                <a:latin typeface="Times New Roman"/>
              </a:rPr>
              <a:t>   </a:t>
            </a:r>
            <a:r>
              <a:rPr b="1" lang="ru-RU" sz="2400" spc="-1" strike="noStrike">
                <a:solidFill>
                  <a:schemeClr val="dk1"/>
                </a:solidFill>
                <a:latin typeface="Times New Roman"/>
              </a:rPr>
              <a:t>Квест технология</a:t>
            </a:r>
            <a:endParaRPr b="0" lang="ru-RU" sz="2400" spc="-1" strike="noStrike">
              <a:solidFill>
                <a:srgbClr val="000000"/>
              </a:solidFill>
              <a:latin typeface="Arial"/>
            </a:endParaRPr>
          </a:p>
          <a:p>
            <a:pPr defTabSz="914400"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  <a:p>
            <a:pPr defTabSz="914400"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9" name="TextBox 5"/>
          <p:cNvSpPr/>
          <p:nvPr/>
        </p:nvSpPr>
        <p:spPr>
          <a:xfrm>
            <a:off x="804960" y="260640"/>
            <a:ext cx="8291880" cy="455400"/>
          </a:xfrm>
          <a:prstGeom prst="rect">
            <a:avLst/>
          </a:prstGeom>
          <a:solidFill>
            <a:srgbClr val="c0504d"/>
          </a:solidFill>
          <a:ln>
            <a:solidFill>
              <a:srgbClr val="ffffff"/>
            </a:solidFill>
            <a:round/>
          </a:ln>
          <a:effectLst>
            <a:outerShdw blurRad="39960" dir="5400000" dist="20160" rotWithShape="0">
              <a:srgbClr val="000000">
                <a:alpha val="38000"/>
              </a:srgbClr>
            </a:outerShdw>
          </a:effectLst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/>
        </p:style>
        <p:txBody>
          <a:bodyPr wrap="none"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1" lang="ru-RU" sz="2400" spc="-1" strike="noStrike">
                <a:solidFill>
                  <a:schemeClr val="lt1"/>
                </a:solidFill>
                <a:latin typeface="Times New Roman"/>
              </a:rPr>
              <a:t>Инновационные технологии в экологическом образовании</a:t>
            </a:r>
            <a:endParaRPr b="0" lang="ru-RU" sz="2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0" name="Picture 2" descr="C:\Users\Лариса\Desktop\Подгот-ная группа 2018-2019 уч.год\Кратинки, рамки, фоны\Рамки\0_2459f_24f7465b_L.png"/>
          <p:cNvPicPr/>
          <p:nvPr/>
        </p:nvPicPr>
        <p:blipFill>
          <a:blip r:embed="rId1"/>
          <a:stretch/>
        </p:blipFill>
        <p:spPr>
          <a:xfrm>
            <a:off x="0" y="0"/>
            <a:ext cx="9143640" cy="6857640"/>
          </a:xfrm>
          <a:prstGeom prst="rect">
            <a:avLst/>
          </a:prstGeom>
          <a:ln w="0">
            <a:noFill/>
          </a:ln>
        </p:spPr>
      </p:pic>
      <p:sp>
        <p:nvSpPr>
          <p:cNvPr id="101" name="TextBox 1"/>
          <p:cNvSpPr/>
          <p:nvPr/>
        </p:nvSpPr>
        <p:spPr>
          <a:xfrm>
            <a:off x="1835640" y="404640"/>
            <a:ext cx="5472360" cy="516600"/>
          </a:xfrm>
          <a:prstGeom prst="rect">
            <a:avLst/>
          </a:prstGeom>
          <a:gradFill rotWithShape="0">
            <a:gsLst>
              <a:gs pos="0">
                <a:srgbClr val="a4c1ff"/>
              </a:gs>
              <a:gs pos="35000">
                <a:srgbClr val="bfd4fe"/>
              </a:gs>
              <a:gs pos="100000">
                <a:srgbClr val="e5efff"/>
              </a:gs>
            </a:gsLst>
            <a:lin ang="16200000"/>
          </a:gradFill>
          <a:ln>
            <a:solidFill>
              <a:srgbClr val="4a7ebb"/>
            </a:solidFill>
            <a:round/>
          </a:ln>
          <a:effectLst>
            <a:outerShdw blurRad="39960" dir="5400000" dist="20160" rotWithShape="0">
              <a:srgbClr val="000000">
                <a:alpha val="38000"/>
              </a:srgb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/>
        </p:style>
        <p:txBody>
          <a:bodyPr lIns="90000" rIns="90000" tIns="45000" bIns="45000" anchor="t">
            <a:spAutoFit/>
          </a:bodyPr>
          <a:p>
            <a:pPr algn="ctr" defTabSz="914400">
              <a:lnSpc>
                <a:spcPct val="100000"/>
              </a:lnSpc>
            </a:pPr>
            <a:r>
              <a:rPr b="1" lang="ru-RU" sz="2800" spc="-1" strike="noStrike">
                <a:solidFill>
                  <a:schemeClr val="dk1"/>
                </a:solidFill>
                <a:latin typeface="Times New Roman"/>
              </a:rPr>
              <a:t>Социальное   партнерство</a:t>
            </a: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2" name="TextBox 5"/>
          <p:cNvSpPr/>
          <p:nvPr/>
        </p:nvSpPr>
        <p:spPr>
          <a:xfrm>
            <a:off x="1331640" y="1628640"/>
            <a:ext cx="6768360" cy="3655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 defTabSz="914400">
              <a:lnSpc>
                <a:spcPct val="100000"/>
              </a:lnSpc>
            </a:pPr>
            <a:r>
              <a:rPr b="1" lang="ru-RU" sz="2400" spc="-1" strike="noStrike">
                <a:solidFill>
                  <a:schemeClr val="dk2">
                    <a:lumMod val="75000"/>
                  </a:schemeClr>
                </a:solidFill>
                <a:latin typeface="Times New Roman"/>
              </a:rPr>
              <a:t>Взаимодействие ДОО с социумом включает в себя следующие направления</a:t>
            </a:r>
            <a:r>
              <a:rPr b="0" lang="ru-RU" sz="2400" spc="-1" strike="noStrike">
                <a:solidFill>
                  <a:schemeClr val="dk2">
                    <a:lumMod val="75000"/>
                  </a:schemeClr>
                </a:solidFill>
                <a:latin typeface="Times New Roman"/>
              </a:rPr>
              <a:t>:</a:t>
            </a:r>
            <a:endParaRPr b="0" lang="ru-RU" sz="2400" spc="-1" strike="noStrike">
              <a:solidFill>
                <a:srgbClr val="000000"/>
              </a:solidFill>
              <a:latin typeface="Arial"/>
            </a:endParaRPr>
          </a:p>
          <a:p>
            <a:pPr defTabSz="914400">
              <a:lnSpc>
                <a:spcPct val="100000"/>
              </a:lnSpc>
            </a:pPr>
            <a:r>
              <a:rPr b="1" lang="ru-RU" sz="2400" spc="-1" strike="noStrike">
                <a:solidFill>
                  <a:srgbClr val="7030a0"/>
                </a:solidFill>
                <a:latin typeface="Times New Roman"/>
              </a:rPr>
              <a:t>• </a:t>
            </a:r>
            <a:r>
              <a:rPr b="1" lang="ru-RU" sz="2400" spc="-1" strike="noStrike">
                <a:solidFill>
                  <a:srgbClr val="7030a0"/>
                </a:solidFill>
                <a:latin typeface="Times New Roman"/>
              </a:rPr>
              <a:t>работу с государственными структурами и органами местного самоуправления;</a:t>
            </a:r>
            <a:endParaRPr b="0" lang="ru-RU" sz="2400" spc="-1" strike="noStrike">
              <a:solidFill>
                <a:srgbClr val="000000"/>
              </a:solidFill>
              <a:latin typeface="Arial"/>
            </a:endParaRPr>
          </a:p>
          <a:p>
            <a:pPr defTabSz="914400">
              <a:lnSpc>
                <a:spcPct val="100000"/>
              </a:lnSpc>
            </a:pPr>
            <a:r>
              <a:rPr b="1" lang="ru-RU" sz="2400" spc="-1" strike="noStrike">
                <a:solidFill>
                  <a:srgbClr val="7030a0"/>
                </a:solidFill>
                <a:latin typeface="Times New Roman"/>
              </a:rPr>
              <a:t>• </a:t>
            </a:r>
            <a:r>
              <a:rPr b="1" lang="ru-RU" sz="2400" spc="-1" strike="noStrike">
                <a:solidFill>
                  <a:srgbClr val="7030a0"/>
                </a:solidFill>
                <a:latin typeface="Times New Roman"/>
              </a:rPr>
              <a:t>взаимодействие с учреждениями образования, науки и культуры;</a:t>
            </a:r>
            <a:endParaRPr b="0" lang="ru-RU" sz="2400" spc="-1" strike="noStrike">
              <a:solidFill>
                <a:srgbClr val="000000"/>
              </a:solidFill>
              <a:latin typeface="Arial"/>
            </a:endParaRPr>
          </a:p>
          <a:p>
            <a:pPr defTabSz="914400">
              <a:lnSpc>
                <a:spcPct val="100000"/>
              </a:lnSpc>
            </a:pPr>
            <a:r>
              <a:rPr b="1" lang="ru-RU" sz="2400" spc="-1" strike="noStrike">
                <a:solidFill>
                  <a:srgbClr val="7030a0"/>
                </a:solidFill>
                <a:latin typeface="Times New Roman"/>
              </a:rPr>
              <a:t>• </a:t>
            </a:r>
            <a:r>
              <a:rPr b="1" lang="ru-RU" sz="2400" spc="-1" strike="noStrike">
                <a:solidFill>
                  <a:srgbClr val="7030a0"/>
                </a:solidFill>
                <a:latin typeface="Times New Roman"/>
              </a:rPr>
              <a:t>взаимодействие с учреждениями здравоохранения;</a:t>
            </a:r>
            <a:endParaRPr b="0" lang="ru-RU" sz="2400" spc="-1" strike="noStrike">
              <a:solidFill>
                <a:srgbClr val="000000"/>
              </a:solidFill>
              <a:latin typeface="Arial"/>
            </a:endParaRPr>
          </a:p>
          <a:p>
            <a:pPr defTabSz="914400">
              <a:lnSpc>
                <a:spcPct val="100000"/>
              </a:lnSpc>
            </a:pPr>
            <a:r>
              <a:rPr b="1" lang="ru-RU" sz="2400" spc="-1" strike="noStrike">
                <a:solidFill>
                  <a:srgbClr val="7030a0"/>
                </a:solidFill>
                <a:latin typeface="Times New Roman"/>
              </a:rPr>
              <a:t>• </a:t>
            </a:r>
            <a:r>
              <a:rPr b="1" lang="ru-RU" sz="2400" spc="-1" strike="noStrike">
                <a:solidFill>
                  <a:srgbClr val="7030a0"/>
                </a:solidFill>
                <a:latin typeface="Times New Roman"/>
              </a:rPr>
              <a:t>работу с родителями.</a:t>
            </a:r>
            <a:endParaRPr b="0" lang="ru-RU" sz="2400" spc="-1" strike="noStrike">
              <a:solidFill>
                <a:srgbClr val="000000"/>
              </a:solidFill>
              <a:latin typeface="Arial"/>
            </a:endParaRPr>
          </a:p>
          <a:p>
            <a:pPr defTabSz="914400"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" name="Picture 2" descr="C:\Users\Лариса\Desktop\Подгот-ная группа 2018-2019 уч.год\Кратинки, рамки, фоны\Рамки\0_2459f_24f7465b_L.png"/>
          <p:cNvPicPr/>
          <p:nvPr/>
        </p:nvPicPr>
        <p:blipFill>
          <a:blip r:embed="rId1"/>
          <a:stretch/>
        </p:blipFill>
        <p:spPr>
          <a:xfrm>
            <a:off x="0" y="0"/>
            <a:ext cx="9143640" cy="6857640"/>
          </a:xfrm>
          <a:prstGeom prst="rect">
            <a:avLst/>
          </a:prstGeom>
          <a:ln w="0">
            <a:noFill/>
          </a:ln>
        </p:spPr>
      </p:pic>
      <p:sp>
        <p:nvSpPr>
          <p:cNvPr id="104" name="PlaceHolder 1"/>
          <p:cNvSpPr>
            <a:spLocks noGrp="1"/>
          </p:cNvSpPr>
          <p:nvPr>
            <p:ph/>
          </p:nvPr>
        </p:nvSpPr>
        <p:spPr>
          <a:xfrm>
            <a:off x="179280" y="0"/>
            <a:ext cx="8964360" cy="6308280"/>
          </a:xfrm>
          <a:prstGeom prst="rect">
            <a:avLst/>
          </a:prstGeom>
          <a:solidFill>
            <a:schemeClr val="lt1"/>
          </a:solidFill>
          <a:ln w="0">
            <a:noFill/>
          </a:ln>
        </p:spPr>
        <p:txBody>
          <a:bodyPr lIns="91440" rIns="91440" tIns="45720" bIns="45720" anchor="t">
            <a:noAutofit/>
          </a:bodyPr>
          <a:p>
            <a:pPr marL="343080" indent="-343080" algn="ctr" defTabSz="914400">
              <a:lnSpc>
                <a:spcPct val="100000"/>
              </a:lnSpc>
              <a:spcBef>
                <a:spcPts val="479"/>
              </a:spcBef>
              <a:buNone/>
              <a:tabLst>
                <a:tab algn="l" pos="0"/>
              </a:tabLst>
            </a:pPr>
            <a:r>
              <a:rPr b="1" lang="ru-RU" sz="2400" spc="-1" strike="noStrike">
                <a:solidFill>
                  <a:schemeClr val="dk1"/>
                </a:solidFill>
                <a:latin typeface="Times New Roman"/>
              </a:rPr>
              <a:t>Формы взаимодействия  с семьей по вопросам экологического образования дошкольников </a:t>
            </a:r>
            <a:endParaRPr b="0" lang="ru-RU" sz="2400" spc="-1" strike="noStrike">
              <a:solidFill>
                <a:schemeClr val="dk1"/>
              </a:solidFill>
              <a:latin typeface="Calibri"/>
            </a:endParaRPr>
          </a:p>
          <a:p>
            <a:pPr indent="0" defTabSz="914400">
              <a:lnSpc>
                <a:spcPct val="100000"/>
              </a:lnSpc>
              <a:spcBef>
                <a:spcPts val="641"/>
              </a:spcBef>
              <a:buNone/>
              <a:tabLst>
                <a:tab algn="l" pos="0"/>
              </a:tabLst>
            </a:pPr>
            <a:endParaRPr b="0" lang="ru-RU" sz="32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105" name="Стрелка вниз 3"/>
          <p:cNvSpPr/>
          <p:nvPr/>
        </p:nvSpPr>
        <p:spPr>
          <a:xfrm>
            <a:off x="1042920" y="1268280"/>
            <a:ext cx="483840" cy="977400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9bbb59"/>
          </a:solidFill>
          <a:ln>
            <a:solidFill>
              <a:srgbClr val="728a41"/>
            </a:solidFill>
            <a:round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 defTabSz="914400">
              <a:lnSpc>
                <a:spcPct val="100000"/>
              </a:lnSpc>
            </a:pPr>
            <a:endParaRPr b="0" lang="ru-RU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06" name="Скругленный прямоугольник 4"/>
          <p:cNvSpPr/>
          <p:nvPr/>
        </p:nvSpPr>
        <p:spPr>
          <a:xfrm>
            <a:off x="0" y="2428920"/>
            <a:ext cx="2999880" cy="1928520"/>
          </a:xfrm>
          <a:prstGeom prst="roundRect">
            <a:avLst>
              <a:gd name="adj" fmla="val 16667"/>
            </a:avLst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3a5f8b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 defTabSz="914400">
              <a:lnSpc>
                <a:spcPct val="100000"/>
              </a:lnSpc>
            </a:pPr>
            <a:r>
              <a:rPr b="1" lang="ru-RU" sz="2000" spc="-1" strike="noStrike">
                <a:solidFill>
                  <a:schemeClr val="dk1"/>
                </a:solidFill>
                <a:latin typeface="Times New Roman"/>
              </a:rPr>
              <a:t>Привлечение родителей к участию в конкурсах, выставках, трудовой деятельности</a:t>
            </a:r>
            <a:endParaRPr b="0" lang="ru-RU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7" name="Скругленный прямоугольник 5"/>
          <p:cNvSpPr/>
          <p:nvPr/>
        </p:nvSpPr>
        <p:spPr>
          <a:xfrm>
            <a:off x="1691640" y="4653000"/>
            <a:ext cx="2571480" cy="1856880"/>
          </a:xfrm>
          <a:prstGeom prst="roundRect">
            <a:avLst>
              <a:gd name="adj" fmla="val 16667"/>
            </a:avLst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3a5f8b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 defTabSz="914400">
              <a:lnSpc>
                <a:spcPct val="100000"/>
              </a:lnSpc>
            </a:pPr>
            <a:r>
              <a:rPr b="1" lang="ru-RU" sz="2000" spc="-1" strike="noStrike">
                <a:solidFill>
                  <a:schemeClr val="dk1"/>
                </a:solidFill>
                <a:latin typeface="Times New Roman"/>
              </a:rPr>
              <a:t>Консультации для родителей</a:t>
            </a:r>
            <a:endParaRPr b="0" lang="ru-RU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8" name="Скругленный прямоугольник 6"/>
          <p:cNvSpPr/>
          <p:nvPr/>
        </p:nvSpPr>
        <p:spPr>
          <a:xfrm>
            <a:off x="3059280" y="2428920"/>
            <a:ext cx="3168360" cy="1928520"/>
          </a:xfrm>
          <a:prstGeom prst="roundRect">
            <a:avLst>
              <a:gd name="adj" fmla="val 16667"/>
            </a:avLst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3a5f8b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 defTabSz="914400">
              <a:lnSpc>
                <a:spcPct val="100000"/>
              </a:lnSpc>
            </a:pPr>
            <a:endParaRPr b="0" lang="ru-RU" sz="2000" spc="-1" strike="noStrike">
              <a:solidFill>
                <a:srgbClr val="000000"/>
              </a:solidFill>
              <a:latin typeface="Arial"/>
            </a:endParaRPr>
          </a:p>
          <a:p>
            <a:pPr algn="ctr" defTabSz="914400">
              <a:lnSpc>
                <a:spcPct val="100000"/>
              </a:lnSpc>
            </a:pPr>
            <a:r>
              <a:rPr b="1" lang="ru-RU" sz="2000" spc="-1" strike="noStrike">
                <a:solidFill>
                  <a:schemeClr val="dk1"/>
                </a:solidFill>
                <a:latin typeface="Times New Roman"/>
              </a:rPr>
              <a:t>Беседы за круглым столом, совет родителей в нетрадиционной форме (ток- шоу, деловые игры и др.)</a:t>
            </a:r>
            <a:endParaRPr b="0" lang="ru-RU" sz="2000" spc="-1" strike="noStrike">
              <a:solidFill>
                <a:srgbClr val="000000"/>
              </a:solidFill>
              <a:latin typeface="Arial"/>
            </a:endParaRPr>
          </a:p>
          <a:p>
            <a:pPr algn="ctr" defTabSz="914400">
              <a:lnSpc>
                <a:spcPct val="100000"/>
              </a:lnSpc>
            </a:pPr>
            <a:endParaRPr b="0" lang="ru-RU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9" name="Скругленный прямоугольник 7"/>
          <p:cNvSpPr/>
          <p:nvPr/>
        </p:nvSpPr>
        <p:spPr>
          <a:xfrm>
            <a:off x="4788000" y="4581000"/>
            <a:ext cx="2642760" cy="1856880"/>
          </a:xfrm>
          <a:prstGeom prst="roundRect">
            <a:avLst>
              <a:gd name="adj" fmla="val 16667"/>
            </a:avLst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3a5f8b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 defTabSz="914400">
              <a:lnSpc>
                <a:spcPct val="100000"/>
              </a:lnSpc>
            </a:pPr>
            <a:r>
              <a:rPr b="1" lang="ru-RU" sz="2000" spc="-1" strike="noStrike">
                <a:solidFill>
                  <a:schemeClr val="dk1"/>
                </a:solidFill>
                <a:latin typeface="Times New Roman"/>
              </a:rPr>
              <a:t>Анкетирование по проблеме экологического воспитания</a:t>
            </a:r>
            <a:endParaRPr b="0" lang="ru-RU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0" name="Скругленный прямоугольник 8"/>
          <p:cNvSpPr/>
          <p:nvPr/>
        </p:nvSpPr>
        <p:spPr>
          <a:xfrm>
            <a:off x="6072120" y="2428920"/>
            <a:ext cx="2857320" cy="1928520"/>
          </a:xfrm>
          <a:prstGeom prst="roundRect">
            <a:avLst>
              <a:gd name="adj" fmla="val 16667"/>
            </a:avLst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3a5f8b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 defTabSz="914400">
              <a:lnSpc>
                <a:spcPct val="100000"/>
              </a:lnSpc>
            </a:pPr>
            <a:r>
              <a:rPr b="1" lang="ru-RU" sz="2000" spc="-1" strike="noStrike">
                <a:solidFill>
                  <a:schemeClr val="dk1"/>
                </a:solidFill>
                <a:latin typeface="Times New Roman"/>
              </a:rPr>
              <a:t>«Экологический стенд» в экологическом уголке - выпуск газет, плакатов, папок передвижек</a:t>
            </a:r>
            <a:endParaRPr b="0" lang="ru-RU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1" name="Стрелка вниз 9"/>
          <p:cNvSpPr/>
          <p:nvPr/>
        </p:nvSpPr>
        <p:spPr>
          <a:xfrm>
            <a:off x="4214880" y="1285920"/>
            <a:ext cx="483840" cy="977400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9bbb59"/>
          </a:solidFill>
          <a:ln>
            <a:solidFill>
              <a:srgbClr val="728a41"/>
            </a:solidFill>
            <a:round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 defTabSz="914400">
              <a:lnSpc>
                <a:spcPct val="100000"/>
              </a:lnSpc>
            </a:pPr>
            <a:endParaRPr b="0" lang="ru-RU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12" name="Стрелка вниз 10"/>
          <p:cNvSpPr/>
          <p:nvPr/>
        </p:nvSpPr>
        <p:spPr>
          <a:xfrm>
            <a:off x="7215120" y="1285920"/>
            <a:ext cx="483840" cy="977400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9bbb59"/>
          </a:solidFill>
          <a:ln>
            <a:solidFill>
              <a:srgbClr val="728a41"/>
            </a:solidFill>
            <a:round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 defTabSz="914400">
              <a:lnSpc>
                <a:spcPct val="100000"/>
              </a:lnSpc>
            </a:pPr>
            <a:endParaRPr b="0" lang="ru-RU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13" name="Стрелка вниз 11"/>
          <p:cNvSpPr/>
          <p:nvPr/>
        </p:nvSpPr>
        <p:spPr>
          <a:xfrm>
            <a:off x="2928960" y="1357200"/>
            <a:ext cx="285480" cy="3285720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4f81bd"/>
          </a:solidFill>
          <a:ln>
            <a:solidFill>
              <a:srgbClr val="3a5f8b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 defTabSz="914400">
              <a:lnSpc>
                <a:spcPct val="100000"/>
              </a:lnSpc>
            </a:pPr>
            <a:endParaRPr b="0" lang="ru-RU" sz="1800" spc="-1" strike="noStrike">
              <a:solidFill>
                <a:srgbClr val="0070c0"/>
              </a:solidFill>
              <a:latin typeface="Calibri"/>
            </a:endParaRPr>
          </a:p>
        </p:txBody>
      </p:sp>
      <p:sp>
        <p:nvSpPr>
          <p:cNvPr id="114" name="Стрелка вниз 12"/>
          <p:cNvSpPr/>
          <p:nvPr/>
        </p:nvSpPr>
        <p:spPr>
          <a:xfrm>
            <a:off x="6012000" y="1341360"/>
            <a:ext cx="285480" cy="3285720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4f81bd"/>
          </a:solidFill>
          <a:ln>
            <a:solidFill>
              <a:srgbClr val="3a5f8b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 defTabSz="914400">
              <a:lnSpc>
                <a:spcPct val="100000"/>
              </a:lnSpc>
            </a:pPr>
            <a:endParaRPr b="0" lang="ru-RU" sz="1800" spc="-1" strike="noStrike">
              <a:solidFill>
                <a:schemeClr val="lt1"/>
              </a:solidFill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5" name="Picture 2" descr="C:\Users\Лариса\Desktop\Подгот-ная группа 2018-2019 уч.год\Кратинки, рамки, фоны\Рамки\0_2459f_24f7465b_L.png"/>
          <p:cNvPicPr/>
          <p:nvPr/>
        </p:nvPicPr>
        <p:blipFill>
          <a:blip r:embed="rId1"/>
          <a:stretch/>
        </p:blipFill>
        <p:spPr>
          <a:xfrm>
            <a:off x="0" y="0"/>
            <a:ext cx="9143640" cy="6857640"/>
          </a:xfrm>
          <a:prstGeom prst="rect">
            <a:avLst/>
          </a:prstGeom>
          <a:ln w="0">
            <a:noFill/>
          </a:ln>
        </p:spPr>
      </p:pic>
      <p:sp>
        <p:nvSpPr>
          <p:cNvPr id="116" name="PlaceHolder 1"/>
          <p:cNvSpPr>
            <a:spLocks noGrp="1"/>
          </p:cNvSpPr>
          <p:nvPr>
            <p:ph type="title"/>
          </p:nvPr>
        </p:nvSpPr>
        <p:spPr>
          <a:xfrm>
            <a:off x="0" y="274680"/>
            <a:ext cx="9143640" cy="11426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rmAutofit fontScale="63645"/>
          </a:bodyPr>
          <a:p>
            <a:pPr indent="0" algn="ctr" defTabSz="914400">
              <a:lnSpc>
                <a:spcPct val="100000"/>
              </a:lnSpc>
              <a:buNone/>
            </a:pPr>
            <a:br>
              <a:rPr sz="3300"/>
            </a:br>
            <a:r>
              <a:rPr b="1" lang="ru-RU" sz="3300" spc="-1" strike="noStrike">
                <a:solidFill>
                  <a:srgbClr val="7030a0"/>
                </a:solidFill>
                <a:latin typeface="Times New Roman"/>
              </a:rPr>
              <a:t>Рекомендации воспитателям по вопросам экологического образования</a:t>
            </a:r>
            <a:br>
              <a:rPr sz="4400"/>
            </a:br>
            <a:endParaRPr b="0" lang="ru-RU" sz="33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117" name="PlaceHolder 2"/>
          <p:cNvSpPr>
            <a:spLocks noGrp="1"/>
          </p:cNvSpPr>
          <p:nvPr>
            <p:ph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rmAutofit/>
          </a:bodyPr>
          <a:p>
            <a:pPr marL="548640" indent="-411480" defTabSz="914400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Font typeface="Wingdings 2" charset="2"/>
              <a:buChar char=""/>
            </a:pPr>
            <a:r>
              <a:rPr b="0" lang="ru-RU" sz="3000" spc="-1" strike="noStrike">
                <a:solidFill>
                  <a:schemeClr val="accent6"/>
                </a:solidFill>
                <a:latin typeface="Calibri"/>
              </a:rPr>
              <a:t>                                                                                        </a:t>
            </a:r>
            <a:endParaRPr b="0" lang="ru-RU" sz="3000" spc="-1" strike="noStrike">
              <a:solidFill>
                <a:schemeClr val="dk1"/>
              </a:solidFill>
              <a:latin typeface="Calibri"/>
            </a:endParaRPr>
          </a:p>
          <a:p>
            <a:pPr indent="0" defTabSz="914400">
              <a:lnSpc>
                <a:spcPct val="100000"/>
              </a:lnSpc>
              <a:spcBef>
                <a:spcPts val="601"/>
              </a:spcBef>
              <a:buNone/>
            </a:pPr>
            <a:endParaRPr b="0" lang="ru-RU" sz="3000" spc="-1" strike="noStrike">
              <a:solidFill>
                <a:schemeClr val="dk1"/>
              </a:solidFill>
              <a:latin typeface="Calibri"/>
            </a:endParaRPr>
          </a:p>
          <a:p>
            <a:pPr marL="548640" indent="-411480" defTabSz="914400">
              <a:lnSpc>
                <a:spcPct val="100000"/>
              </a:lnSpc>
              <a:spcBef>
                <a:spcPts val="601"/>
              </a:spcBef>
              <a:buNone/>
              <a:tabLst>
                <a:tab algn="l" pos="0"/>
              </a:tabLst>
            </a:pPr>
            <a:endParaRPr b="0" lang="ru-RU" sz="3000" spc="-1" strike="noStrike">
              <a:solidFill>
                <a:schemeClr val="dk1"/>
              </a:solidFill>
              <a:latin typeface="Calibri"/>
            </a:endParaRPr>
          </a:p>
          <a:p>
            <a:pPr indent="0" defTabSz="914400">
              <a:lnSpc>
                <a:spcPct val="100000"/>
              </a:lnSpc>
              <a:spcBef>
                <a:spcPts val="601"/>
              </a:spcBef>
              <a:buNone/>
              <a:tabLst>
                <a:tab algn="l" pos="0"/>
              </a:tabLst>
            </a:pPr>
            <a:endParaRPr b="0" lang="ru-RU" sz="3000" spc="-1" strike="noStrike">
              <a:solidFill>
                <a:schemeClr val="dk1"/>
              </a:solidFill>
              <a:latin typeface="Calibri"/>
            </a:endParaRPr>
          </a:p>
          <a:p>
            <a:pPr indent="0" defTabSz="914400">
              <a:lnSpc>
                <a:spcPct val="100000"/>
              </a:lnSpc>
              <a:spcBef>
                <a:spcPts val="601"/>
              </a:spcBef>
              <a:buNone/>
              <a:tabLst>
                <a:tab algn="l" pos="0"/>
              </a:tabLst>
            </a:pPr>
            <a:endParaRPr b="0" lang="ru-RU" sz="3000" spc="-1" strike="noStrike">
              <a:solidFill>
                <a:schemeClr val="dk1"/>
              </a:solidFill>
              <a:latin typeface="Calibri"/>
            </a:endParaRPr>
          </a:p>
          <a:p>
            <a:pPr indent="0" defTabSz="914400">
              <a:lnSpc>
                <a:spcPct val="100000"/>
              </a:lnSpc>
              <a:spcBef>
                <a:spcPts val="601"/>
              </a:spcBef>
              <a:buNone/>
              <a:tabLst>
                <a:tab algn="l" pos="0"/>
              </a:tabLst>
            </a:pPr>
            <a:endParaRPr b="0" lang="ru-RU" sz="3000" spc="-1" strike="noStrike">
              <a:solidFill>
                <a:schemeClr val="dk1"/>
              </a:solidFill>
              <a:latin typeface="Calibri"/>
            </a:endParaRPr>
          </a:p>
          <a:p>
            <a:pPr indent="0" defTabSz="914400">
              <a:lnSpc>
                <a:spcPct val="100000"/>
              </a:lnSpc>
              <a:spcBef>
                <a:spcPts val="641"/>
              </a:spcBef>
              <a:buNone/>
              <a:tabLst>
                <a:tab algn="l" pos="0"/>
              </a:tabLst>
            </a:pPr>
            <a:endParaRPr b="0" lang="ru-RU" sz="32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118" name="Скругленный прямоугольник 4"/>
          <p:cNvSpPr/>
          <p:nvPr/>
        </p:nvSpPr>
        <p:spPr>
          <a:xfrm>
            <a:off x="571680" y="1643040"/>
            <a:ext cx="8214840" cy="914040"/>
          </a:xfrm>
          <a:prstGeom prst="roundRect">
            <a:avLst>
              <a:gd name="adj" fmla="val 16667"/>
            </a:avLst>
          </a:prstGeom>
          <a:solidFill>
            <a:schemeClr val="accent5">
              <a:lumMod val="20000"/>
              <a:lumOff val="80000"/>
            </a:schemeClr>
          </a:solidFill>
          <a:ln>
            <a:solidFill>
              <a:srgbClr val="f79646">
                <a:lumMod val="60000"/>
                <a:lumOff val="4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 defTabSz="914400">
              <a:lnSpc>
                <a:spcPct val="100000"/>
              </a:lnSpc>
            </a:pPr>
            <a:r>
              <a:rPr b="0" lang="ru-RU" sz="2000" spc="-1" strike="noStrike">
                <a:solidFill>
                  <a:srgbClr val="000099"/>
                </a:solidFill>
                <a:latin typeface="Times New Roman"/>
              </a:rPr>
              <a:t>Создать рациональную предметно – пространственную среду для успешного познания окружающего мира дошкольника, основанную на интеграции образовательных областей.</a:t>
            </a:r>
            <a:endParaRPr b="0" lang="ru-RU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9" name="Скругленный прямоугольник 5"/>
          <p:cNvSpPr/>
          <p:nvPr/>
        </p:nvSpPr>
        <p:spPr>
          <a:xfrm>
            <a:off x="571680" y="4214880"/>
            <a:ext cx="8286480" cy="928440"/>
          </a:xfrm>
          <a:prstGeom prst="roundRect">
            <a:avLst>
              <a:gd name="adj" fmla="val 16667"/>
            </a:avLst>
          </a:prstGeom>
          <a:solidFill>
            <a:schemeClr val="accent5">
              <a:lumMod val="20000"/>
              <a:lumOff val="80000"/>
            </a:schemeClr>
          </a:solidFill>
          <a:ln>
            <a:solidFill>
              <a:srgbClr val="f79646">
                <a:lumMod val="60000"/>
                <a:lumOff val="4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 defTabSz="914400">
              <a:lnSpc>
                <a:spcPct val="100000"/>
              </a:lnSpc>
            </a:pPr>
            <a:endParaRPr b="0" lang="ru-RU" sz="2000" spc="-1" strike="noStrike">
              <a:solidFill>
                <a:srgbClr val="000000"/>
              </a:solidFill>
              <a:latin typeface="Arial"/>
            </a:endParaRPr>
          </a:p>
          <a:p>
            <a:pPr algn="ctr" defTabSz="914400">
              <a:lnSpc>
                <a:spcPct val="100000"/>
              </a:lnSpc>
            </a:pPr>
            <a:r>
              <a:rPr b="0" lang="ru-RU" sz="2000" spc="-1" strike="noStrike">
                <a:solidFill>
                  <a:srgbClr val="000099"/>
                </a:solidFill>
                <a:latin typeface="Times New Roman"/>
              </a:rPr>
              <a:t>Ознакомление с объектами и явлениями окружающей природы будет более результативным, если воспитатель будет отмечать все достижения и самостоятельность детей, хвалить за уверенность и инициативу.</a:t>
            </a:r>
            <a:endParaRPr b="0" lang="ru-RU" sz="2000" spc="-1" strike="noStrike">
              <a:solidFill>
                <a:srgbClr val="000000"/>
              </a:solidFill>
              <a:latin typeface="Arial"/>
            </a:endParaRPr>
          </a:p>
          <a:p>
            <a:pPr algn="ctr" defTabSz="914400">
              <a:lnSpc>
                <a:spcPct val="100000"/>
              </a:lnSpc>
            </a:pPr>
            <a:endParaRPr b="0" lang="ru-RU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0" name="Скругленный прямоугольник 6"/>
          <p:cNvSpPr/>
          <p:nvPr/>
        </p:nvSpPr>
        <p:spPr>
          <a:xfrm>
            <a:off x="571680" y="2928960"/>
            <a:ext cx="8214840" cy="914040"/>
          </a:xfrm>
          <a:prstGeom prst="roundRect">
            <a:avLst>
              <a:gd name="adj" fmla="val 16667"/>
            </a:avLst>
          </a:prstGeom>
          <a:solidFill>
            <a:schemeClr val="accent5">
              <a:lumMod val="20000"/>
              <a:lumOff val="80000"/>
            </a:schemeClr>
          </a:solidFill>
          <a:ln>
            <a:solidFill>
              <a:srgbClr val="f79646">
                <a:lumMod val="60000"/>
                <a:lumOff val="4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 defTabSz="914400">
              <a:lnSpc>
                <a:spcPct val="100000"/>
              </a:lnSpc>
            </a:pPr>
            <a:r>
              <a:rPr b="0" lang="ru-RU" sz="2000" spc="-1" strike="noStrike">
                <a:solidFill>
                  <a:srgbClr val="000099"/>
                </a:solidFill>
                <a:latin typeface="Times New Roman"/>
              </a:rPr>
              <a:t>Необходимо постоянно использовать в педагогической практике инновационные технологии, в результате которых будет достигаться развитие всех сторон познавательной деятельности ребенка.</a:t>
            </a:r>
            <a:endParaRPr b="0" lang="ru-RU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1" name="Скругленный прямоугольник 7"/>
          <p:cNvSpPr/>
          <p:nvPr/>
        </p:nvSpPr>
        <p:spPr>
          <a:xfrm>
            <a:off x="611280" y="5445000"/>
            <a:ext cx="8209080" cy="1152000"/>
          </a:xfrm>
          <a:prstGeom prst="roundRect">
            <a:avLst>
              <a:gd name="adj" fmla="val 16667"/>
            </a:avLst>
          </a:prstGeom>
          <a:solidFill>
            <a:schemeClr val="accent5">
              <a:lumMod val="20000"/>
              <a:lumOff val="80000"/>
            </a:schemeClr>
          </a:solidFill>
          <a:ln>
            <a:solidFill>
              <a:srgbClr val="f79646">
                <a:lumMod val="60000"/>
                <a:lumOff val="4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 defTabSz="914400">
              <a:lnSpc>
                <a:spcPct val="100000"/>
              </a:lnSpc>
            </a:pPr>
            <a:r>
              <a:rPr b="0" lang="ru-RU" sz="2000" spc="-1" strike="noStrike">
                <a:solidFill>
                  <a:srgbClr val="000099"/>
                </a:solidFill>
                <a:latin typeface="Times New Roman"/>
              </a:rPr>
              <a:t>Установление доверительных, партнерских взаимоотношений с родителями детей, поиск и применение эффективных форм и методов  работы  с ними -  значительно быстрее приведут  к достижению поставленной цели</a:t>
            </a:r>
            <a:endParaRPr b="0" lang="ru-RU" sz="2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" name="Picture 2" descr="C:\Users\Лариса\Desktop\Подгот-ная группа 2018-2019 уч.год\Кратинки, рамки, фоны\Рамки\0_2459f_24f7465b_L.png"/>
          <p:cNvPicPr/>
          <p:nvPr/>
        </p:nvPicPr>
        <p:blipFill>
          <a:blip r:embed="rId1"/>
          <a:stretch/>
        </p:blipFill>
        <p:spPr>
          <a:xfrm>
            <a:off x="0" y="0"/>
            <a:ext cx="9143640" cy="6857640"/>
          </a:xfrm>
          <a:prstGeom prst="rect">
            <a:avLst/>
          </a:prstGeom>
          <a:ln w="0">
            <a:noFill/>
          </a:ln>
        </p:spPr>
      </p:pic>
      <p:sp>
        <p:nvSpPr>
          <p:cNvPr id="123" name="TextBox 4"/>
          <p:cNvSpPr/>
          <p:nvPr/>
        </p:nvSpPr>
        <p:spPr>
          <a:xfrm>
            <a:off x="323640" y="692640"/>
            <a:ext cx="8424720" cy="5060520"/>
          </a:xfrm>
          <a:prstGeom prst="rect">
            <a:avLst/>
          </a:prstGeom>
          <a:gradFill rotWithShape="0">
            <a:gsLst>
              <a:gs pos="0">
                <a:srgbClr val="d9fda6"/>
              </a:gs>
              <a:gs pos="35000">
                <a:srgbClr val="e3fbc2"/>
              </a:gs>
              <a:gs pos="100000">
                <a:srgbClr val="f4ffe6"/>
              </a:gs>
            </a:gsLst>
            <a:lin ang="16200000"/>
          </a:gradFill>
          <a:ln>
            <a:solidFill>
              <a:srgbClr val="98b855"/>
            </a:solidFill>
            <a:round/>
          </a:ln>
          <a:effectLst>
            <a:outerShdw blurRad="39960" dir="5400000" dist="20160" rotWithShape="0">
              <a:srgbClr val="000000">
                <a:alpha val="38000"/>
              </a:srgb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/>
        </p:style>
        <p:txBody>
          <a:bodyPr lIns="90000" rIns="90000" tIns="45000" bIns="45000" anchor="t">
            <a:spAutoFit/>
          </a:bodyPr>
          <a:p>
            <a:pPr algn="ctr" defTabSz="914400">
              <a:lnSpc>
                <a:spcPct val="100000"/>
              </a:lnSpc>
            </a:pPr>
            <a:r>
              <a:rPr b="1" lang="ru-RU" sz="2800" spc="-1" strike="noStrike">
                <a:solidFill>
                  <a:schemeClr val="dk1"/>
                </a:solidFill>
                <a:latin typeface="Times New Roman"/>
              </a:rPr>
              <a:t>Таким образом,  целостная система  работы по формированию основ экологического мировоззрения и экологической культуры  позволит подвести детей к пониманию того, что все мы вместе и каждый из нас в отдельности в ответе за землю, и каждый может сохранять и преумножать ее красоту.</a:t>
            </a: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  <a:p>
            <a:pPr algn="ctr" defTabSz="914400">
              <a:lnSpc>
                <a:spcPct val="100000"/>
              </a:lnSpc>
            </a:pPr>
            <a:r>
              <a:rPr b="1" lang="ru-RU" sz="2800" spc="-1" strike="noStrike">
                <a:solidFill>
                  <a:schemeClr val="dk1"/>
                </a:solidFill>
                <a:latin typeface="Times New Roman"/>
              </a:rPr>
              <a:t> </a:t>
            </a:r>
            <a:r>
              <a:rPr b="1" lang="ru-RU" sz="2800" spc="-1" strike="noStrike">
                <a:solidFill>
                  <a:schemeClr val="dk1"/>
                </a:solidFill>
                <a:latin typeface="Times New Roman"/>
              </a:rPr>
              <a:t>И, только вместе, только сообща, мы сможем побудить в маленьком человеке –  неисчерпаемую природу-</a:t>
            </a: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  <a:p>
            <a:pPr algn="ctr" defTabSz="914400">
              <a:lnSpc>
                <a:spcPct val="100000"/>
              </a:lnSpc>
            </a:pPr>
            <a:r>
              <a:rPr b="1" lang="ru-RU" sz="2800" spc="-1" strike="noStrike">
                <a:solidFill>
                  <a:schemeClr val="dk1"/>
                </a:solidFill>
                <a:latin typeface="Times New Roman"/>
              </a:rPr>
              <a:t> </a:t>
            </a:r>
            <a:r>
              <a:rPr b="1" lang="ru-RU" sz="2800" spc="-1" strike="noStrike">
                <a:solidFill>
                  <a:srgbClr val="c00000"/>
                </a:solidFill>
                <a:latin typeface="Times New Roman"/>
              </a:rPr>
              <a:t>БОГАТСТВО МИРА-ДУШИ.</a:t>
            </a: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  <a:p>
            <a:pPr defTabSz="914400">
              <a:lnSpc>
                <a:spcPct val="100000"/>
              </a:lnSpc>
            </a:pPr>
            <a:r>
              <a:rPr b="0" lang="ru-RU" sz="1800" spc="-1" strike="noStrike">
                <a:solidFill>
                  <a:schemeClr val="dk1"/>
                </a:solidFill>
                <a:latin typeface="Calibri"/>
              </a:rPr>
              <a:t> </a:t>
            </a: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" name="Picture 2" descr="C:\Users\Лариса\Desktop\Подгот-ная группа 2018-2019 уч.год\Кратинки, рамки, фоны\Рамки\0_245e4_26883d94_L.png"/>
          <p:cNvPicPr/>
          <p:nvPr/>
        </p:nvPicPr>
        <p:blipFill>
          <a:blip r:embed="rId1"/>
          <a:stretch/>
        </p:blipFill>
        <p:spPr>
          <a:xfrm>
            <a:off x="18360" y="0"/>
            <a:ext cx="9143640" cy="6857640"/>
          </a:xfrm>
          <a:prstGeom prst="rect">
            <a:avLst/>
          </a:prstGeom>
          <a:ln w="0">
            <a:noFill/>
          </a:ln>
        </p:spPr>
      </p:pic>
      <p:sp>
        <p:nvSpPr>
          <p:cNvPr id="45" name="TextBox 2"/>
          <p:cNvSpPr/>
          <p:nvPr/>
        </p:nvSpPr>
        <p:spPr>
          <a:xfrm>
            <a:off x="1259640" y="1772640"/>
            <a:ext cx="6480360" cy="43592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0" lang="ru-RU" sz="1800" spc="-1" strike="noStrike">
                <a:solidFill>
                  <a:schemeClr val="dk1"/>
                </a:solidFill>
                <a:latin typeface="Times New Roman"/>
              </a:rPr>
              <a:t> </a:t>
            </a:r>
            <a:r>
              <a:rPr b="0" lang="ru-RU" sz="2800" spc="-1" strike="noStrike">
                <a:solidFill>
                  <a:srgbClr val="7030a0"/>
                </a:solidFill>
                <a:latin typeface="Times New Roman"/>
              </a:rPr>
              <a:t>«</a:t>
            </a:r>
            <a:r>
              <a:rPr b="1" lang="ru-RU" sz="2800" spc="-1" strike="noStrike">
                <a:solidFill>
                  <a:srgbClr val="7030a0"/>
                </a:solidFill>
                <a:latin typeface="Times New Roman"/>
              </a:rPr>
              <a:t>Мир</a:t>
            </a:r>
            <a:r>
              <a:rPr b="0" lang="ru-RU" sz="2800" spc="-1" strike="noStrike">
                <a:solidFill>
                  <a:srgbClr val="7030a0"/>
                </a:solidFill>
                <a:latin typeface="Times New Roman"/>
              </a:rPr>
              <a:t>, окружающий ребёнка –это прежде всего - </a:t>
            </a:r>
            <a:r>
              <a:rPr b="1" lang="ru-RU" sz="2800" spc="-1" strike="noStrike">
                <a:solidFill>
                  <a:srgbClr val="7030a0"/>
                </a:solidFill>
                <a:latin typeface="Times New Roman"/>
              </a:rPr>
              <a:t>мир природы с безграничным богатством явлений</a:t>
            </a:r>
            <a:r>
              <a:rPr b="0" lang="ru-RU" sz="2800" spc="-1" strike="noStrike">
                <a:solidFill>
                  <a:srgbClr val="7030a0"/>
                </a:solidFill>
                <a:latin typeface="Times New Roman"/>
              </a:rPr>
              <a:t>, </a:t>
            </a:r>
            <a:r>
              <a:rPr b="1" lang="ru-RU" sz="2800" spc="-1" strike="noStrike">
                <a:solidFill>
                  <a:srgbClr val="7030a0"/>
                </a:solidFill>
                <a:latin typeface="Times New Roman"/>
              </a:rPr>
              <a:t>с неисчерпаемой красотой. </a:t>
            </a:r>
            <a:br>
              <a:rPr sz="2800"/>
            </a:br>
            <a:r>
              <a:rPr b="1" lang="ru-RU" sz="2800" spc="-1" strike="noStrike">
                <a:solidFill>
                  <a:srgbClr val="7030a0"/>
                </a:solidFill>
                <a:latin typeface="Times New Roman"/>
              </a:rPr>
              <a:t>Здесь, в природе, вечный источник детского разума</a:t>
            </a:r>
            <a:r>
              <a:rPr b="0" lang="ru-RU" sz="2800" spc="-1" strike="noStrike">
                <a:solidFill>
                  <a:srgbClr val="7030a0"/>
                </a:solidFill>
                <a:latin typeface="Times New Roman"/>
              </a:rPr>
              <a:t>»</a:t>
            </a: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  <a:p>
            <a:pPr defTabSz="914400">
              <a:lnSpc>
                <a:spcPct val="100000"/>
              </a:lnSpc>
            </a:pP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  <a:p>
            <a:pPr defTabSz="914400">
              <a:lnSpc>
                <a:spcPct val="100000"/>
              </a:lnSpc>
            </a:pPr>
            <a:r>
              <a:rPr b="1" lang="ru-RU" sz="2800" spc="-1" strike="noStrike">
                <a:solidFill>
                  <a:schemeClr val="accent1">
                    <a:lumMod val="50000"/>
                  </a:schemeClr>
                </a:solidFill>
                <a:latin typeface="Times New Roman"/>
              </a:rPr>
              <a:t>          </a:t>
            </a:r>
            <a:r>
              <a:rPr b="1" lang="ru-RU" sz="2800" spc="-1" strike="noStrike">
                <a:solidFill>
                  <a:srgbClr val="0070c0"/>
                </a:solidFill>
                <a:latin typeface="Times New Roman"/>
              </a:rPr>
              <a:t>В.В.Сухомлинский</a:t>
            </a: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  <a:p>
            <a:pPr defTabSz="914400">
              <a:lnSpc>
                <a:spcPct val="100000"/>
              </a:lnSpc>
            </a:pP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  <a:p>
            <a:pPr defTabSz="914400">
              <a:lnSpc>
                <a:spcPct val="100000"/>
              </a:lnSpc>
            </a:pP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4" name="Picture 2" descr="C:\Users\Лариса\Desktop\Подгот-ная группа 2018-2019 уч.год\Кратинки, рамки, фоны\Рамки\0_2459f_24f7465b_L.png"/>
          <p:cNvPicPr/>
          <p:nvPr/>
        </p:nvPicPr>
        <p:blipFill>
          <a:blip r:embed="rId1"/>
          <a:stretch/>
        </p:blipFill>
        <p:spPr>
          <a:xfrm>
            <a:off x="0" y="0"/>
            <a:ext cx="9143640" cy="6857640"/>
          </a:xfrm>
          <a:prstGeom prst="rect">
            <a:avLst/>
          </a:prstGeom>
          <a:ln w="0">
            <a:noFill/>
          </a:ln>
        </p:spPr>
      </p:pic>
      <p:sp>
        <p:nvSpPr>
          <p:cNvPr id="125" name="TextBox 4"/>
          <p:cNvSpPr/>
          <p:nvPr/>
        </p:nvSpPr>
        <p:spPr>
          <a:xfrm>
            <a:off x="1619640" y="3069000"/>
            <a:ext cx="6192360" cy="15526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 defTabSz="914400">
              <a:lnSpc>
                <a:spcPct val="100000"/>
              </a:lnSpc>
            </a:pPr>
            <a:r>
              <a:rPr b="1" lang="ru-RU" sz="4800" spc="-1" strike="noStrike">
                <a:solidFill>
                  <a:srgbClr val="ff0000"/>
                </a:solidFill>
                <a:latin typeface="Times New Roman"/>
              </a:rPr>
              <a:t>СПАСИБО </a:t>
            </a:r>
            <a:endParaRPr b="0" lang="ru-RU" sz="4800" spc="-1" strike="noStrike">
              <a:solidFill>
                <a:srgbClr val="000000"/>
              </a:solidFill>
              <a:latin typeface="Arial"/>
            </a:endParaRPr>
          </a:p>
          <a:p>
            <a:pPr algn="ctr" defTabSz="914400">
              <a:lnSpc>
                <a:spcPct val="100000"/>
              </a:lnSpc>
            </a:pPr>
            <a:r>
              <a:rPr b="1" lang="ru-RU" sz="4800" spc="-1" strike="noStrike">
                <a:solidFill>
                  <a:srgbClr val="ff0000"/>
                </a:solidFill>
                <a:latin typeface="Times New Roman"/>
              </a:rPr>
              <a:t>ЗА ВНИМАНИЕ!</a:t>
            </a:r>
            <a:endParaRPr b="0" lang="ru-RU" sz="4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" name="Picture 2" descr="C:\Users\Лариса\Desktop\Подгот-ная группа 2018-2019 уч.год\Кратинки, рамки, фоны\Рамки\0_245e4_26883d94_L.png"/>
          <p:cNvPicPr/>
          <p:nvPr/>
        </p:nvPicPr>
        <p:blipFill>
          <a:blip r:embed="rId1"/>
          <a:stretch/>
        </p:blipFill>
        <p:spPr>
          <a:xfrm>
            <a:off x="-9360" y="0"/>
            <a:ext cx="9143640" cy="6857640"/>
          </a:xfrm>
          <a:prstGeom prst="rect">
            <a:avLst/>
          </a:prstGeom>
          <a:ln w="0">
            <a:noFill/>
          </a:ln>
        </p:spPr>
      </p:pic>
      <p:sp>
        <p:nvSpPr>
          <p:cNvPr id="47" name="TextBox 2"/>
          <p:cNvSpPr/>
          <p:nvPr/>
        </p:nvSpPr>
        <p:spPr>
          <a:xfrm>
            <a:off x="1259640" y="1845000"/>
            <a:ext cx="5328360" cy="41130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 defTabSz="914400">
              <a:lnSpc>
                <a:spcPct val="100000"/>
              </a:lnSpc>
            </a:pPr>
            <a:r>
              <a:rPr b="1" lang="ru-RU" sz="2400" spc="-1" strike="noStrike">
                <a:solidFill>
                  <a:schemeClr val="dk2">
                    <a:lumMod val="75000"/>
                  </a:schemeClr>
                </a:solidFill>
                <a:latin typeface="Times New Roman"/>
              </a:rPr>
              <a:t>Формирование экологического сознания дошкольников – чрезвычайно актуальная проблема настоящего времени:</a:t>
            </a:r>
            <a:endParaRPr b="0" lang="ru-RU" sz="2400" spc="-1" strike="noStrike">
              <a:solidFill>
                <a:srgbClr val="000000"/>
              </a:solidFill>
              <a:latin typeface="Arial"/>
            </a:endParaRPr>
          </a:p>
          <a:p>
            <a:pPr algn="ctr" defTabSz="914400">
              <a:lnSpc>
                <a:spcPct val="100000"/>
              </a:lnSpc>
            </a:pPr>
            <a:r>
              <a:rPr b="1" lang="ru-RU" sz="2400" spc="-1" strike="noStrike">
                <a:solidFill>
                  <a:schemeClr val="dk2">
                    <a:lumMod val="75000"/>
                  </a:schemeClr>
                </a:solidFill>
                <a:latin typeface="Times New Roman"/>
              </a:rPr>
              <a:t> </a:t>
            </a:r>
            <a:r>
              <a:rPr b="1" lang="ru-RU" sz="2400" spc="-1" strike="noStrike">
                <a:solidFill>
                  <a:schemeClr val="dk2">
                    <a:lumMod val="75000"/>
                  </a:schemeClr>
                </a:solidFill>
                <a:latin typeface="Times New Roman"/>
              </a:rPr>
              <a:t>только экологическое мировоззрение, экологическая культура ныне живущих людей могут вывести планету и человечество из катастрофического состояния. </a:t>
            </a:r>
            <a:br>
              <a:rPr sz="2400"/>
            </a:br>
            <a:endParaRPr b="0" lang="ru-RU" sz="2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" name="Picture 2" descr="C:\Users\Лариса\Desktop\Подгот-ная группа 2018-2019 уч.год\Кратинки, рамки, фоны\Рамки\0_245e4_26883d94_L.png"/>
          <p:cNvPicPr/>
          <p:nvPr/>
        </p:nvPicPr>
        <p:blipFill>
          <a:blip r:embed="rId1"/>
          <a:stretch/>
        </p:blipFill>
        <p:spPr>
          <a:xfrm>
            <a:off x="-9360" y="0"/>
            <a:ext cx="9143640" cy="6857640"/>
          </a:xfrm>
          <a:prstGeom prst="rect">
            <a:avLst/>
          </a:prstGeom>
          <a:ln w="0">
            <a:noFill/>
          </a:ln>
        </p:spPr>
      </p:pic>
      <p:sp>
        <p:nvSpPr>
          <p:cNvPr id="49" name="TextBox 5"/>
          <p:cNvSpPr/>
          <p:nvPr/>
        </p:nvSpPr>
        <p:spPr>
          <a:xfrm>
            <a:off x="1331640" y="2277000"/>
            <a:ext cx="6264360" cy="584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 defTabSz="914400">
              <a:lnSpc>
                <a:spcPct val="100000"/>
              </a:lnSpc>
            </a:pPr>
            <a:endParaRPr b="0" lang="ru-RU" sz="32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50" name="TextBox 7"/>
          <p:cNvSpPr/>
          <p:nvPr/>
        </p:nvSpPr>
        <p:spPr>
          <a:xfrm>
            <a:off x="899640" y="2061000"/>
            <a:ext cx="6912360" cy="2802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 defTabSz="914400">
              <a:lnSpc>
                <a:spcPct val="100000"/>
              </a:lnSpc>
            </a:pPr>
            <a:r>
              <a:rPr b="1" lang="ru-RU" sz="3200" spc="-1" strike="noStrike">
                <a:solidFill>
                  <a:srgbClr val="c00000"/>
                </a:solidFill>
                <a:latin typeface="Times New Roman"/>
              </a:rPr>
              <a:t>Цель экологического образования-</a:t>
            </a:r>
            <a:r>
              <a:rPr b="1" lang="ru-RU" sz="3200" spc="-1" strike="noStrike">
                <a:solidFill>
                  <a:srgbClr val="7030a0"/>
                </a:solidFill>
                <a:latin typeface="Times New Roman"/>
              </a:rPr>
              <a:t> формирование основ экологического мировоззрения</a:t>
            </a: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  <a:p>
            <a:pPr algn="ctr" defTabSz="914400">
              <a:lnSpc>
                <a:spcPct val="100000"/>
              </a:lnSpc>
            </a:pPr>
            <a:r>
              <a:rPr b="1" lang="ru-RU" sz="3200" spc="-1" strike="noStrike">
                <a:solidFill>
                  <a:srgbClr val="7030a0"/>
                </a:solidFill>
                <a:latin typeface="Times New Roman"/>
              </a:rPr>
              <a:t>и экологической культуры дошкольников.</a:t>
            </a: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  <a:p>
            <a:pPr defTabSz="914400"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" name="Picture 2" descr="C:\Users\Лариса\Desktop\Подгот-ная группа 2018-2019 уч.год\Кратинки, рамки, фоны\Рамки\0_2459f_24f7465b_L.png"/>
          <p:cNvPicPr/>
          <p:nvPr/>
        </p:nvPicPr>
        <p:blipFill>
          <a:blip r:embed="rId1"/>
          <a:stretch/>
        </p:blipFill>
        <p:spPr>
          <a:xfrm>
            <a:off x="0" y="0"/>
            <a:ext cx="9143640" cy="6857640"/>
          </a:xfrm>
          <a:prstGeom prst="rect">
            <a:avLst/>
          </a:prstGeom>
          <a:ln w="0">
            <a:noFill/>
          </a:ln>
        </p:spPr>
      </p:pic>
      <p:sp>
        <p:nvSpPr>
          <p:cNvPr id="52" name="Прямоугольник 6"/>
          <p:cNvSpPr/>
          <p:nvPr/>
        </p:nvSpPr>
        <p:spPr>
          <a:xfrm>
            <a:off x="1907640" y="188640"/>
            <a:ext cx="5075640" cy="863640"/>
          </a:xfrm>
          <a:prstGeom prst="rect">
            <a:avLst/>
          </a:prstGeom>
          <a:gradFill rotWithShape="0">
            <a:gsLst>
              <a:gs pos="0">
                <a:srgbClr val="a6e6ff"/>
              </a:gs>
              <a:gs pos="35000">
                <a:srgbClr val="bfecff"/>
              </a:gs>
              <a:gs pos="100000">
                <a:srgbClr val="e6f7ff"/>
              </a:gs>
            </a:gsLst>
            <a:lin ang="16200000"/>
          </a:gradFill>
          <a:ln>
            <a:solidFill>
              <a:srgbClr val="46aac4"/>
            </a:solidFill>
            <a:round/>
          </a:ln>
          <a:effectLst>
            <a:outerShdw blurRad="39960" dir="5400000" dist="20160" rotWithShape="0">
              <a:srgbClr val="000000">
                <a:alpha val="38000"/>
              </a:srgbClr>
            </a:outerShdw>
          </a:effectLst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 defTabSz="914400">
              <a:lnSpc>
                <a:spcPct val="100000"/>
              </a:lnSpc>
            </a:pPr>
            <a:r>
              <a:rPr b="1" lang="ru-RU" sz="2400" spc="-1" strike="noStrike">
                <a:solidFill>
                  <a:schemeClr val="dk1"/>
                </a:solidFill>
                <a:latin typeface="Times New Roman"/>
              </a:rPr>
              <a:t>Экологическое образование</a:t>
            </a:r>
            <a:endParaRPr b="0" lang="ru-RU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3" name="Прямоугольник 13"/>
          <p:cNvSpPr/>
          <p:nvPr/>
        </p:nvSpPr>
        <p:spPr>
          <a:xfrm>
            <a:off x="323640" y="1268640"/>
            <a:ext cx="8136720" cy="1872000"/>
          </a:xfrm>
          <a:prstGeom prst="rect">
            <a:avLst/>
          </a:prstGeom>
          <a:solidFill>
            <a:srgbClr val="ffffff"/>
          </a:solidFill>
          <a:ln>
            <a:solidFill>
              <a:srgbClr val="4f81bd"/>
            </a:solidFill>
            <a:rou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 defTabSz="914400">
              <a:lnSpc>
                <a:spcPct val="100000"/>
              </a:lnSpc>
            </a:pPr>
            <a:r>
              <a:rPr b="0" lang="ru-RU" sz="2000" spc="-1" strike="noStrike">
                <a:solidFill>
                  <a:schemeClr val="dk1"/>
                </a:solidFill>
                <a:latin typeface="Times New Roman"/>
              </a:rPr>
              <a:t>«Непрерывный процесс обучения, воспитания и развития личности, направленный на формирование системы знаний и умений, ценностных ориентаций, нравственно-этических и эстетических отношений, обеспечивающих экологическую ответственность личности за состояние и улучшение социоприродной среды». </a:t>
            </a:r>
            <a:r>
              <a:rPr b="0" lang="ru-RU" sz="1800" spc="-1" strike="noStrike">
                <a:solidFill>
                  <a:schemeClr val="dk1"/>
                </a:solidFill>
                <a:latin typeface="Times New Roman"/>
              </a:rPr>
              <a:t> (И.Д.Зверев)</a:t>
            </a: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4" name="Скругленный прямоугольник 14"/>
          <p:cNvSpPr/>
          <p:nvPr/>
        </p:nvSpPr>
        <p:spPr>
          <a:xfrm>
            <a:off x="323640" y="3141000"/>
            <a:ext cx="2304000" cy="863640"/>
          </a:xfrm>
          <a:prstGeom prst="roundRect">
            <a:avLst>
              <a:gd name="adj" fmla="val 16667"/>
            </a:avLst>
          </a:prstGeom>
          <a:solidFill>
            <a:srgbClr val="4f81bd"/>
          </a:solidFill>
          <a:ln>
            <a:solidFill>
              <a:srgbClr val="3a5f8b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 defTabSz="914400">
              <a:lnSpc>
                <a:spcPct val="100000"/>
              </a:lnSpc>
            </a:pPr>
            <a:r>
              <a:rPr b="1" lang="ru-RU" sz="2800" spc="-1" strike="noStrike">
                <a:solidFill>
                  <a:schemeClr val="lt1"/>
                </a:solidFill>
                <a:latin typeface="Times New Roman"/>
              </a:rPr>
              <a:t>Воспитание</a:t>
            </a: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5" name="Скругленный прямоугольник 15"/>
          <p:cNvSpPr/>
          <p:nvPr/>
        </p:nvSpPr>
        <p:spPr>
          <a:xfrm>
            <a:off x="3420000" y="3141000"/>
            <a:ext cx="2376000" cy="863640"/>
          </a:xfrm>
          <a:prstGeom prst="roundRect">
            <a:avLst>
              <a:gd name="adj" fmla="val 16667"/>
            </a:avLst>
          </a:prstGeom>
          <a:solidFill>
            <a:srgbClr val="4f81bd"/>
          </a:solidFill>
          <a:ln>
            <a:solidFill>
              <a:srgbClr val="3a5f8b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 defTabSz="914400">
              <a:lnSpc>
                <a:spcPct val="100000"/>
              </a:lnSpc>
            </a:pPr>
            <a:r>
              <a:rPr b="1" lang="ru-RU" sz="2800" spc="-1" strike="noStrike">
                <a:solidFill>
                  <a:schemeClr val="lt1"/>
                </a:solidFill>
                <a:latin typeface="Times New Roman"/>
              </a:rPr>
              <a:t>Обучение</a:t>
            </a: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6" name="Скругленный прямоугольник 16"/>
          <p:cNvSpPr/>
          <p:nvPr/>
        </p:nvSpPr>
        <p:spPr>
          <a:xfrm>
            <a:off x="6588360" y="3213000"/>
            <a:ext cx="2160000" cy="863640"/>
          </a:xfrm>
          <a:prstGeom prst="roundRect">
            <a:avLst>
              <a:gd name="adj" fmla="val 16667"/>
            </a:avLst>
          </a:prstGeom>
          <a:solidFill>
            <a:srgbClr val="4f81bd"/>
          </a:solidFill>
          <a:ln>
            <a:solidFill>
              <a:srgbClr val="3a5f8b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 defTabSz="914400">
              <a:lnSpc>
                <a:spcPct val="100000"/>
              </a:lnSpc>
            </a:pPr>
            <a:r>
              <a:rPr b="1" lang="ru-RU" sz="2800" spc="-1" strike="noStrike">
                <a:solidFill>
                  <a:schemeClr val="lt1"/>
                </a:solidFill>
                <a:latin typeface="Times New Roman"/>
              </a:rPr>
              <a:t>Развитие</a:t>
            </a: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7" name="TextBox 21"/>
          <p:cNvSpPr/>
          <p:nvPr/>
        </p:nvSpPr>
        <p:spPr>
          <a:xfrm>
            <a:off x="3060000" y="4077000"/>
            <a:ext cx="3168000" cy="2529000"/>
          </a:xfrm>
          <a:prstGeom prst="rect">
            <a:avLst/>
          </a:prstGeom>
          <a:solidFill>
            <a:srgbClr val="ffffff"/>
          </a:solidFill>
          <a:ln>
            <a:solidFill>
              <a:srgbClr val="c0504d"/>
            </a:solidFill>
            <a:rou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/>
        </p:style>
        <p:txBody>
          <a:bodyPr lIns="90000" rIns="90000" tIns="45000" bIns="45000" anchor="t">
            <a:spAutoFit/>
          </a:bodyPr>
          <a:p>
            <a:pPr algn="just" defTabSz="914400">
              <a:lnSpc>
                <a:spcPct val="100000"/>
              </a:lnSpc>
            </a:pPr>
            <a:r>
              <a:rPr b="0" lang="ru-RU" sz="2000" spc="-1" strike="noStrike">
                <a:solidFill>
                  <a:schemeClr val="dk1"/>
                </a:solidFill>
                <a:latin typeface="Times New Roman"/>
              </a:rPr>
              <a:t>Формирование представлений о взаимосвязи природы, общества и человека; формирование практических умений по разрешению экологических проблем</a:t>
            </a:r>
            <a:endParaRPr b="0" lang="ru-RU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8" name="TextBox 22"/>
          <p:cNvSpPr/>
          <p:nvPr/>
        </p:nvSpPr>
        <p:spPr>
          <a:xfrm flipH="1">
            <a:off x="251640" y="4149000"/>
            <a:ext cx="2520000" cy="2529000"/>
          </a:xfrm>
          <a:prstGeom prst="rect">
            <a:avLst/>
          </a:prstGeom>
          <a:solidFill>
            <a:srgbClr val="ffffff"/>
          </a:solidFill>
          <a:ln>
            <a:solidFill>
              <a:srgbClr val="9bbb59"/>
            </a:solidFill>
            <a:rou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/>
        </p:style>
        <p:txBody>
          <a:bodyPr lIns="90000" rIns="90000" tIns="45000" bIns="45000" anchor="t">
            <a:spAutoFit/>
          </a:bodyPr>
          <a:p>
            <a:pPr algn="just" defTabSz="914400">
              <a:lnSpc>
                <a:spcPct val="100000"/>
              </a:lnSpc>
            </a:pPr>
            <a:r>
              <a:rPr b="0" lang="ru-RU" sz="2000" spc="-1" strike="noStrike">
                <a:solidFill>
                  <a:schemeClr val="dk1"/>
                </a:solidFill>
                <a:latin typeface="Times New Roman"/>
              </a:rPr>
              <a:t>Ценностных</a:t>
            </a:r>
            <a:endParaRPr b="0" lang="ru-RU" sz="2000" spc="-1" strike="noStrike">
              <a:solidFill>
                <a:srgbClr val="000000"/>
              </a:solidFill>
              <a:latin typeface="Arial"/>
            </a:endParaRPr>
          </a:p>
          <a:p>
            <a:pPr algn="just" defTabSz="914400">
              <a:lnSpc>
                <a:spcPct val="100000"/>
              </a:lnSpc>
            </a:pPr>
            <a:r>
              <a:rPr b="0" lang="ru-RU" sz="2000" spc="-1" strike="noStrike">
                <a:solidFill>
                  <a:schemeClr val="dk1"/>
                </a:solidFill>
                <a:latin typeface="Times New Roman"/>
              </a:rPr>
              <a:t>ориентаций, мотивов, потребности, привычки активной деятельности по охране окружающей среды</a:t>
            </a:r>
            <a:endParaRPr b="0" lang="ru-RU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9" name="TextBox 23"/>
          <p:cNvSpPr/>
          <p:nvPr/>
        </p:nvSpPr>
        <p:spPr>
          <a:xfrm>
            <a:off x="6588360" y="4221000"/>
            <a:ext cx="2304000" cy="2224080"/>
          </a:xfrm>
          <a:prstGeom prst="rect">
            <a:avLst/>
          </a:prstGeom>
          <a:solidFill>
            <a:srgbClr val="ffffff"/>
          </a:solidFill>
          <a:ln>
            <a:solidFill>
              <a:srgbClr val="4bacc6"/>
            </a:solidFill>
            <a:round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/>
        </p:style>
        <p:txBody>
          <a:bodyPr lIns="90000" rIns="90000" tIns="45000" bIns="45000" anchor="t">
            <a:spAutoFit/>
          </a:bodyPr>
          <a:p>
            <a:pPr algn="just" defTabSz="914400">
              <a:lnSpc>
                <a:spcPct val="100000"/>
              </a:lnSpc>
            </a:pPr>
            <a:r>
              <a:rPr b="0" lang="ru-RU" sz="2000" spc="-1" strike="noStrike">
                <a:solidFill>
                  <a:schemeClr val="dk1"/>
                </a:solidFill>
                <a:latin typeface="Times New Roman"/>
              </a:rPr>
              <a:t>Способности анализировать экологические ситуации; оценивать эстетическое состояние среды</a:t>
            </a:r>
            <a:endParaRPr b="0" lang="ru-RU" sz="2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" name="Picture 2" descr="C:\Users\Лариса\Desktop\Подгот-ная группа 2018-2019 уч.год\Кратинки, рамки, фоны\Рамки\0_2459f_24f7465b_L.png"/>
          <p:cNvPicPr/>
          <p:nvPr/>
        </p:nvPicPr>
        <p:blipFill>
          <a:blip r:embed="rId1"/>
          <a:stretch/>
        </p:blipFill>
        <p:spPr>
          <a:xfrm>
            <a:off x="0" y="0"/>
            <a:ext cx="9143640" cy="6857640"/>
          </a:xfrm>
          <a:prstGeom prst="rect">
            <a:avLst/>
          </a:prstGeom>
          <a:ln w="0">
            <a:noFill/>
          </a:ln>
        </p:spPr>
      </p:pic>
      <p:graphicFrame>
        <p:nvGraphicFramePr>
          <p:cNvPr id="61" name="Таблица 6"/>
          <p:cNvGraphicFramePr/>
          <p:nvPr/>
        </p:nvGraphicFramePr>
        <p:xfrm>
          <a:off x="323640" y="980640"/>
          <a:ext cx="8543160" cy="5103000"/>
        </p:xfrm>
        <a:graphic>
          <a:graphicData uri="http://schemas.openxmlformats.org/drawingml/2006/table">
            <a:tbl>
              <a:tblPr/>
              <a:tblGrid>
                <a:gridCol w="2088000"/>
                <a:gridCol w="6455160"/>
              </a:tblGrid>
              <a:tr h="781560">
                <a:tc>
                  <a:txBody>
                    <a:bodyPr anchor="t">
                      <a:noAutofit/>
                    </a:bodyPr>
                    <a:p>
                      <a:pPr defTabSz="914400">
                        <a:lnSpc>
                          <a:spcPct val="100000"/>
                        </a:lnSpc>
                      </a:pPr>
                      <a:r>
                        <a:rPr b="1" lang="ru-RU" sz="1800" spc="-1" strike="noStrike">
                          <a:solidFill>
                            <a:schemeClr val="lt1"/>
                          </a:solidFill>
                          <a:latin typeface="Times New Roman"/>
                        </a:rPr>
                        <a:t>Образовательные</a:t>
                      </a:r>
                      <a:endParaRPr b="0" lang="ru-RU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  <a:p>
                      <a:pPr defTabSz="914400">
                        <a:lnSpc>
                          <a:spcPct val="100000"/>
                        </a:lnSpc>
                      </a:pPr>
                      <a:r>
                        <a:rPr b="1" lang="ru-RU" sz="1800" spc="-1" strike="noStrike">
                          <a:solidFill>
                            <a:schemeClr val="lt1"/>
                          </a:solidFill>
                          <a:latin typeface="Times New Roman"/>
                        </a:rPr>
                        <a:t>направления</a:t>
                      </a:r>
                      <a:endParaRPr b="0" lang="ru-RU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3816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pPr algn="ctr" defTabSz="914400">
                        <a:lnSpc>
                          <a:spcPct val="100000"/>
                        </a:lnSpc>
                      </a:pPr>
                      <a:r>
                        <a:rPr b="1" lang="ru-RU" sz="1800" spc="-1" strike="noStrike">
                          <a:solidFill>
                            <a:schemeClr val="lt1"/>
                          </a:solidFill>
                          <a:latin typeface="Times New Roman"/>
                        </a:rPr>
                        <a:t>Содержание  Образовательных областей </a:t>
                      </a:r>
                      <a:endParaRPr b="0" lang="ru-RU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3816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/>
                    </a:solidFill>
                  </a:tcPr>
                </a:tc>
              </a:tr>
              <a:tr h="781560">
                <a:tc>
                  <a:txBody>
                    <a:bodyPr anchor="t">
                      <a:noAutofit/>
                    </a:bodyPr>
                    <a:p>
                      <a:pPr algn="ctr" defTabSz="914400">
                        <a:lnSpc>
                          <a:spcPct val="100000"/>
                        </a:lnSpc>
                      </a:pPr>
                      <a:r>
                        <a:rPr b="1" lang="ru-RU" sz="1600" spc="-1" strike="noStrike">
                          <a:solidFill>
                            <a:schemeClr val="dk1"/>
                          </a:solidFill>
                          <a:latin typeface="Times New Roman"/>
                        </a:rPr>
                        <a:t>Речевое</a:t>
                      </a:r>
                      <a:endParaRPr b="0" lang="ru-RU" sz="16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40000"/>
                      </a:schemeClr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pPr defTabSz="914400"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r>
                        <a:rPr b="0" lang="ru-RU" sz="1600" spc="-1" strike="noStrike">
                          <a:solidFill>
                            <a:schemeClr val="dk1"/>
                          </a:solidFill>
                          <a:latin typeface="Times New Roman"/>
                        </a:rPr>
                        <a:t>знакомство с детской литературой, в том числе и с природоведческой;</a:t>
                      </a:r>
                      <a:endParaRPr b="0" lang="ru-RU" sz="16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40000"/>
                      </a:schemeClr>
                    </a:solidFill>
                  </a:tcPr>
                </a:tc>
              </a:tr>
              <a:tr h="781560">
                <a:tc>
                  <a:txBody>
                    <a:bodyPr anchor="t">
                      <a:noAutofit/>
                    </a:bodyPr>
                    <a:p>
                      <a:pPr algn="ctr" defTabSz="914400">
                        <a:lnSpc>
                          <a:spcPct val="100000"/>
                        </a:lnSpc>
                      </a:pPr>
                      <a:r>
                        <a:rPr b="1" lang="ru-RU" sz="1600" spc="-1" strike="noStrike">
                          <a:solidFill>
                            <a:schemeClr val="dk1"/>
                          </a:solidFill>
                          <a:latin typeface="Times New Roman"/>
                        </a:rPr>
                        <a:t>Познавательное</a:t>
                      </a:r>
                      <a:endParaRPr b="0" lang="ru-RU" sz="16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pPr defTabSz="914400"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r>
                        <a:rPr b="0" lang="ru-RU" sz="1600" spc="-1" strike="noStrike">
                          <a:solidFill>
                            <a:schemeClr val="dk1"/>
                          </a:solidFill>
                          <a:latin typeface="Times New Roman"/>
                        </a:rPr>
                        <a:t>формирование первичных представлениях об объектах окружающего мира, их свойствах и отношениях (форме, цвете, размере, причинах и следствиях и др.); о планете Земля как общем доме людей, об особенностях ее природы, многообразии стран и народов; расширение кругозора детей;</a:t>
                      </a:r>
                      <a:endParaRPr b="0" lang="ru-RU" sz="16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</a:tr>
              <a:tr h="526680">
                <a:tc>
                  <a:txBody>
                    <a:bodyPr anchor="t">
                      <a:noAutofit/>
                    </a:bodyPr>
                    <a:p>
                      <a:pPr algn="ctr" defTabSz="914400">
                        <a:lnSpc>
                          <a:spcPct val="100000"/>
                        </a:lnSpc>
                      </a:pPr>
                      <a:r>
                        <a:rPr b="1" lang="ru-RU" sz="1600" spc="-1" strike="noStrike">
                          <a:solidFill>
                            <a:schemeClr val="dk1"/>
                          </a:solidFill>
                          <a:latin typeface="Times New Roman"/>
                        </a:rPr>
                        <a:t>Физическое</a:t>
                      </a:r>
                      <a:endParaRPr b="0" lang="ru-RU" sz="16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40000"/>
                      </a:schemeClr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pPr defTabSz="914400">
                        <a:lnSpc>
                          <a:spcPct val="100000"/>
                        </a:lnSpc>
                      </a:pPr>
                      <a:r>
                        <a:rPr b="0" lang="ru-RU" sz="1600" spc="-1" strike="noStrike">
                          <a:solidFill>
                            <a:schemeClr val="dk1"/>
                          </a:solidFill>
                          <a:latin typeface="Times New Roman"/>
                        </a:rPr>
                        <a:t>становление ценностей здорового образа жизни .</a:t>
                      </a:r>
                      <a:endParaRPr b="0" lang="ru-RU" sz="16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  <a:p>
                      <a:pPr defTabSz="914400">
                        <a:lnSpc>
                          <a:spcPct val="100000"/>
                        </a:lnSpc>
                      </a:pPr>
                      <a:r>
                        <a:rPr b="0" lang="ru-RU" sz="1600" spc="-1" strike="noStrike">
                          <a:solidFill>
                            <a:schemeClr val="dk1"/>
                          </a:solidFill>
                          <a:latin typeface="Times New Roman"/>
                        </a:rPr>
                        <a:t> </a:t>
                      </a:r>
                      <a:endParaRPr b="0" lang="ru-RU" sz="16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40000"/>
                      </a:schemeClr>
                    </a:solidFill>
                  </a:tcPr>
                </a:tc>
              </a:tr>
              <a:tr h="781560">
                <a:tc>
                  <a:txBody>
                    <a:bodyPr anchor="t">
                      <a:noAutofit/>
                    </a:bodyPr>
                    <a:p>
                      <a:pPr algn="ctr" defTabSz="914400">
                        <a:lnSpc>
                          <a:spcPct val="100000"/>
                        </a:lnSpc>
                      </a:pPr>
                      <a:r>
                        <a:rPr b="1" lang="ru-RU" sz="1600" spc="-1" strike="noStrike">
                          <a:solidFill>
                            <a:schemeClr val="dk1"/>
                          </a:solidFill>
                          <a:latin typeface="Times New Roman"/>
                        </a:rPr>
                        <a:t>Социально-коммуникативное</a:t>
                      </a:r>
                      <a:endParaRPr b="0" lang="ru-RU" sz="16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pPr defTabSz="914400">
                        <a:lnSpc>
                          <a:spcPct val="100000"/>
                        </a:lnSpc>
                      </a:pPr>
                      <a:r>
                        <a:rPr b="0" lang="ru-RU" sz="1600" spc="-1" strike="noStrike">
                          <a:solidFill>
                            <a:schemeClr val="dk1"/>
                          </a:solidFill>
                          <a:latin typeface="Times New Roman"/>
                        </a:rPr>
                        <a:t>усвоение норм и ценностей, принятых в обществе; развитие эмоциональной отзывчивости, сопереживания, в том числе и по отношению к природным объектам; формирование основ безопасного поведения в быту, социуме, природе;</a:t>
                      </a:r>
                      <a:endParaRPr b="0" lang="ru-RU" sz="16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</a:tr>
              <a:tr h="781560">
                <a:tc>
                  <a:txBody>
                    <a:bodyPr anchor="t">
                      <a:noAutofit/>
                    </a:bodyPr>
                    <a:p>
                      <a:pPr algn="ctr" defTabSz="914400">
                        <a:lnSpc>
                          <a:spcPct val="100000"/>
                        </a:lnSpc>
                      </a:pPr>
                      <a:r>
                        <a:rPr b="1" lang="ru-RU" sz="1600" spc="-1" strike="noStrike">
                          <a:solidFill>
                            <a:schemeClr val="dk1"/>
                          </a:solidFill>
                          <a:latin typeface="Times New Roman"/>
                        </a:rPr>
                        <a:t>Художественно-эстетическое</a:t>
                      </a:r>
                      <a:endParaRPr b="0" lang="ru-RU" sz="16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40000"/>
                      </a:schemeClr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pPr defTabSz="914400"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r>
                        <a:rPr b="0" lang="ru-RU" sz="1600" spc="-1" strike="noStrike">
                          <a:solidFill>
                            <a:schemeClr val="dk1"/>
                          </a:solidFill>
                          <a:latin typeface="Times New Roman"/>
                        </a:rPr>
                        <a:t>становление предпосылок ценностно-смыслового восприятия и понимания мира природы; формирование эстетического отношения к окружающему миру в целом;</a:t>
                      </a:r>
                      <a:endParaRPr b="0" lang="ru-RU" sz="16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4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62" name="Прямоугольник 8"/>
          <p:cNvSpPr/>
          <p:nvPr/>
        </p:nvSpPr>
        <p:spPr>
          <a:xfrm>
            <a:off x="539640" y="188640"/>
            <a:ext cx="8208720" cy="638280"/>
          </a:xfrm>
          <a:prstGeom prst="rect">
            <a:avLst/>
          </a:prstGeom>
          <a:gradFill rotWithShape="0">
            <a:gsLst>
              <a:gs pos="0">
                <a:srgbClr val="d9fda6"/>
              </a:gs>
              <a:gs pos="35000">
                <a:srgbClr val="e3fbc2"/>
              </a:gs>
              <a:gs pos="100000">
                <a:srgbClr val="f4ffe6"/>
              </a:gs>
            </a:gsLst>
            <a:lin ang="16200000"/>
          </a:gradFill>
          <a:ln>
            <a:solidFill>
              <a:srgbClr val="98b855"/>
            </a:solidFill>
            <a:round/>
          </a:ln>
          <a:effectLst>
            <a:outerShdw blurRad="39960" dir="5400000" dist="20160" rotWithShape="0">
              <a:srgbClr val="000000">
                <a:alpha val="38000"/>
              </a:srgb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/>
        </p:style>
        <p:txBody>
          <a:bodyPr lIns="90000" rIns="90000" tIns="45000" bIns="45000" anchor="t">
            <a:spAutoFit/>
          </a:bodyPr>
          <a:p>
            <a:pPr algn="ctr" defTabSz="914400">
              <a:lnSpc>
                <a:spcPct val="100000"/>
              </a:lnSpc>
            </a:pPr>
            <a:r>
              <a:rPr b="1" lang="ru-RU" sz="1800" spc="-1" strike="noStrike">
                <a:solidFill>
                  <a:schemeClr val="dk1"/>
                </a:solidFill>
                <a:latin typeface="Times New Roman"/>
              </a:rPr>
              <a:t>Содержание  Образовательных областей (в интеграции) в осуществлении Экологического образования дошкольников по ФГОС </a:t>
            </a: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Picture 2" descr="C:\Users\Лариса\Desktop\Подгот-ная группа 2018-2019 уч.год\Кратинки, рамки, фоны\Рамки\0_2459f_24f7465b_L.png"/>
          <p:cNvPicPr/>
          <p:nvPr/>
        </p:nvPicPr>
        <p:blipFill>
          <a:blip r:embed="rId1"/>
          <a:stretch/>
        </p:blipFill>
        <p:spPr>
          <a:xfrm>
            <a:off x="0" y="0"/>
            <a:ext cx="9143640" cy="6857640"/>
          </a:xfrm>
          <a:prstGeom prst="rect">
            <a:avLst/>
          </a:prstGeom>
          <a:ln w="0">
            <a:noFill/>
          </a:ln>
        </p:spPr>
      </p:pic>
      <p:sp>
        <p:nvSpPr>
          <p:cNvPr id="64" name="TextBox 2"/>
          <p:cNvSpPr/>
          <p:nvPr/>
        </p:nvSpPr>
        <p:spPr>
          <a:xfrm>
            <a:off x="368280" y="188640"/>
            <a:ext cx="8729280" cy="516600"/>
          </a:xfrm>
          <a:prstGeom prst="rect">
            <a:avLst/>
          </a:prstGeom>
          <a:gradFill rotWithShape="0">
            <a:gsLst>
              <a:gs pos="0">
                <a:srgbClr val="a6e6ff"/>
              </a:gs>
              <a:gs pos="35000">
                <a:srgbClr val="bfecff"/>
              </a:gs>
              <a:gs pos="100000">
                <a:srgbClr val="e6f7ff"/>
              </a:gs>
            </a:gsLst>
            <a:lin ang="16200000"/>
          </a:gradFill>
          <a:ln>
            <a:solidFill>
              <a:srgbClr val="46aac4"/>
            </a:solidFill>
            <a:round/>
          </a:ln>
          <a:effectLst>
            <a:outerShdw blurRad="39960" dir="5400000" dist="20160" rotWithShape="0">
              <a:srgbClr val="000000">
                <a:alpha val="38000"/>
              </a:srgbClr>
            </a:outerShdw>
          </a:effectLst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/>
        </p:style>
        <p:txBody>
          <a:bodyPr wrap="none"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1" lang="ru-RU" sz="2800" spc="-1" strike="noStrike">
                <a:solidFill>
                  <a:schemeClr val="dk1"/>
                </a:solidFill>
                <a:latin typeface="Times New Roman"/>
              </a:rPr>
              <a:t>Принципы содержания</a:t>
            </a:r>
            <a:r>
              <a:rPr b="0" lang="ru-RU" sz="2000" spc="-1" strike="noStrike">
                <a:solidFill>
                  <a:schemeClr val="dk1"/>
                </a:solidFill>
                <a:latin typeface="Times New Roman"/>
              </a:rPr>
              <a:t>  </a:t>
            </a:r>
            <a:r>
              <a:rPr b="1" lang="ru-RU" sz="2800" spc="-1" strike="noStrike">
                <a:solidFill>
                  <a:schemeClr val="dk1"/>
                </a:solidFill>
                <a:latin typeface="Times New Roman"/>
              </a:rPr>
              <a:t>экологического </a:t>
            </a:r>
            <a:r>
              <a:rPr b="0" lang="ru-RU" sz="2000" spc="-1" strike="noStrike">
                <a:solidFill>
                  <a:schemeClr val="dk1"/>
                </a:solidFill>
                <a:latin typeface="Times New Roman"/>
              </a:rPr>
              <a:t> </a:t>
            </a:r>
            <a:r>
              <a:rPr b="1" lang="ru-RU" sz="2800" spc="-1" strike="noStrike">
                <a:solidFill>
                  <a:schemeClr val="dk1"/>
                </a:solidFill>
                <a:latin typeface="Times New Roman"/>
              </a:rPr>
              <a:t>образования</a:t>
            </a: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</p:txBody>
      </p:sp>
      <p:graphicFrame>
        <p:nvGraphicFramePr>
          <p:cNvPr id="65" name="Таблица 3"/>
          <p:cNvGraphicFramePr/>
          <p:nvPr/>
        </p:nvGraphicFramePr>
        <p:xfrm>
          <a:off x="179640" y="878760"/>
          <a:ext cx="8496720" cy="5710680"/>
        </p:xfrm>
        <a:graphic>
          <a:graphicData uri="http://schemas.openxmlformats.org/drawingml/2006/table">
            <a:tbl>
              <a:tblPr/>
              <a:tblGrid>
                <a:gridCol w="2304000"/>
                <a:gridCol w="6192360"/>
              </a:tblGrid>
              <a:tr h="370800">
                <a:tc>
                  <a:txBody>
                    <a:bodyPr anchor="t">
                      <a:noAutofit/>
                    </a:bodyPr>
                    <a:p>
                      <a:pPr defTabSz="914400">
                        <a:lnSpc>
                          <a:spcPct val="100000"/>
                        </a:lnSpc>
                      </a:pPr>
                      <a:r>
                        <a:rPr b="1" lang="ru-RU" sz="1800" spc="-1" strike="noStrike">
                          <a:solidFill>
                            <a:schemeClr val="dk1"/>
                          </a:solidFill>
                          <a:latin typeface="Times New Roman"/>
                        </a:rPr>
                        <a:t>Принципы</a:t>
                      </a:r>
                      <a:endParaRPr b="0" lang="ru-RU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12240">
                      <a:solidFill>
                        <a:srgbClr val="000000"/>
                      </a:solidFill>
                      <a:prstDash val="solid"/>
                    </a:lnL>
                    <a:lnR w="12240">
                      <a:solidFill>
                        <a:srgbClr val="000000"/>
                      </a:solidFill>
                      <a:prstDash val="solid"/>
                    </a:lnR>
                    <a:lnT w="12240">
                      <a:solidFill>
                        <a:srgbClr val="000000"/>
                      </a:solidFill>
                      <a:prstDash val="solid"/>
                    </a:lnT>
                    <a:lnB w="12240">
                      <a:solidFill>
                        <a:srgbClr val="000000"/>
                      </a:solidFill>
                      <a:prstDash val="soli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pPr algn="ctr" defTabSz="914400">
                        <a:lnSpc>
                          <a:spcPct val="100000"/>
                        </a:lnSpc>
                      </a:pPr>
                      <a:r>
                        <a:rPr b="1" lang="ru-RU" sz="1800" spc="-1" strike="noStrike">
                          <a:solidFill>
                            <a:schemeClr val="dk1"/>
                          </a:solidFill>
                          <a:latin typeface="Times New Roman"/>
                        </a:rPr>
                        <a:t>Характеристика содержания</a:t>
                      </a:r>
                      <a:endParaRPr b="0" lang="ru-RU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12240">
                      <a:solidFill>
                        <a:srgbClr val="000000"/>
                      </a:solidFill>
                      <a:prstDash val="solid"/>
                    </a:lnL>
                    <a:lnR w="12240">
                      <a:solidFill>
                        <a:srgbClr val="000000"/>
                      </a:solidFill>
                      <a:prstDash val="solid"/>
                    </a:lnR>
                    <a:lnT w="12240">
                      <a:solidFill>
                        <a:srgbClr val="000000"/>
                      </a:solidFill>
                      <a:prstDash val="solid"/>
                    </a:lnT>
                    <a:lnB w="12240">
                      <a:solidFill>
                        <a:srgbClr val="000000"/>
                      </a:solidFill>
                      <a:prstDash val="solid"/>
                    </a:lnB>
                    <a:solidFill>
                      <a:schemeClr val="lt1"/>
                    </a:solidFill>
                  </a:tcPr>
                </a:tc>
              </a:tr>
              <a:tr h="370800">
                <a:tc>
                  <a:txBody>
                    <a:bodyPr anchor="t">
                      <a:noAutofit/>
                    </a:bodyPr>
                    <a:p>
                      <a:pPr defTabSz="914400">
                        <a:lnSpc>
                          <a:spcPct val="100000"/>
                        </a:lnSpc>
                      </a:pPr>
                      <a:r>
                        <a:rPr b="1" lang="ru-RU" sz="1800" spc="-1" strike="noStrike">
                          <a:solidFill>
                            <a:schemeClr val="dk1"/>
                          </a:solidFill>
                          <a:latin typeface="Times New Roman"/>
                        </a:rPr>
                        <a:t>Индивидуальный подход</a:t>
                      </a:r>
                      <a:endParaRPr b="0" lang="ru-RU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12240">
                      <a:solidFill>
                        <a:srgbClr val="000000"/>
                      </a:solidFill>
                      <a:prstDash val="solid"/>
                    </a:lnL>
                    <a:lnR w="12240">
                      <a:solidFill>
                        <a:srgbClr val="000000"/>
                      </a:solidFill>
                      <a:prstDash val="solid"/>
                    </a:lnR>
                    <a:lnT w="12240">
                      <a:solidFill>
                        <a:srgbClr val="000000"/>
                      </a:solidFill>
                      <a:prstDash val="solid"/>
                    </a:lnT>
                    <a:lnB w="12240">
                      <a:solidFill>
                        <a:srgbClr val="000000"/>
                      </a:solidFill>
                      <a:prstDash val="soli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pPr algn="just" defTabSz="914400">
                        <a:lnSpc>
                          <a:spcPct val="100000"/>
                        </a:lnSpc>
                      </a:pPr>
                      <a:r>
                        <a:rPr b="0" lang="ru-RU" sz="1800" spc="-1" strike="noStrike">
                          <a:solidFill>
                            <a:schemeClr val="dk1"/>
                          </a:solidFill>
                          <a:latin typeface="Times New Roman"/>
                        </a:rPr>
                        <a:t>Учет индивидуальных  этнокультурных особенностей, семейно-социальных возможностей и условий для полноценного развития</a:t>
                      </a:r>
                      <a:endParaRPr b="0" lang="ru-RU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12240">
                      <a:solidFill>
                        <a:srgbClr val="000000"/>
                      </a:solidFill>
                      <a:prstDash val="solid"/>
                    </a:lnL>
                    <a:lnR w="12240">
                      <a:solidFill>
                        <a:srgbClr val="000000"/>
                      </a:solidFill>
                      <a:prstDash val="solid"/>
                    </a:lnR>
                    <a:lnT w="12240">
                      <a:solidFill>
                        <a:srgbClr val="000000"/>
                      </a:solidFill>
                      <a:prstDash val="solid"/>
                    </a:lnT>
                    <a:lnB w="12240">
                      <a:solidFill>
                        <a:srgbClr val="000000"/>
                      </a:solidFill>
                      <a:prstDash val="soli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370800">
                <a:tc>
                  <a:txBody>
                    <a:bodyPr anchor="t">
                      <a:noAutofit/>
                    </a:bodyPr>
                    <a:p>
                      <a:pPr defTabSz="914400">
                        <a:lnSpc>
                          <a:spcPct val="100000"/>
                        </a:lnSpc>
                      </a:pPr>
                      <a:r>
                        <a:rPr b="1" lang="ru-RU" sz="1800" spc="-1" strike="noStrike">
                          <a:solidFill>
                            <a:schemeClr val="dk1"/>
                          </a:solidFill>
                          <a:latin typeface="Times New Roman"/>
                        </a:rPr>
                        <a:t>Научность</a:t>
                      </a:r>
                      <a:endParaRPr b="0" lang="ru-RU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12240">
                      <a:solidFill>
                        <a:srgbClr val="000000"/>
                      </a:solidFill>
                      <a:prstDash val="solid"/>
                    </a:lnL>
                    <a:lnR w="12240">
                      <a:solidFill>
                        <a:srgbClr val="000000"/>
                      </a:solidFill>
                      <a:prstDash val="solid"/>
                    </a:lnR>
                    <a:lnT w="12240">
                      <a:solidFill>
                        <a:srgbClr val="000000"/>
                      </a:solidFill>
                      <a:prstDash val="solid"/>
                    </a:lnT>
                    <a:lnB w="12240">
                      <a:solidFill>
                        <a:srgbClr val="000000"/>
                      </a:solidFill>
                      <a:prstDash val="solid"/>
                    </a:lnB>
                    <a:solidFill>
                      <a:schemeClr val="dk1">
                        <a:tint val="20000"/>
                      </a:schemeClr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pPr algn="just" defTabSz="914400">
                        <a:lnSpc>
                          <a:spcPct val="100000"/>
                        </a:lnSpc>
                      </a:pPr>
                      <a:r>
                        <a:rPr b="0" lang="ru-RU" sz="1800" spc="-1" strike="noStrike">
                          <a:solidFill>
                            <a:schemeClr val="dk1"/>
                          </a:solidFill>
                          <a:latin typeface="Times New Roman"/>
                        </a:rPr>
                        <a:t>обоснованность и достоверность содержания теорий, формирование практических навыков адаптации и прогнозирования своих действий .</a:t>
                      </a:r>
                      <a:endParaRPr b="0" lang="ru-RU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12240">
                      <a:solidFill>
                        <a:srgbClr val="000000"/>
                      </a:solidFill>
                      <a:prstDash val="solid"/>
                    </a:lnL>
                    <a:lnR w="12240">
                      <a:solidFill>
                        <a:srgbClr val="000000"/>
                      </a:solidFill>
                      <a:prstDash val="solid"/>
                    </a:lnR>
                    <a:lnT w="12240">
                      <a:solidFill>
                        <a:srgbClr val="000000"/>
                      </a:solidFill>
                      <a:prstDash val="solid"/>
                    </a:lnT>
                    <a:lnB w="12240">
                      <a:solidFill>
                        <a:srgbClr val="000000"/>
                      </a:solidFill>
                      <a:prstDash val="solid"/>
                    </a:lnB>
                    <a:solidFill>
                      <a:schemeClr val="dk1">
                        <a:tint val="20000"/>
                      </a:schemeClr>
                    </a:solidFill>
                  </a:tcPr>
                </a:tc>
              </a:tr>
              <a:tr h="370800">
                <a:tc>
                  <a:txBody>
                    <a:bodyPr anchor="t">
                      <a:noAutofit/>
                    </a:bodyPr>
                    <a:p>
                      <a:pPr defTabSz="914400">
                        <a:lnSpc>
                          <a:spcPct val="100000"/>
                        </a:lnSpc>
                      </a:pPr>
                      <a:r>
                        <a:rPr b="1" lang="ru-RU" sz="1800" spc="-1" strike="noStrike">
                          <a:solidFill>
                            <a:schemeClr val="dk1"/>
                          </a:solidFill>
                          <a:latin typeface="Times New Roman"/>
                        </a:rPr>
                        <a:t>Доступность</a:t>
                      </a:r>
                      <a:endParaRPr b="0" lang="ru-RU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12240">
                      <a:solidFill>
                        <a:srgbClr val="000000"/>
                      </a:solidFill>
                      <a:prstDash val="solid"/>
                    </a:lnL>
                    <a:lnR w="12240">
                      <a:solidFill>
                        <a:srgbClr val="000000"/>
                      </a:solidFill>
                      <a:prstDash val="solid"/>
                    </a:lnR>
                    <a:lnT w="12240">
                      <a:solidFill>
                        <a:srgbClr val="000000"/>
                      </a:solidFill>
                      <a:prstDash val="solid"/>
                    </a:lnT>
                    <a:lnB w="12240">
                      <a:solidFill>
                        <a:srgbClr val="000000"/>
                      </a:solidFill>
                      <a:prstDash val="soli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pPr defTabSz="914400">
                        <a:lnSpc>
                          <a:spcPct val="100000"/>
                        </a:lnSpc>
                      </a:pPr>
                      <a:r>
                        <a:rPr b="0" lang="ru-RU" sz="1800" spc="-1" strike="noStrike">
                          <a:solidFill>
                            <a:schemeClr val="dk1"/>
                          </a:solidFill>
                          <a:latin typeface="Times New Roman"/>
                        </a:rPr>
                        <a:t>соответствие  возрастным, психологическими, социальным и интеллектуальным особенностям детей; учёт уровня их развития,  индивидуальных познавательных способностей.</a:t>
                      </a:r>
                      <a:endParaRPr b="0" lang="ru-RU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12240">
                      <a:solidFill>
                        <a:srgbClr val="000000"/>
                      </a:solidFill>
                      <a:prstDash val="solid"/>
                    </a:lnL>
                    <a:lnR w="12240">
                      <a:solidFill>
                        <a:srgbClr val="000000"/>
                      </a:solidFill>
                      <a:prstDash val="solid"/>
                    </a:lnR>
                    <a:lnT w="12240">
                      <a:solidFill>
                        <a:srgbClr val="000000"/>
                      </a:solidFill>
                      <a:prstDash val="solid"/>
                    </a:lnT>
                    <a:lnB w="12240">
                      <a:solidFill>
                        <a:srgbClr val="000000"/>
                      </a:solidFill>
                      <a:prstDash val="soli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370800">
                <a:tc>
                  <a:txBody>
                    <a:bodyPr anchor="t">
                      <a:noAutofit/>
                    </a:bodyPr>
                    <a:p>
                      <a:pPr defTabSz="914400">
                        <a:lnSpc>
                          <a:spcPct val="100000"/>
                        </a:lnSpc>
                      </a:pPr>
                      <a:r>
                        <a:rPr b="1" lang="ru-RU" sz="1800" spc="-1" strike="noStrike">
                          <a:solidFill>
                            <a:schemeClr val="dk1"/>
                          </a:solidFill>
                          <a:latin typeface="Times New Roman"/>
                        </a:rPr>
                        <a:t>Наглядность</a:t>
                      </a:r>
                      <a:endParaRPr b="0" lang="ru-RU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12240">
                      <a:solidFill>
                        <a:srgbClr val="000000"/>
                      </a:solidFill>
                      <a:prstDash val="solid"/>
                    </a:lnL>
                    <a:lnR w="12240">
                      <a:solidFill>
                        <a:srgbClr val="000000"/>
                      </a:solidFill>
                      <a:prstDash val="solid"/>
                    </a:lnR>
                    <a:lnT w="12240">
                      <a:solidFill>
                        <a:srgbClr val="000000"/>
                      </a:solidFill>
                      <a:prstDash val="solid"/>
                    </a:lnT>
                    <a:lnB w="12240">
                      <a:solidFill>
                        <a:srgbClr val="000000"/>
                      </a:solidFill>
                      <a:prstDash val="solid"/>
                    </a:lnB>
                    <a:solidFill>
                      <a:schemeClr val="dk1">
                        <a:tint val="20000"/>
                      </a:schemeClr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pPr defTabSz="914400">
                        <a:lnSpc>
                          <a:spcPct val="100000"/>
                        </a:lnSpc>
                      </a:pPr>
                      <a:r>
                        <a:rPr b="0" lang="ru-RU" sz="1800" spc="-1" strike="noStrike">
                          <a:solidFill>
                            <a:schemeClr val="dk1"/>
                          </a:solidFill>
                          <a:latin typeface="Times New Roman"/>
                        </a:rPr>
                        <a:t>Наличие наглядного материала</a:t>
                      </a:r>
                      <a:endParaRPr b="0" lang="ru-RU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12240">
                      <a:solidFill>
                        <a:srgbClr val="000000"/>
                      </a:solidFill>
                      <a:prstDash val="solid"/>
                    </a:lnL>
                    <a:lnR w="12240">
                      <a:solidFill>
                        <a:srgbClr val="000000"/>
                      </a:solidFill>
                      <a:prstDash val="solid"/>
                    </a:lnR>
                    <a:lnT w="12240">
                      <a:solidFill>
                        <a:srgbClr val="000000"/>
                      </a:solidFill>
                      <a:prstDash val="solid"/>
                    </a:lnT>
                    <a:lnB w="12240">
                      <a:solidFill>
                        <a:srgbClr val="000000"/>
                      </a:solidFill>
                      <a:prstDash val="solid"/>
                    </a:lnB>
                    <a:solidFill>
                      <a:schemeClr val="dk1">
                        <a:tint val="20000"/>
                      </a:schemeClr>
                    </a:solidFill>
                  </a:tcPr>
                </a:tc>
              </a:tr>
              <a:tr h="370800">
                <a:tc>
                  <a:txBody>
                    <a:bodyPr anchor="t">
                      <a:noAutofit/>
                    </a:bodyPr>
                    <a:p>
                      <a:pPr defTabSz="914400">
                        <a:lnSpc>
                          <a:spcPct val="100000"/>
                        </a:lnSpc>
                      </a:pPr>
                      <a:r>
                        <a:rPr b="1" lang="ru-RU" sz="1800" spc="-1" strike="noStrike">
                          <a:solidFill>
                            <a:schemeClr val="dk1"/>
                          </a:solidFill>
                          <a:latin typeface="Times New Roman"/>
                        </a:rPr>
                        <a:t>Систематичность</a:t>
                      </a:r>
                      <a:endParaRPr b="0" lang="ru-RU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12240">
                      <a:solidFill>
                        <a:srgbClr val="000000"/>
                      </a:solidFill>
                      <a:prstDash val="solid"/>
                    </a:lnL>
                    <a:lnR w="12240">
                      <a:solidFill>
                        <a:srgbClr val="000000"/>
                      </a:solidFill>
                      <a:prstDash val="solid"/>
                    </a:lnR>
                    <a:lnT w="12240">
                      <a:solidFill>
                        <a:srgbClr val="000000"/>
                      </a:solidFill>
                      <a:prstDash val="solid"/>
                    </a:lnT>
                    <a:lnB w="12240">
                      <a:solidFill>
                        <a:srgbClr val="000000"/>
                      </a:solidFill>
                      <a:prstDash val="soli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pPr defTabSz="914400">
                        <a:lnSpc>
                          <a:spcPct val="100000"/>
                        </a:lnSpc>
                      </a:pPr>
                      <a:r>
                        <a:rPr b="0" lang="ru-RU" sz="1800" spc="-1" strike="noStrike">
                          <a:solidFill>
                            <a:schemeClr val="dk1"/>
                          </a:solidFill>
                          <a:latin typeface="Times New Roman"/>
                        </a:rPr>
                        <a:t>Поступательный переход:от простого к сложному</a:t>
                      </a:r>
                      <a:endParaRPr b="0" lang="ru-RU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12240">
                      <a:solidFill>
                        <a:srgbClr val="000000"/>
                      </a:solidFill>
                      <a:prstDash val="solid"/>
                    </a:lnL>
                    <a:lnR w="12240">
                      <a:solidFill>
                        <a:srgbClr val="000000"/>
                      </a:solidFill>
                      <a:prstDash val="solid"/>
                    </a:lnR>
                    <a:lnT w="12240">
                      <a:solidFill>
                        <a:srgbClr val="000000"/>
                      </a:solidFill>
                      <a:prstDash val="solid"/>
                    </a:lnT>
                    <a:lnB w="12240">
                      <a:solidFill>
                        <a:srgbClr val="000000"/>
                      </a:solidFill>
                      <a:prstDash val="soli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370800">
                <a:tc>
                  <a:txBody>
                    <a:bodyPr anchor="t">
                      <a:noAutofit/>
                    </a:bodyPr>
                    <a:p>
                      <a:pPr defTabSz="914400">
                        <a:lnSpc>
                          <a:spcPct val="100000"/>
                        </a:lnSpc>
                      </a:pPr>
                      <a:r>
                        <a:rPr b="1" lang="ru-RU" sz="1800" spc="-1" strike="noStrike">
                          <a:solidFill>
                            <a:schemeClr val="dk1"/>
                          </a:solidFill>
                          <a:latin typeface="Times New Roman"/>
                        </a:rPr>
                        <a:t>Согласованность</a:t>
                      </a:r>
                      <a:endParaRPr b="0" lang="ru-RU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12240">
                      <a:solidFill>
                        <a:srgbClr val="000000"/>
                      </a:solidFill>
                      <a:prstDash val="solid"/>
                    </a:lnL>
                    <a:lnR w="12240">
                      <a:solidFill>
                        <a:srgbClr val="000000"/>
                      </a:solidFill>
                      <a:prstDash val="solid"/>
                    </a:lnR>
                    <a:lnT w="12240">
                      <a:solidFill>
                        <a:srgbClr val="000000"/>
                      </a:solidFill>
                      <a:prstDash val="solid"/>
                    </a:lnT>
                    <a:lnB w="12240">
                      <a:solidFill>
                        <a:srgbClr val="000000"/>
                      </a:solidFill>
                      <a:prstDash val="solid"/>
                    </a:lnB>
                    <a:solidFill>
                      <a:schemeClr val="dk1">
                        <a:tint val="20000"/>
                      </a:schemeClr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pPr defTabSz="914400">
                        <a:lnSpc>
                          <a:spcPct val="100000"/>
                        </a:lnSpc>
                      </a:pPr>
                      <a:r>
                        <a:rPr b="0" lang="ru-RU" sz="1800" spc="-1" strike="noStrike">
                          <a:solidFill>
                            <a:schemeClr val="dk1"/>
                          </a:solidFill>
                          <a:latin typeface="Times New Roman"/>
                        </a:rPr>
                        <a:t>Сотрудничество: Дети+воспитатели-родители</a:t>
                      </a:r>
                      <a:endParaRPr b="0" lang="ru-RU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12240">
                      <a:solidFill>
                        <a:srgbClr val="000000"/>
                      </a:solidFill>
                      <a:prstDash val="solid"/>
                    </a:lnL>
                    <a:lnR w="12240">
                      <a:solidFill>
                        <a:srgbClr val="000000"/>
                      </a:solidFill>
                      <a:prstDash val="solid"/>
                    </a:lnR>
                    <a:lnT w="12240">
                      <a:solidFill>
                        <a:srgbClr val="000000"/>
                      </a:solidFill>
                      <a:prstDash val="solid"/>
                    </a:lnT>
                    <a:lnB w="12240">
                      <a:solidFill>
                        <a:srgbClr val="000000"/>
                      </a:solidFill>
                      <a:prstDash val="solid"/>
                    </a:lnB>
                    <a:solidFill>
                      <a:schemeClr val="dk1">
                        <a:tint val="20000"/>
                      </a:schemeClr>
                    </a:solidFill>
                  </a:tcPr>
                </a:tc>
              </a:tr>
              <a:tr h="370800">
                <a:tc>
                  <a:txBody>
                    <a:bodyPr anchor="t">
                      <a:noAutofit/>
                    </a:bodyPr>
                    <a:p>
                      <a:pPr defTabSz="914400">
                        <a:lnSpc>
                          <a:spcPct val="100000"/>
                        </a:lnSpc>
                      </a:pPr>
                      <a:r>
                        <a:rPr b="1" lang="ru-RU" sz="1800" spc="-1" strike="noStrike">
                          <a:solidFill>
                            <a:schemeClr val="dk1"/>
                          </a:solidFill>
                          <a:latin typeface="Times New Roman"/>
                        </a:rPr>
                        <a:t>Комбинаторность</a:t>
                      </a:r>
                      <a:endParaRPr b="0" lang="ru-RU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12240">
                      <a:solidFill>
                        <a:srgbClr val="000000"/>
                      </a:solidFill>
                      <a:prstDash val="solid"/>
                    </a:lnL>
                    <a:lnR w="12240">
                      <a:solidFill>
                        <a:srgbClr val="000000"/>
                      </a:solidFill>
                      <a:prstDash val="solid"/>
                    </a:lnR>
                    <a:lnT w="12240">
                      <a:solidFill>
                        <a:srgbClr val="000000"/>
                      </a:solidFill>
                      <a:prstDash val="solid"/>
                    </a:lnT>
                    <a:lnB w="12240">
                      <a:solidFill>
                        <a:srgbClr val="000000"/>
                      </a:solidFill>
                      <a:prstDash val="soli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pPr defTabSz="914400">
                        <a:lnSpc>
                          <a:spcPct val="100000"/>
                        </a:lnSpc>
                      </a:pPr>
                      <a:r>
                        <a:rPr b="0" lang="ru-RU" sz="1800" spc="-1" strike="noStrike">
                          <a:solidFill>
                            <a:schemeClr val="dk1"/>
                          </a:solidFill>
                          <a:latin typeface="Times New Roman"/>
                        </a:rPr>
                        <a:t>Продуманность сочетаний разных видов деятельности</a:t>
                      </a:r>
                      <a:endParaRPr b="0" lang="ru-RU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12240">
                      <a:solidFill>
                        <a:srgbClr val="000000"/>
                      </a:solidFill>
                      <a:prstDash val="solid"/>
                    </a:lnL>
                    <a:lnR w="12240">
                      <a:solidFill>
                        <a:srgbClr val="000000"/>
                      </a:solidFill>
                      <a:prstDash val="solid"/>
                    </a:lnR>
                    <a:lnT w="12240">
                      <a:solidFill>
                        <a:srgbClr val="000000"/>
                      </a:solidFill>
                      <a:prstDash val="solid"/>
                    </a:lnT>
                    <a:lnB w="12240">
                      <a:solidFill>
                        <a:srgbClr val="000000"/>
                      </a:solidFill>
                      <a:prstDash val="soli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370800">
                <a:tc>
                  <a:txBody>
                    <a:bodyPr anchor="t">
                      <a:noAutofit/>
                    </a:bodyPr>
                    <a:p>
                      <a:pPr defTabSz="914400">
                        <a:lnSpc>
                          <a:spcPct val="100000"/>
                        </a:lnSpc>
                      </a:pPr>
                      <a:r>
                        <a:rPr b="1" lang="ru-RU" sz="1800" spc="-1" strike="noStrike">
                          <a:solidFill>
                            <a:schemeClr val="dk1"/>
                          </a:solidFill>
                          <a:latin typeface="Times New Roman"/>
                        </a:rPr>
                        <a:t>Целостность</a:t>
                      </a:r>
                      <a:endParaRPr b="0" lang="ru-RU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12240">
                      <a:solidFill>
                        <a:srgbClr val="000000"/>
                      </a:solidFill>
                      <a:prstDash val="solid"/>
                    </a:lnL>
                    <a:lnR w="12240">
                      <a:solidFill>
                        <a:srgbClr val="000000"/>
                      </a:solidFill>
                      <a:prstDash val="solid"/>
                    </a:lnR>
                    <a:lnT w="12240">
                      <a:solidFill>
                        <a:srgbClr val="000000"/>
                      </a:solidFill>
                      <a:prstDash val="solid"/>
                    </a:lnT>
                    <a:lnB w="12240">
                      <a:solidFill>
                        <a:srgbClr val="000000"/>
                      </a:solidFill>
                      <a:prstDash val="solid"/>
                    </a:lnB>
                    <a:solidFill>
                      <a:schemeClr val="dk1">
                        <a:tint val="20000"/>
                      </a:schemeClr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pPr defTabSz="914400">
                        <a:lnSpc>
                          <a:spcPct val="100000"/>
                        </a:lnSpc>
                      </a:pPr>
                      <a:r>
                        <a:rPr b="0" lang="ru-RU" sz="1800" spc="-1" strike="noStrike">
                          <a:solidFill>
                            <a:schemeClr val="dk1"/>
                          </a:solidFill>
                          <a:latin typeface="Times New Roman"/>
                        </a:rPr>
                        <a:t>Взаимосвязь разных сфер знаний</a:t>
                      </a:r>
                      <a:endParaRPr b="0" lang="ru-RU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12240">
                      <a:solidFill>
                        <a:srgbClr val="000000"/>
                      </a:solidFill>
                      <a:prstDash val="solid"/>
                    </a:lnL>
                    <a:lnR w="12240">
                      <a:solidFill>
                        <a:srgbClr val="000000"/>
                      </a:solidFill>
                      <a:prstDash val="solid"/>
                    </a:lnR>
                    <a:lnT w="12240">
                      <a:solidFill>
                        <a:srgbClr val="000000"/>
                      </a:solidFill>
                      <a:prstDash val="solid"/>
                    </a:lnT>
                    <a:lnB w="12240">
                      <a:solidFill>
                        <a:srgbClr val="000000"/>
                      </a:solidFill>
                      <a:prstDash val="solid"/>
                    </a:lnB>
                    <a:solidFill>
                      <a:schemeClr val="dk1">
                        <a:tint val="20000"/>
                      </a:schemeClr>
                    </a:solidFill>
                  </a:tcPr>
                </a:tc>
              </a:tr>
              <a:tr h="370800">
                <a:tc>
                  <a:txBody>
                    <a:bodyPr anchor="t">
                      <a:noAutofit/>
                    </a:bodyPr>
                    <a:p>
                      <a:pPr defTabSz="914400">
                        <a:lnSpc>
                          <a:spcPct val="100000"/>
                        </a:lnSpc>
                      </a:pPr>
                      <a:r>
                        <a:rPr b="1" lang="ru-RU" sz="1800" spc="-1" strike="noStrike">
                          <a:solidFill>
                            <a:schemeClr val="dk1"/>
                          </a:solidFill>
                          <a:latin typeface="Times New Roman"/>
                        </a:rPr>
                        <a:t>Региональность</a:t>
                      </a:r>
                      <a:endParaRPr b="0" lang="ru-RU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12240">
                      <a:solidFill>
                        <a:srgbClr val="000000"/>
                      </a:solidFill>
                      <a:prstDash val="solid"/>
                    </a:lnL>
                    <a:lnR w="12240">
                      <a:solidFill>
                        <a:srgbClr val="000000"/>
                      </a:solidFill>
                      <a:prstDash val="solid"/>
                    </a:lnR>
                    <a:lnT w="12240">
                      <a:solidFill>
                        <a:srgbClr val="000000"/>
                      </a:solidFill>
                      <a:prstDash val="solid"/>
                    </a:lnT>
                    <a:lnB w="12240">
                      <a:solidFill>
                        <a:srgbClr val="000000"/>
                      </a:solidFill>
                      <a:prstDash val="soli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pPr defTabSz="914400">
                        <a:lnSpc>
                          <a:spcPct val="100000"/>
                        </a:lnSpc>
                      </a:pPr>
                      <a:r>
                        <a:rPr b="0" lang="ru-RU" sz="1800" spc="-1" strike="noStrike">
                          <a:solidFill>
                            <a:schemeClr val="dk1"/>
                          </a:solidFill>
                          <a:latin typeface="Times New Roman"/>
                        </a:rPr>
                        <a:t>Учет региональных особенностей</a:t>
                      </a:r>
                      <a:endParaRPr b="0" lang="ru-RU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12240">
                      <a:solidFill>
                        <a:srgbClr val="000000"/>
                      </a:solidFill>
                      <a:prstDash val="solid"/>
                    </a:lnL>
                    <a:lnR w="12240">
                      <a:solidFill>
                        <a:srgbClr val="000000"/>
                      </a:solidFill>
                      <a:prstDash val="solid"/>
                    </a:lnR>
                    <a:lnT w="12240">
                      <a:solidFill>
                        <a:srgbClr val="000000"/>
                      </a:solidFill>
                      <a:prstDash val="solid"/>
                    </a:lnT>
                    <a:lnB w="12240">
                      <a:solidFill>
                        <a:srgbClr val="000000"/>
                      </a:solidFill>
                      <a:prstDash val="soli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370800">
                <a:tc>
                  <a:txBody>
                    <a:bodyPr anchor="t">
                      <a:noAutofit/>
                    </a:bodyPr>
                    <a:p>
                      <a:pPr defTabSz="914400">
                        <a:lnSpc>
                          <a:spcPct val="100000"/>
                        </a:lnSpc>
                      </a:pPr>
                      <a:r>
                        <a:rPr b="1" lang="ru-RU" sz="1800" spc="-1" strike="noStrike">
                          <a:solidFill>
                            <a:schemeClr val="dk1"/>
                          </a:solidFill>
                          <a:latin typeface="Times New Roman"/>
                        </a:rPr>
                        <a:t>Интегрированность</a:t>
                      </a:r>
                      <a:endParaRPr b="0" lang="ru-RU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12240">
                      <a:solidFill>
                        <a:srgbClr val="000000"/>
                      </a:solidFill>
                      <a:prstDash val="solid"/>
                    </a:lnL>
                    <a:lnR w="12240">
                      <a:solidFill>
                        <a:srgbClr val="000000"/>
                      </a:solidFill>
                      <a:prstDash val="solid"/>
                    </a:lnR>
                    <a:lnT w="12240">
                      <a:solidFill>
                        <a:srgbClr val="000000"/>
                      </a:solidFill>
                      <a:prstDash val="solid"/>
                    </a:lnT>
                    <a:lnB w="12240">
                      <a:solidFill>
                        <a:srgbClr val="000000"/>
                      </a:solidFill>
                      <a:prstDash val="solid"/>
                    </a:lnB>
                    <a:solidFill>
                      <a:schemeClr val="dk1">
                        <a:tint val="20000"/>
                      </a:schemeClr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pPr defTabSz="914400">
                        <a:lnSpc>
                          <a:spcPct val="100000"/>
                        </a:lnSpc>
                      </a:pPr>
                      <a:r>
                        <a:rPr b="0" lang="ru-RU" sz="1800" spc="-1" strike="noStrike">
                          <a:solidFill>
                            <a:schemeClr val="dk1"/>
                          </a:solidFill>
                          <a:latin typeface="Times New Roman"/>
                        </a:rPr>
                        <a:t>Экологизация во всех сферах деятельности</a:t>
                      </a:r>
                      <a:endParaRPr b="0" lang="ru-RU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12240">
                      <a:solidFill>
                        <a:srgbClr val="000000"/>
                      </a:solidFill>
                      <a:prstDash val="solid"/>
                    </a:lnL>
                    <a:lnR w="12240">
                      <a:solidFill>
                        <a:srgbClr val="000000"/>
                      </a:solidFill>
                      <a:prstDash val="solid"/>
                    </a:lnR>
                    <a:lnT w="12240">
                      <a:solidFill>
                        <a:srgbClr val="000000"/>
                      </a:solidFill>
                      <a:prstDash val="solid"/>
                    </a:lnT>
                    <a:lnB w="12240">
                      <a:solidFill>
                        <a:srgbClr val="000000"/>
                      </a:solidFill>
                      <a:prstDash val="solid"/>
                    </a:lnB>
                    <a:solidFill>
                      <a:schemeClr val="dk1">
                        <a:tint val="20000"/>
                      </a:schemeClr>
                    </a:solidFill>
                  </a:tcPr>
                </a:tc>
              </a:tr>
            </a:tbl>
          </a:graphicData>
        </a:graphic>
      </p:graphicFrame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Picture 2" descr="C:\Users\Лариса\Desktop\Подгот-ная группа 2018-2019 уч.год\Кратинки, рамки, фоны\Рамки\0_2459f_24f7465b_L.png"/>
          <p:cNvPicPr/>
          <p:nvPr/>
        </p:nvPicPr>
        <p:blipFill>
          <a:blip r:embed="rId1"/>
          <a:stretch/>
        </p:blipFill>
        <p:spPr>
          <a:xfrm>
            <a:off x="0" y="0"/>
            <a:ext cx="9143640" cy="6857640"/>
          </a:xfrm>
          <a:prstGeom prst="rect">
            <a:avLst/>
          </a:prstGeom>
          <a:ln w="0">
            <a:noFill/>
          </a:ln>
        </p:spPr>
      </p:pic>
      <p:sp>
        <p:nvSpPr>
          <p:cNvPr id="67" name="Rectangle 1"/>
          <p:cNvSpPr/>
          <p:nvPr/>
        </p:nvSpPr>
        <p:spPr>
          <a:xfrm>
            <a:off x="433800" y="53280"/>
            <a:ext cx="7895520" cy="700560"/>
          </a:xfrm>
          <a:prstGeom prst="rect">
            <a:avLst/>
          </a:prstGeom>
          <a:solidFill>
            <a:srgbClr val="ffffff"/>
          </a:solidFill>
          <a:ln>
            <a:solidFill>
              <a:srgbClr val="8064a2"/>
            </a:solidFill>
            <a:round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/>
        </p:style>
        <p:txBody>
          <a:bodyPr numCol="1" spcCol="0" wrap="none" anchor="ctr">
            <a:spAutoFit/>
          </a:bodyPr>
          <a:p>
            <a:pPr algn="ctr" defTabSz="914400">
              <a:lnSpc>
                <a:spcPct val="100000"/>
              </a:lnSpc>
              <a:tabLst>
                <a:tab algn="l" pos="0"/>
              </a:tabLst>
            </a:pPr>
            <a:r>
              <a:rPr b="1" lang="ru-RU" sz="2000" spc="-1" strike="noStrike">
                <a:solidFill>
                  <a:srgbClr val="1d1d1d"/>
                </a:solidFill>
                <a:latin typeface="Times New Roman"/>
                <a:ea typeface="Calibri"/>
              </a:rPr>
              <a:t>Экологическое образование   осуществляется через разнообразные</a:t>
            </a:r>
            <a:endParaRPr b="0" lang="ru-RU" sz="2000" spc="-1" strike="noStrike">
              <a:solidFill>
                <a:srgbClr val="000000"/>
              </a:solidFill>
              <a:latin typeface="Arial"/>
            </a:endParaRPr>
          </a:p>
          <a:p>
            <a:pPr algn="ctr" defTabSz="914400">
              <a:lnSpc>
                <a:spcPct val="100000"/>
              </a:lnSpc>
              <a:tabLst>
                <a:tab algn="l" pos="0"/>
              </a:tabLst>
            </a:pPr>
            <a:r>
              <a:rPr b="1" lang="ru-RU" sz="2000" spc="-1" strike="noStrike">
                <a:solidFill>
                  <a:srgbClr val="1d1d1d"/>
                </a:solidFill>
                <a:latin typeface="Times New Roman"/>
                <a:ea typeface="Calibri"/>
              </a:rPr>
              <a:t> </a:t>
            </a:r>
            <a:r>
              <a:rPr b="1" lang="ru-RU" sz="2000" spc="-1" strike="noStrike">
                <a:solidFill>
                  <a:srgbClr val="1d1d1d"/>
                </a:solidFill>
                <a:latin typeface="Times New Roman"/>
                <a:ea typeface="Calibri"/>
              </a:rPr>
              <a:t>формы деятельности дошкольника</a:t>
            </a:r>
            <a:endParaRPr b="0" lang="ru-RU" sz="2000" spc="-1" strike="noStrike">
              <a:solidFill>
                <a:srgbClr val="000000"/>
              </a:solidFill>
              <a:latin typeface="Arial"/>
            </a:endParaRPr>
          </a:p>
        </p:txBody>
      </p:sp>
      <p:graphicFrame>
        <p:nvGraphicFramePr>
          <p:cNvPr id="68" name="Таблица 5"/>
          <p:cNvGraphicFramePr/>
          <p:nvPr/>
        </p:nvGraphicFramePr>
        <p:xfrm>
          <a:off x="288000" y="1196640"/>
          <a:ext cx="8855640" cy="5304960"/>
        </p:xfrm>
        <a:graphic>
          <a:graphicData uri="http://schemas.openxmlformats.org/drawingml/2006/table">
            <a:tbl>
              <a:tblPr/>
              <a:tblGrid>
                <a:gridCol w="2195640"/>
                <a:gridCol w="6660000"/>
              </a:tblGrid>
              <a:tr h="1135440">
                <a:tc>
                  <a:txBody>
                    <a:bodyPr anchor="ctr">
                      <a:noAutofit/>
                    </a:bodyPr>
                    <a:p>
                      <a:pPr defTabSz="914400">
                        <a:lnSpc>
                          <a:spcPct val="100000"/>
                        </a:lnSpc>
                      </a:pPr>
                      <a:r>
                        <a:rPr b="1" lang="ru-RU" sz="2000" spc="-1" strike="noStrike">
                          <a:solidFill>
                            <a:schemeClr val="dk1"/>
                          </a:solidFill>
                          <a:latin typeface="Times New Roman"/>
                        </a:rPr>
                        <a:t>Познавательная</a:t>
                      </a:r>
                      <a:endParaRPr b="0" lang="ru-RU" sz="20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  <a:p>
                      <a:pPr defTabSz="914400">
                        <a:lnSpc>
                          <a:spcPct val="100000"/>
                        </a:lnSpc>
                      </a:pPr>
                      <a:endParaRPr b="0" lang="ru-RU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91440" marR="91440">
                    <a:lnL w="12240">
                      <a:solidFill>
                        <a:srgbClr val="000000"/>
                      </a:solidFill>
                      <a:prstDash val="solid"/>
                    </a:lnL>
                    <a:lnR w="12240">
                      <a:solidFill>
                        <a:srgbClr val="000000"/>
                      </a:solidFill>
                      <a:prstDash val="solid"/>
                    </a:lnR>
                    <a:lnT w="12240">
                      <a:solidFill>
                        <a:srgbClr val="000000"/>
                      </a:solidFill>
                      <a:prstDash val="solid"/>
                    </a:lnT>
                    <a:lnB w="1224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 anchor="t">
                      <a:noAutofit/>
                    </a:bodyPr>
                    <a:p>
                      <a:pPr algn="just" defTabSz="914400">
                        <a:lnSpc>
                          <a:spcPct val="100000"/>
                        </a:lnSpc>
                      </a:pPr>
                      <a:r>
                        <a:rPr b="0" lang="ru-RU" sz="1800" spc="-1" strike="noStrike">
                          <a:solidFill>
                            <a:schemeClr val="dk1"/>
                          </a:solidFill>
                          <a:latin typeface="Times New Roman"/>
                        </a:rPr>
                        <a:t> </a:t>
                      </a:r>
                      <a:r>
                        <a:rPr b="0" lang="ru-RU" sz="1800" spc="-1" strike="noStrike">
                          <a:solidFill>
                            <a:schemeClr val="dk1"/>
                          </a:solidFill>
                          <a:latin typeface="Times New Roman"/>
                        </a:rPr>
                        <a:t>Формирование понимания гармонического единства и взаимодействия природы, умения видеть закономерности, ценить неповторимость и особенность каждого объекта, признавать право на существование каждого живого существа без ложного чувства собственного превосходства</a:t>
                      </a:r>
                      <a:endParaRPr b="0" lang="ru-RU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12240">
                      <a:solidFill>
                        <a:srgbClr val="000000"/>
                      </a:solidFill>
                      <a:prstDash val="solid"/>
                    </a:lnL>
                    <a:lnR w="12240">
                      <a:solidFill>
                        <a:srgbClr val="000000"/>
                      </a:solidFill>
                      <a:prstDash val="solid"/>
                    </a:lnR>
                    <a:lnT w="12240">
                      <a:solidFill>
                        <a:srgbClr val="000000"/>
                      </a:solidFill>
                      <a:prstDash val="solid"/>
                    </a:lnT>
                    <a:lnB w="12240">
                      <a:solidFill>
                        <a:srgbClr val="000000"/>
                      </a:solidFill>
                      <a:prstDash val="solid"/>
                    </a:lnB>
                    <a:solidFill>
                      <a:schemeClr val="lt1"/>
                    </a:solidFill>
                  </a:tcPr>
                </a:tc>
              </a:tr>
              <a:tr h="892080">
                <a:tc>
                  <a:txBody>
                    <a:bodyPr anchor="ctr">
                      <a:noAutofit/>
                    </a:bodyPr>
                    <a:p>
                      <a:pPr algn="ctr" defTabSz="914400">
                        <a:lnSpc>
                          <a:spcPct val="100000"/>
                        </a:lnSpc>
                      </a:pPr>
                      <a:r>
                        <a:rPr b="1" lang="ru-RU" sz="2000" spc="-1" strike="noStrike">
                          <a:solidFill>
                            <a:schemeClr val="dk1"/>
                          </a:solidFill>
                          <a:latin typeface="Times New Roman"/>
                        </a:rPr>
                        <a:t>Художественно-</a:t>
                      </a:r>
                      <a:endParaRPr b="0" lang="ru-RU" sz="20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  <a:p>
                      <a:pPr algn="ctr" defTabSz="914400">
                        <a:lnSpc>
                          <a:spcPct val="100000"/>
                        </a:lnSpc>
                      </a:pPr>
                      <a:r>
                        <a:rPr b="1" lang="ru-RU" sz="2000" spc="-1" strike="noStrike">
                          <a:solidFill>
                            <a:schemeClr val="dk1"/>
                          </a:solidFill>
                          <a:latin typeface="Times New Roman"/>
                        </a:rPr>
                        <a:t>Эстетическая</a:t>
                      </a:r>
                      <a:endParaRPr b="0" lang="ru-RU" sz="20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91440" marR="91440">
                    <a:lnL w="12240">
                      <a:solidFill>
                        <a:srgbClr val="000000"/>
                      </a:solidFill>
                      <a:prstDash val="solid"/>
                    </a:lnL>
                    <a:lnR w="12240">
                      <a:solidFill>
                        <a:srgbClr val="000000"/>
                      </a:solidFill>
                      <a:prstDash val="solid"/>
                    </a:lnR>
                    <a:lnT w="12240">
                      <a:solidFill>
                        <a:srgbClr val="000000"/>
                      </a:solidFill>
                      <a:prstDash val="solid"/>
                    </a:lnT>
                    <a:lnB w="1224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 anchor="t">
                      <a:noAutofit/>
                    </a:bodyPr>
                    <a:p>
                      <a:pPr algn="just" defTabSz="914400"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r>
                        <a:rPr b="0" lang="ru-RU" sz="1800" spc="-1" strike="noStrike">
                          <a:solidFill>
                            <a:schemeClr val="dk1"/>
                          </a:solidFill>
                          <a:latin typeface="Times New Roman"/>
                        </a:rPr>
                        <a:t>Гумманизация отношений ребёнка с природой, актуализация эмоционального восприятия в процессе творческого воплощения красоты окружающего мира в формах рисунка, песни, стихотворения.</a:t>
                      </a:r>
                      <a:endParaRPr b="0" lang="ru-RU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12240">
                      <a:solidFill>
                        <a:srgbClr val="000000"/>
                      </a:solidFill>
                      <a:prstDash val="solid"/>
                    </a:lnL>
                    <a:lnR w="12240">
                      <a:solidFill>
                        <a:srgbClr val="000000"/>
                      </a:solidFill>
                      <a:prstDash val="solid"/>
                    </a:lnR>
                    <a:lnT w="12240">
                      <a:solidFill>
                        <a:srgbClr val="000000"/>
                      </a:solidFill>
                      <a:prstDash val="solid"/>
                    </a:lnT>
                    <a:lnB w="12240">
                      <a:solidFill>
                        <a:srgbClr val="000000"/>
                      </a:solidFill>
                      <a:prstDash val="solid"/>
                    </a:lnB>
                    <a:solidFill>
                      <a:schemeClr val="dk2">
                        <a:lumMod val="20000"/>
                        <a:lumOff val="80000"/>
                      </a:schemeClr>
                    </a:solidFill>
                  </a:tcPr>
                </a:tc>
              </a:tr>
              <a:tr h="892080">
                <a:tc>
                  <a:txBody>
                    <a:bodyPr anchor="ctr">
                      <a:noAutofit/>
                    </a:bodyPr>
                    <a:p>
                      <a:pPr algn="ctr" defTabSz="914400">
                        <a:lnSpc>
                          <a:spcPct val="100000"/>
                        </a:lnSpc>
                      </a:pPr>
                      <a:r>
                        <a:rPr b="1" lang="ru-RU" sz="2000" spc="-1" strike="noStrike">
                          <a:solidFill>
                            <a:schemeClr val="dk1"/>
                          </a:solidFill>
                          <a:latin typeface="Times New Roman"/>
                        </a:rPr>
                        <a:t>Трудовая</a:t>
                      </a:r>
                      <a:endParaRPr b="0" lang="ru-RU" sz="20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91440" marR="91440">
                    <a:lnL w="12240">
                      <a:solidFill>
                        <a:srgbClr val="000000"/>
                      </a:solidFill>
                      <a:prstDash val="solid"/>
                    </a:lnL>
                    <a:lnR w="12240">
                      <a:solidFill>
                        <a:srgbClr val="000000"/>
                      </a:solidFill>
                      <a:prstDash val="solid"/>
                    </a:lnR>
                    <a:lnT w="12240">
                      <a:solidFill>
                        <a:srgbClr val="000000"/>
                      </a:solidFill>
                      <a:prstDash val="solid"/>
                    </a:lnT>
                    <a:lnB w="1224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 anchor="t">
                      <a:noAutofit/>
                    </a:bodyPr>
                    <a:p>
                      <a:pPr algn="just" defTabSz="914400"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r>
                        <a:rPr b="0" lang="ru-RU" sz="1800" spc="-1" strike="noStrike">
                          <a:solidFill>
                            <a:schemeClr val="dk1"/>
                          </a:solidFill>
                          <a:latin typeface="Times New Roman"/>
                        </a:rPr>
                        <a:t>Осознание потребности растений или животных в заботливом уходе и внимании, формирование ответственности за живое существо и осторожности в обращении с ним, воспитание стремления к экономии природных ресурсов, созиданию и восстановлению среды обитания.</a:t>
                      </a:r>
                      <a:endParaRPr b="0" lang="ru-RU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12240">
                      <a:solidFill>
                        <a:srgbClr val="000000"/>
                      </a:solidFill>
                      <a:prstDash val="solid"/>
                    </a:lnL>
                    <a:lnR w="12240">
                      <a:solidFill>
                        <a:srgbClr val="000000"/>
                      </a:solidFill>
                      <a:prstDash val="solid"/>
                    </a:lnR>
                    <a:lnT w="12240">
                      <a:solidFill>
                        <a:srgbClr val="000000"/>
                      </a:solidFill>
                      <a:prstDash val="solid"/>
                    </a:lnT>
                    <a:lnB w="12240">
                      <a:solidFill>
                        <a:srgbClr val="000000"/>
                      </a:solidFill>
                      <a:prstDash val="solid"/>
                    </a:lnB>
                    <a:solidFill>
                      <a:schemeClr val="lt1"/>
                    </a:solidFill>
                  </a:tcPr>
                </a:tc>
              </a:tr>
              <a:tr h="892080">
                <a:tc>
                  <a:txBody>
                    <a:bodyPr anchor="ctr">
                      <a:noAutofit/>
                    </a:bodyPr>
                    <a:p>
                      <a:pPr algn="ctr" defTabSz="914400">
                        <a:lnSpc>
                          <a:spcPct val="100000"/>
                        </a:lnSpc>
                      </a:pPr>
                      <a:r>
                        <a:rPr b="1" lang="ru-RU" sz="2000" spc="-1" strike="noStrike">
                          <a:solidFill>
                            <a:schemeClr val="dk1"/>
                          </a:solidFill>
                          <a:latin typeface="Times New Roman"/>
                        </a:rPr>
                        <a:t>Игровая</a:t>
                      </a:r>
                      <a:endParaRPr b="0" lang="ru-RU" sz="20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91440" marR="91440">
                    <a:lnL w="12240">
                      <a:solidFill>
                        <a:srgbClr val="000000"/>
                      </a:solidFill>
                      <a:prstDash val="solid"/>
                    </a:lnL>
                    <a:lnR w="12240">
                      <a:solidFill>
                        <a:srgbClr val="000000"/>
                      </a:solidFill>
                      <a:prstDash val="solid"/>
                    </a:lnR>
                    <a:lnT w="12240">
                      <a:solidFill>
                        <a:srgbClr val="000000"/>
                      </a:solidFill>
                      <a:prstDash val="solid"/>
                    </a:lnT>
                    <a:lnB w="1224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 anchor="t">
                      <a:noAutofit/>
                    </a:bodyPr>
                    <a:p>
                      <a:pPr algn="just" defTabSz="914400"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r>
                        <a:rPr b="0" lang="ru-RU" sz="1800" spc="-1" strike="noStrike">
                          <a:solidFill>
                            <a:schemeClr val="dk1"/>
                          </a:solidFill>
                          <a:latin typeface="Times New Roman"/>
                        </a:rPr>
                        <a:t> </a:t>
                      </a:r>
                      <a:r>
                        <a:rPr b="0" lang="ru-RU" sz="1800" spc="-1" strike="noStrike">
                          <a:solidFill>
                            <a:schemeClr val="dk1"/>
                          </a:solidFill>
                          <a:latin typeface="Times New Roman"/>
                        </a:rPr>
                        <a:t>Символическая борьба за здоровую и процветающую жизнь природы; освоение правил и законов экологической этики ; умение отличать негативные по направленности действия, несущих разрушение гармонии.</a:t>
                      </a:r>
                      <a:endParaRPr b="0" lang="ru-RU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12240">
                      <a:solidFill>
                        <a:srgbClr val="000000"/>
                      </a:solidFill>
                      <a:prstDash val="solid"/>
                    </a:lnL>
                    <a:lnR w="12240">
                      <a:solidFill>
                        <a:srgbClr val="000000"/>
                      </a:solidFill>
                      <a:prstDash val="solid"/>
                    </a:lnR>
                    <a:lnT w="12240">
                      <a:solidFill>
                        <a:srgbClr val="000000"/>
                      </a:solidFill>
                      <a:prstDash val="solid"/>
                    </a:lnT>
                    <a:lnB w="12240">
                      <a:solidFill>
                        <a:srgbClr val="000000"/>
                      </a:solidFill>
                      <a:prstDash val="solid"/>
                    </a:lnB>
                    <a:solidFill>
                      <a:schemeClr val="dk2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9" name="Picture 2" descr="C:\Users\Лариса\Desktop\Подгот-ная группа 2018-2019 уч.год\Кратинки, рамки, фоны\Рамки\0_2459f_24f7465b_L.png"/>
          <p:cNvPicPr/>
          <p:nvPr/>
        </p:nvPicPr>
        <p:blipFill>
          <a:blip r:embed="rId1"/>
          <a:stretch/>
        </p:blipFill>
        <p:spPr>
          <a:xfrm>
            <a:off x="0" y="0"/>
            <a:ext cx="9143640" cy="6857640"/>
          </a:xfrm>
          <a:prstGeom prst="rect">
            <a:avLst/>
          </a:prstGeom>
          <a:ln w="0">
            <a:noFill/>
          </a:ln>
        </p:spPr>
      </p:pic>
      <p:sp>
        <p:nvSpPr>
          <p:cNvPr id="70" name="TextBox 2"/>
          <p:cNvSpPr/>
          <p:nvPr/>
        </p:nvSpPr>
        <p:spPr>
          <a:xfrm>
            <a:off x="561600" y="188640"/>
            <a:ext cx="8544960" cy="4554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1" lang="ru-RU" sz="2400" spc="-1" strike="noStrike">
                <a:solidFill>
                  <a:srgbClr val="7030a0"/>
                </a:solidFill>
                <a:latin typeface="Times New Roman"/>
              </a:rPr>
              <a:t>ПРОГРАММЫ ПО ЭКОЛОГИЧЕСКОМУ ОБРАЗОВАНИЮ</a:t>
            </a:r>
            <a:endParaRPr b="0" lang="ru-RU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1" name="TextBox 3"/>
          <p:cNvSpPr/>
          <p:nvPr/>
        </p:nvSpPr>
        <p:spPr>
          <a:xfrm>
            <a:off x="770760" y="764640"/>
            <a:ext cx="2709360" cy="577440"/>
          </a:xfrm>
          <a:prstGeom prst="rect">
            <a:avLst/>
          </a:prstGeom>
          <a:solidFill>
            <a:srgbClr val="4f81bd"/>
          </a:solidFill>
          <a:ln>
            <a:solidFill>
              <a:srgbClr val="3a5f8b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wrap="none"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1" lang="ru-RU" sz="3200" spc="-1" strike="noStrike">
                <a:solidFill>
                  <a:schemeClr val="lt1"/>
                </a:solidFill>
                <a:latin typeface="Times New Roman"/>
              </a:rPr>
              <a:t>Комплексные</a:t>
            </a: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2" name="TextBox 5"/>
          <p:cNvSpPr/>
          <p:nvPr/>
        </p:nvSpPr>
        <p:spPr>
          <a:xfrm>
            <a:off x="5619960" y="745560"/>
            <a:ext cx="3056040" cy="577440"/>
          </a:xfrm>
          <a:prstGeom prst="rect">
            <a:avLst/>
          </a:prstGeom>
          <a:solidFill>
            <a:srgbClr val="ffc000"/>
          </a:solidFill>
          <a:ln>
            <a:solidFill>
              <a:srgbClr val="98b855"/>
            </a:solidFill>
            <a:round/>
          </a:ln>
          <a:effectLst>
            <a:outerShdw blurRad="39960" dir="5400000" dist="23040" rotWithShape="0">
              <a:srgbClr val="000000">
                <a:alpha val="35000"/>
              </a:srgbClr>
            </a:outerShdw>
          </a:effectLst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/>
        </p:style>
        <p:txBody>
          <a:bodyPr lIns="90000" rIns="90000" tIns="45000" bIns="45000" anchor="t">
            <a:spAutoFit/>
          </a:bodyPr>
          <a:p>
            <a:pPr algn="ctr" defTabSz="914400">
              <a:lnSpc>
                <a:spcPct val="100000"/>
              </a:lnSpc>
            </a:pPr>
            <a:r>
              <a:rPr b="1" lang="ru-RU" sz="3200" spc="-1" strike="noStrike">
                <a:solidFill>
                  <a:schemeClr val="lt1"/>
                </a:solidFill>
                <a:latin typeface="Times New Roman"/>
              </a:rPr>
              <a:t>Парциальные</a:t>
            </a: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3" name="Прямоугольник 11"/>
          <p:cNvSpPr/>
          <p:nvPr/>
        </p:nvSpPr>
        <p:spPr>
          <a:xfrm>
            <a:off x="524880" y="2061000"/>
            <a:ext cx="3326760" cy="4113000"/>
          </a:xfrm>
          <a:prstGeom prst="rect">
            <a:avLst/>
          </a:prstGeom>
          <a:gradFill rotWithShape="0">
            <a:gsLst>
              <a:gs pos="0">
                <a:srgbClr val="a4c1ff"/>
              </a:gs>
              <a:gs pos="35000">
                <a:srgbClr val="bfd4fe"/>
              </a:gs>
              <a:gs pos="100000">
                <a:srgbClr val="e5efff"/>
              </a:gs>
            </a:gsLst>
            <a:lin ang="16200000"/>
          </a:gradFill>
          <a:ln>
            <a:solidFill>
              <a:srgbClr val="4a7ebb"/>
            </a:solidFill>
            <a:round/>
          </a:ln>
          <a:effectLst>
            <a:outerShdw blurRad="39960" dir="5400000" dist="20160" rotWithShape="0">
              <a:srgbClr val="000000">
                <a:alpha val="38000"/>
              </a:srgb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/>
        </p:style>
        <p:txBody>
          <a:bodyPr lIns="90000" rIns="90000" tIns="45000" bIns="45000" anchor="t">
            <a:spAutoFit/>
          </a:bodyPr>
          <a:p>
            <a:pPr algn="ctr" defTabSz="914400">
              <a:lnSpc>
                <a:spcPct val="100000"/>
              </a:lnSpc>
            </a:pPr>
            <a:endParaRPr b="0" lang="ru-RU" sz="2400" spc="-1" strike="noStrike">
              <a:solidFill>
                <a:srgbClr val="000000"/>
              </a:solidFill>
              <a:latin typeface="Arial"/>
            </a:endParaRPr>
          </a:p>
          <a:p>
            <a:pPr algn="ctr" defTabSz="914400">
              <a:lnSpc>
                <a:spcPct val="100000"/>
              </a:lnSpc>
            </a:pPr>
            <a:r>
              <a:rPr b="1" lang="ru-RU" sz="2400" spc="-1" strike="noStrike">
                <a:solidFill>
                  <a:schemeClr val="dk1"/>
                </a:solidFill>
                <a:latin typeface="Times New Roman"/>
              </a:rPr>
              <a:t>«Радуга» </a:t>
            </a:r>
            <a:endParaRPr b="0" lang="ru-RU" sz="2400" spc="-1" strike="noStrike">
              <a:solidFill>
                <a:srgbClr val="000000"/>
              </a:solidFill>
              <a:latin typeface="Arial"/>
            </a:endParaRPr>
          </a:p>
          <a:p>
            <a:pPr algn="ctr" defTabSz="914400">
              <a:lnSpc>
                <a:spcPct val="100000"/>
              </a:lnSpc>
            </a:pPr>
            <a:r>
              <a:rPr b="1" lang="ru-RU" sz="2400" spc="-1" strike="noStrike">
                <a:solidFill>
                  <a:schemeClr val="dk1"/>
                </a:solidFill>
                <a:latin typeface="Times New Roman"/>
              </a:rPr>
              <a:t>«Детство»</a:t>
            </a:r>
            <a:endParaRPr b="0" lang="ru-RU" sz="2400" spc="-1" strike="noStrike">
              <a:solidFill>
                <a:srgbClr val="000000"/>
              </a:solidFill>
              <a:latin typeface="Arial"/>
            </a:endParaRPr>
          </a:p>
          <a:p>
            <a:pPr algn="ctr" defTabSz="914400">
              <a:lnSpc>
                <a:spcPct val="100000"/>
              </a:lnSpc>
            </a:pPr>
            <a:r>
              <a:rPr b="1" lang="ru-RU" sz="2400" spc="-1" strike="noStrike">
                <a:solidFill>
                  <a:schemeClr val="dk1"/>
                </a:solidFill>
                <a:latin typeface="Times New Roman"/>
              </a:rPr>
              <a:t> </a:t>
            </a:r>
            <a:r>
              <a:rPr b="1" lang="ru-RU" sz="2400" spc="-1" strike="noStrike">
                <a:solidFill>
                  <a:schemeClr val="dk1"/>
                </a:solidFill>
                <a:latin typeface="Times New Roman"/>
              </a:rPr>
              <a:t>«Развитие»</a:t>
            </a:r>
            <a:endParaRPr b="0" lang="ru-RU" sz="2400" spc="-1" strike="noStrike">
              <a:solidFill>
                <a:srgbClr val="000000"/>
              </a:solidFill>
              <a:latin typeface="Arial"/>
            </a:endParaRPr>
          </a:p>
          <a:p>
            <a:pPr algn="ctr" defTabSz="914400">
              <a:lnSpc>
                <a:spcPct val="100000"/>
              </a:lnSpc>
            </a:pPr>
            <a:r>
              <a:rPr b="1" lang="ru-RU" sz="2400" spc="-1" strike="noStrike">
                <a:solidFill>
                  <a:schemeClr val="dk1"/>
                </a:solidFill>
                <a:latin typeface="Times New Roman"/>
              </a:rPr>
              <a:t>«Истоки» </a:t>
            </a:r>
            <a:endParaRPr b="0" lang="ru-RU" sz="2400" spc="-1" strike="noStrike">
              <a:solidFill>
                <a:srgbClr val="000000"/>
              </a:solidFill>
              <a:latin typeface="Arial"/>
            </a:endParaRPr>
          </a:p>
          <a:p>
            <a:pPr algn="ctr" defTabSz="914400">
              <a:lnSpc>
                <a:spcPct val="100000"/>
              </a:lnSpc>
            </a:pPr>
            <a:r>
              <a:rPr b="1" lang="ru-RU" sz="2400" spc="-1" strike="noStrike">
                <a:solidFill>
                  <a:schemeClr val="dk1"/>
                </a:solidFill>
                <a:latin typeface="Times New Roman"/>
              </a:rPr>
              <a:t>«Диалог»</a:t>
            </a:r>
            <a:endParaRPr b="0" lang="ru-RU" sz="2400" spc="-1" strike="noStrike">
              <a:solidFill>
                <a:srgbClr val="000000"/>
              </a:solidFill>
              <a:latin typeface="Arial"/>
            </a:endParaRPr>
          </a:p>
          <a:p>
            <a:pPr algn="ctr" defTabSz="914400">
              <a:lnSpc>
                <a:spcPct val="100000"/>
              </a:lnSpc>
            </a:pPr>
            <a:r>
              <a:rPr b="1" lang="ru-RU" sz="2400" spc="-1" strike="noStrike">
                <a:solidFill>
                  <a:schemeClr val="dk1"/>
                </a:solidFill>
                <a:latin typeface="Times New Roman"/>
              </a:rPr>
              <a:t>«От рождения до школы» </a:t>
            </a:r>
            <a:endParaRPr b="0" lang="ru-RU" sz="2400" spc="-1" strike="noStrike">
              <a:solidFill>
                <a:srgbClr val="000000"/>
              </a:solidFill>
              <a:latin typeface="Arial"/>
            </a:endParaRPr>
          </a:p>
          <a:p>
            <a:pPr algn="ctr" defTabSz="914400">
              <a:lnSpc>
                <a:spcPct val="100000"/>
              </a:lnSpc>
            </a:pPr>
            <a:r>
              <a:rPr b="1" lang="ru-RU" sz="2400" spc="-1" strike="noStrike">
                <a:solidFill>
                  <a:schemeClr val="dk1"/>
                </a:solidFill>
                <a:latin typeface="Times New Roman"/>
              </a:rPr>
              <a:t>«Кроха»</a:t>
            </a:r>
            <a:endParaRPr b="0" lang="ru-RU" sz="2400" spc="-1" strike="noStrike">
              <a:solidFill>
                <a:srgbClr val="000000"/>
              </a:solidFill>
              <a:latin typeface="Arial"/>
            </a:endParaRPr>
          </a:p>
          <a:p>
            <a:pPr algn="ctr" defTabSz="914400">
              <a:lnSpc>
                <a:spcPct val="100000"/>
              </a:lnSpc>
            </a:pPr>
            <a:endParaRPr b="0" lang="ru-RU" sz="2400" spc="-1" strike="noStrike">
              <a:solidFill>
                <a:srgbClr val="000000"/>
              </a:solidFill>
              <a:latin typeface="Arial"/>
            </a:endParaRPr>
          </a:p>
          <a:p>
            <a:pPr algn="ctr" defTabSz="914400">
              <a:lnSpc>
                <a:spcPct val="100000"/>
              </a:lnSpc>
            </a:pPr>
            <a:endParaRPr b="0" lang="ru-RU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4" name="TextBox 12"/>
          <p:cNvSpPr/>
          <p:nvPr/>
        </p:nvSpPr>
        <p:spPr>
          <a:xfrm>
            <a:off x="5004000" y="2133000"/>
            <a:ext cx="3816000" cy="4174200"/>
          </a:xfrm>
          <a:prstGeom prst="rect">
            <a:avLst/>
          </a:prstGeom>
          <a:gradFill rotWithShape="0">
            <a:gsLst>
              <a:gs pos="0">
                <a:srgbClr val="d9fda6"/>
              </a:gs>
              <a:gs pos="35000">
                <a:srgbClr val="e3fbc2"/>
              </a:gs>
              <a:gs pos="100000">
                <a:srgbClr val="f4ffe6"/>
              </a:gs>
            </a:gsLst>
            <a:lin ang="16200000"/>
          </a:gradFill>
          <a:ln>
            <a:solidFill>
              <a:srgbClr val="98b855"/>
            </a:solidFill>
            <a:round/>
          </a:ln>
          <a:effectLst>
            <a:outerShdw blurRad="39960" dir="5400000" dist="20160" rotWithShape="0">
              <a:srgbClr val="000000">
                <a:alpha val="38000"/>
              </a:srgb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/>
        </p:style>
        <p:txBody>
          <a:bodyPr lIns="90000" rIns="90000" tIns="45000" bIns="45000" anchor="t">
            <a:spAutoFit/>
          </a:bodyPr>
          <a:p>
            <a:pPr algn="ctr" defTabSz="914400">
              <a:lnSpc>
                <a:spcPct val="100000"/>
              </a:lnSpc>
            </a:pPr>
            <a:endParaRPr b="0" lang="ru-RU" sz="2400" spc="-1" strike="noStrike">
              <a:solidFill>
                <a:srgbClr val="000000"/>
              </a:solidFill>
              <a:latin typeface="Arial"/>
            </a:endParaRPr>
          </a:p>
          <a:p>
            <a:pPr algn="ctr" defTabSz="914400">
              <a:lnSpc>
                <a:spcPct val="100000"/>
              </a:lnSpc>
            </a:pPr>
            <a:r>
              <a:rPr b="1" lang="ru-RU" sz="2400" spc="-1" strike="noStrike">
                <a:solidFill>
                  <a:schemeClr val="dk1"/>
                </a:solidFill>
                <a:latin typeface="Times New Roman"/>
              </a:rPr>
              <a:t>«Юный эколог» </a:t>
            </a:r>
            <a:endParaRPr b="0" lang="ru-RU" sz="2400" spc="-1" strike="noStrike">
              <a:solidFill>
                <a:srgbClr val="000000"/>
              </a:solidFill>
              <a:latin typeface="Arial"/>
            </a:endParaRPr>
          </a:p>
          <a:p>
            <a:pPr algn="ctr" defTabSz="914400">
              <a:lnSpc>
                <a:spcPct val="100000"/>
              </a:lnSpc>
            </a:pPr>
            <a:r>
              <a:rPr b="1" lang="ru-RU" sz="2400" spc="-1" strike="noStrike">
                <a:solidFill>
                  <a:schemeClr val="dk1"/>
                </a:solidFill>
                <a:latin typeface="Times New Roman"/>
              </a:rPr>
              <a:t>«Семи­цветик» </a:t>
            </a:r>
            <a:endParaRPr b="0" lang="ru-RU" sz="2400" spc="-1" strike="noStrike">
              <a:solidFill>
                <a:srgbClr val="000000"/>
              </a:solidFill>
              <a:latin typeface="Arial"/>
            </a:endParaRPr>
          </a:p>
          <a:p>
            <a:pPr algn="ctr" defTabSz="914400">
              <a:lnSpc>
                <a:spcPct val="100000"/>
              </a:lnSpc>
            </a:pPr>
            <a:r>
              <a:rPr b="1" lang="ru-RU" sz="2400" spc="-1" strike="noStrike">
                <a:solidFill>
                  <a:schemeClr val="dk1"/>
                </a:solidFill>
                <a:latin typeface="Times New Roman"/>
              </a:rPr>
              <a:t>«Природа и художник»</a:t>
            </a:r>
            <a:endParaRPr b="0" lang="ru-RU" sz="2400" spc="-1" strike="noStrike">
              <a:solidFill>
                <a:srgbClr val="000000"/>
              </a:solidFill>
              <a:latin typeface="Arial"/>
            </a:endParaRPr>
          </a:p>
          <a:p>
            <a:pPr algn="ctr" defTabSz="914400">
              <a:lnSpc>
                <a:spcPct val="100000"/>
              </a:lnSpc>
            </a:pPr>
            <a:r>
              <a:rPr b="1" lang="ru-RU" sz="2400" spc="-1" strike="noStrike">
                <a:solidFill>
                  <a:schemeClr val="dk1"/>
                </a:solidFill>
                <a:latin typeface="Times New Roman"/>
              </a:rPr>
              <a:t> </a:t>
            </a:r>
            <a:r>
              <a:rPr b="1" lang="ru-RU" sz="2400" spc="-1" strike="noStrike">
                <a:solidFill>
                  <a:schemeClr val="dk1"/>
                </a:solidFill>
                <a:latin typeface="Times New Roman"/>
              </a:rPr>
              <a:t>«Наш дом — природа»</a:t>
            </a:r>
            <a:endParaRPr b="0" lang="ru-RU" sz="2400" spc="-1" strike="noStrike">
              <a:solidFill>
                <a:srgbClr val="000000"/>
              </a:solidFill>
              <a:latin typeface="Arial"/>
            </a:endParaRPr>
          </a:p>
          <a:p>
            <a:pPr algn="ctr" defTabSz="914400">
              <a:lnSpc>
                <a:spcPct val="100000"/>
              </a:lnSpc>
            </a:pPr>
            <a:r>
              <a:rPr b="1" lang="ru-RU" sz="2400" spc="-1" strike="noStrike">
                <a:solidFill>
                  <a:schemeClr val="dk1"/>
                </a:solidFill>
                <a:latin typeface="Times New Roman"/>
              </a:rPr>
              <a:t> </a:t>
            </a:r>
            <a:r>
              <a:rPr b="1" lang="ru-RU" sz="2400" spc="-1" strike="noStrike">
                <a:solidFill>
                  <a:schemeClr val="dk1"/>
                </a:solidFill>
                <a:latin typeface="Times New Roman"/>
              </a:rPr>
              <a:t>«Жизнь вокруг нас»</a:t>
            </a:r>
            <a:endParaRPr b="0" lang="ru-RU" sz="2400" spc="-1" strike="noStrike">
              <a:solidFill>
                <a:srgbClr val="000000"/>
              </a:solidFill>
              <a:latin typeface="Arial"/>
            </a:endParaRPr>
          </a:p>
          <a:p>
            <a:pPr algn="ctr" defTabSz="914400">
              <a:lnSpc>
                <a:spcPct val="100000"/>
              </a:lnSpc>
            </a:pPr>
            <a:r>
              <a:rPr b="1" lang="ru-RU" sz="2400" spc="-1" strike="noStrike">
                <a:solidFill>
                  <a:schemeClr val="dk1"/>
                </a:solidFill>
                <a:latin typeface="Times New Roman"/>
              </a:rPr>
              <a:t> </a:t>
            </a:r>
            <a:r>
              <a:rPr b="1" lang="ru-RU" sz="2400" spc="-1" strike="noStrike">
                <a:solidFill>
                  <a:schemeClr val="dk1"/>
                </a:solidFill>
                <a:latin typeface="Times New Roman"/>
              </a:rPr>
              <a:t>«Паутинка»</a:t>
            </a:r>
            <a:endParaRPr b="0" lang="ru-RU" sz="2400" spc="-1" strike="noStrike">
              <a:solidFill>
                <a:srgbClr val="000000"/>
              </a:solidFill>
              <a:latin typeface="Arial"/>
            </a:endParaRPr>
          </a:p>
          <a:p>
            <a:pPr algn="ctr" defTabSz="914400">
              <a:lnSpc>
                <a:spcPct val="100000"/>
              </a:lnSpc>
            </a:pPr>
            <a:endParaRPr b="0" lang="ru-RU" sz="2400" spc="-1" strike="noStrike">
              <a:solidFill>
                <a:srgbClr val="000000"/>
              </a:solidFill>
              <a:latin typeface="Arial"/>
            </a:endParaRPr>
          </a:p>
          <a:p>
            <a:pPr algn="ctr" defTabSz="914400">
              <a:lnSpc>
                <a:spcPct val="100000"/>
              </a:lnSpc>
            </a:pPr>
            <a:endParaRPr b="0" lang="ru-RU" sz="2400" spc="-1" strike="noStrike">
              <a:solidFill>
                <a:srgbClr val="000000"/>
              </a:solidFill>
              <a:latin typeface="Arial"/>
            </a:endParaRPr>
          </a:p>
          <a:p>
            <a:pPr algn="ctr" defTabSz="914400">
              <a:lnSpc>
                <a:spcPct val="100000"/>
              </a:lnSpc>
            </a:pPr>
            <a:endParaRPr b="0" lang="ru-RU" sz="2400" spc="-1" strike="noStrike">
              <a:solidFill>
                <a:srgbClr val="000000"/>
              </a:solidFill>
              <a:latin typeface="Arial"/>
            </a:endParaRPr>
          </a:p>
          <a:p>
            <a:pPr algn="ctr" defTabSz="914400">
              <a:lnSpc>
                <a:spcPct val="100000"/>
              </a:lnSpc>
            </a:pP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xmlns:r="http://schemas.openxmlformats.org/officeDocument/2006/relationships" name="Тема Office">
  <a:themeElements>
    <a:clrScheme name="Стандартная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 pitchFamily="0" charset="1"/>
        <a:ea typeface=""/>
        <a:cs typeface=""/>
      </a:majorFont>
      <a:minorFont>
        <a:latin typeface="Calibri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 l="0" t="0" r="0" b="0"/>
        </a:gradFill>
        <a:gradFill>
          <a:gsLst>
            <a:gs pos="0">
              <a:schemeClr val="phClr">
                <a:shade val="51000"/>
              </a:schemeClr>
            </a:gs>
            <a:gs pos="80000">
              <a:schemeClr val="phClr">
                <a:shade val="93000"/>
              </a:schemeClr>
            </a:gs>
            <a:gs pos="100000">
              <a:schemeClr val="phClr">
                <a:shade val="94000"/>
              </a:schemeClr>
            </a:gs>
          </a:gsLst>
          <a:lin ang="16200000" scaled="0"/>
          <a:tileRect l="0" t="0" r="0" b="0"/>
        </a:gradFill>
      </a:fillStyleLst>
      <a:lnStyleLst>
        <a:ln w="9525" cap="flat" cmpd="sng" algn="ctr">
          <a:prstDash val="solid"/>
        </a:ln>
        <a:ln w="25400" cap="flat" cmpd="sng" algn="ctr">
          <a:prstDash val="solid"/>
        </a:ln>
        <a:ln w="38100" cap="flat" cmpd="sng" algn="ctr"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>
            <a:fillToRect l="50000" t="-80000" r="50000" b="180000"/>
          </a:path>
          <a:tileRect l="0" t="0" r="0" b="0"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50000" t="50000" r="50000" b="50000"/>
          </a:path>
          <a:tileRect l="0" t="0" r="0" b="0"/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1137</TotalTime>
  <Application>LibreOffice/7.6.3.1$Linux_X86_64 LibreOffice_project/60$Build-1</Application>
  <AppVersion>15.0000</AppVersion>
  <Words>993</Words>
  <Paragraphs>156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2017-10-26T11:16:20Z</dcterms:created>
  <dc:creator>Марго</dc:creator>
  <dc:description/>
  <dc:language>ru-RU</dc:language>
  <cp:lastModifiedBy/>
  <dcterms:modified xsi:type="dcterms:W3CDTF">2024-01-30T14:03:41Z</dcterms:modified>
  <cp:revision>127</cp:revision>
  <dc:subject/>
  <dc:title>Слайд 1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Format">
    <vt:lpwstr>Экран (4:3)</vt:lpwstr>
  </property>
  <property fmtid="{D5CDD505-2E9C-101B-9397-08002B2CF9AE}" pid="3" name="Slides">
    <vt:i4>20</vt:i4>
  </property>
</Properties>
</file>