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85" r:id="rId4"/>
    <p:sldId id="287" r:id="rId5"/>
    <p:sldId id="275" r:id="rId6"/>
    <p:sldId id="286" r:id="rId7"/>
    <p:sldId id="288" r:id="rId8"/>
    <p:sldId id="289" r:id="rId9"/>
    <p:sldId id="290" r:id="rId10"/>
    <p:sldId id="291" r:id="rId11"/>
    <p:sldId id="302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278" r:id="rId22"/>
    <p:sldId id="272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1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6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CE7186-5AB6-4EA6-A350-F2A4BD5E65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90D4B88-A157-4FB1-A425-AB2A9D669D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EB90037-1BC0-4FEA-AFD3-680BC56A8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F5-CEE7-4AC2-94EC-2A1C0F915E8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590123-2DCC-4E2B-88AE-7EC3F6CE6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1D5B9C-EC88-4E2D-A6ED-516255E70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1A73-AC8B-4A15-BB36-EE995DB8D56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4E8F26A-C6A8-4805-BBA1-23A629F4AF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658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D22556-7316-4B18-ABD5-769790E40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E3D293A-D8AA-4041-9FAF-3358F5FE6F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8D14FA-49F9-40FC-B17D-7DFE89C11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F5-CEE7-4AC2-94EC-2A1C0F915E8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BEADB11-729D-4FD2-99DB-1D239330B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9AD55D-1BF2-48B4-8ACD-F673367B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1A73-AC8B-4A15-BB36-EE995DB8D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445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8B7A932-1047-45E9-A860-2ADB5B3664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B6EDA1E-44E4-4641-82CE-96C6F2D319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D7081C-0194-4897-B7FC-9DCC52268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F5-CEE7-4AC2-94EC-2A1C0F915E8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B0A5D7B-B4B8-4B90-A0A2-12631FE6F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5BBD32-D082-458E-A9ED-5B9C6EB50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1A73-AC8B-4A15-BB36-EE995DB8D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272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DFEE06-6E48-4C4D-A71F-C2B778051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60A0F2-68C5-4212-AD2C-1943252E82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F6ACD53-904A-485E-B1BB-412E2FCB9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F5-CEE7-4AC2-94EC-2A1C0F915E8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FE8050B-D8EE-4DD0-95E5-CA1F9981E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F79FD9-B2D9-4085-ABC6-22F49DD20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1A73-AC8B-4A15-BB36-EE995DB8D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044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A3E00A-4BCE-4006-A66E-7632B5116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7AF77FD-0433-4310-9E66-7B7B6051A3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637A47-9CF6-4702-B32D-65D5FE680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F5-CEE7-4AC2-94EC-2A1C0F915E8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2A29316-8D2A-4FD3-A1C0-2A5236FCC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B866BFA-D573-49A5-9875-47872580A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1A73-AC8B-4A15-BB36-EE995DB8D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685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8C3012-55E7-493D-BB4C-4A8DA26F6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C4B89E-9F5F-4F7B-9328-F71A849CC3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6388D9F-E539-461C-9387-2FAF369F36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C8A510E-11D7-417C-9A3C-6C6918B48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F5-CEE7-4AC2-94EC-2A1C0F915E8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FC9F1D9-C80E-43D1-AAC8-94945B73A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5F49B2E-4F59-4104-AEB6-F23423646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1A73-AC8B-4A15-BB36-EE995DB8D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854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A72B24-01B7-4A81-A3E6-553EB5656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300D63C-4046-4033-819E-30705E05EE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F91FBAD-4CD7-48B6-9141-5B8E674516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011C4DF-28C1-4821-918D-A9014D9BE7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BFC491A-AA42-4B02-80A2-82AB709520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7FAC7A2-0C86-45A2-8A6C-063E825BA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F5-CEE7-4AC2-94EC-2A1C0F915E8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03CADE8-9DE8-4490-870B-06938E7DA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8A4DEBA-A96E-47F1-B0BD-CA2769A0D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1A73-AC8B-4A15-BB36-EE995DB8D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20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0AE547-5A90-49BC-A059-B58258F37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BB9779E-3E45-47FD-994A-0A60EF8E2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F5-CEE7-4AC2-94EC-2A1C0F915E8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D9B2A91-A5CC-4D09-AF68-91DACC862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06CF5D5-C47E-40AA-A3C3-36839DF7A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1A73-AC8B-4A15-BB36-EE995DB8D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627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562618E-3B2A-4ACF-A542-0204F1B9B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F5-CEE7-4AC2-94EC-2A1C0F915E8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AE53B61-0F95-47BF-BFA7-A5E6D669D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3982D59-9D37-4857-9D63-99C35424D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1A73-AC8B-4A15-BB36-EE995DB8D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632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8EC1C4-5CBC-4A67-9431-D0E3CCE15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27A0A1-3E88-476D-8C0E-0164AFB439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E8BA306-2B75-4123-8E18-0A12E02159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160CF63-6F4F-448E-B75C-60BB8AB59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F5-CEE7-4AC2-94EC-2A1C0F915E8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BBB68A2-FE8D-4CC4-95F6-C320B5FDD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E44BBB0-65CE-4EA6-9E75-4C22E2E37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1A73-AC8B-4A15-BB36-EE995DB8D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991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E2ABA3-C638-453A-9A80-17D310DA4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B4ABE1B-5140-4CD5-8FF7-3478B62A69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C463184-496B-4E05-9E37-3B071838EC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0BD0817-3E88-4B72-A98D-BC2BBFF11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F5-CEE7-4AC2-94EC-2A1C0F915E8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E68A376-7642-4899-963D-106015329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AC9FC7D-6C98-4452-83A1-787FECE59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1A73-AC8B-4A15-BB36-EE995DB8D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904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82D898-E915-4466-9684-443741A7F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40BD9E0-98A7-41D0-8A08-4E3D1E54D6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26E3937-2BA7-4C55-AF7F-05269A69C9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C2EF5-CEE7-4AC2-94EC-2A1C0F915E8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31B9EEE-6150-49BC-8F43-1A684BF895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240203D-588E-41A1-806B-A54C6F3881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31A73-AC8B-4A15-BB36-EE995DB8D56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50B182B-4CC1-415F-BD65-70B724D3EBA1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79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e.rukobr.ru/npd-doc?npmid=97&amp;npid=489548&amp;anchor=dfassgyyfm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e.rukobr.ru/npd-doc?npmid=97&amp;npid=489548&amp;anchor=dfassgyyfm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e.rukobr.ru/npd-doc?npmid=97&amp;npid=489548&amp;anchor=dfassgyyfm" TargetMode="External"/><Relationship Id="rId2" Type="http://schemas.openxmlformats.org/officeDocument/2006/relationships/hyperlink" Target="https://e.rukobr.ru/npd-doc?npmid=97&amp;npid=489547&amp;anchor=dfasmy3ctz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e.rukobr.ru/npd-doc?npmid=97&amp;npid=489548&amp;anchor=dfassgyyfm" TargetMode="External"/><Relationship Id="rId2" Type="http://schemas.openxmlformats.org/officeDocument/2006/relationships/hyperlink" Target="https://e.rukobr.ru/npd-doc?npmid=97&amp;npid=489548&amp;anchor=dfas0xqf3p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e.rukobr.ru/npd-doc?npmid=97&amp;npid=489548&amp;anchor=dfasokzkx9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e.rukobr.ru/npd-doc?npmid=97&amp;npid=489548&amp;anchor=dfasr7u3v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e.rukobr.ru/npd-doc?npmid=97&amp;npid=489548&amp;anchor=dfasvst5i5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edsoo.ru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https://edu.gov.ru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7BE39B-FA86-4A4B-ABFB-7C6716A617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8376" y="1173518"/>
            <a:ext cx="10755392" cy="23876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«ФГОС третьего поколения:</a:t>
            </a:r>
            <a:b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что изменилось?»</a:t>
            </a:r>
            <a:endParaRPr lang="ru-RU" b="1" dirty="0">
              <a:solidFill>
                <a:srgbClr val="E2102B"/>
              </a:solidFill>
              <a:latin typeface="Bahnschrift" panose="020B0502040204020203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F1408C5-15EB-45D0-86F9-5FF4D41955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35257" y="3887654"/>
            <a:ext cx="5394036" cy="1655762"/>
          </a:xfrm>
        </p:spPr>
        <p:txBody>
          <a:bodyPr>
            <a:normAutofit/>
          </a:bodyPr>
          <a:lstStyle/>
          <a:p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11974118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ООП   ООО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3200" dirty="0">
                <a:solidFill>
                  <a:srgbClr val="212121"/>
                </a:solidFill>
                <a:latin typeface="Times New Roman" panose="02020603050405020304" pitchFamily="18" charset="0"/>
              </a:rPr>
              <a:t>Раньше содержание пояснительной записки было разным для НОО и ООО. Теперь требования стали едиными</a:t>
            </a:r>
            <a:r>
              <a:rPr lang="ru-RU" sz="3200" dirty="0" smtClean="0">
                <a:solidFill>
                  <a:srgbClr val="212121"/>
                </a:solidFill>
                <a:latin typeface="Times New Roman" panose="02020603050405020304" pitchFamily="18" charset="0"/>
              </a:rPr>
              <a:t>.. </a:t>
            </a:r>
            <a:r>
              <a:rPr lang="ru-RU" sz="3200" dirty="0">
                <a:solidFill>
                  <a:srgbClr val="212121"/>
                </a:solidFill>
                <a:latin typeface="Times New Roman" panose="02020603050405020304" pitchFamily="18" charset="0"/>
              </a:rPr>
              <a:t>А на уровне ООО необходимо добавить общую характеристику программы. Также в пояснительных записках к </a:t>
            </a:r>
            <a:r>
              <a:rPr lang="ru-RU" sz="3200" dirty="0" smtClean="0">
                <a:solidFill>
                  <a:srgbClr val="212121"/>
                </a:solidFill>
                <a:latin typeface="Times New Roman" panose="02020603050405020304" pitchFamily="18" charset="0"/>
              </a:rPr>
              <a:t>ООП </a:t>
            </a:r>
            <a:r>
              <a:rPr lang="ru-RU" sz="3200" dirty="0">
                <a:solidFill>
                  <a:srgbClr val="212121"/>
                </a:solidFill>
                <a:latin typeface="Times New Roman" panose="02020603050405020304" pitchFamily="18" charset="0"/>
              </a:rPr>
              <a:t>ООО необходимо прописать механизмы реализации программы. </a:t>
            </a:r>
            <a:endParaRPr lang="ru-RU" sz="3200" dirty="0">
              <a:solidFill>
                <a:srgbClr val="242424"/>
              </a:solidFill>
              <a:latin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212121"/>
                </a:solidFill>
                <a:latin typeface="Times New Roman" panose="02020603050405020304" pitchFamily="18" charset="0"/>
              </a:rPr>
              <a:t>Изменили требования и к структуре содержательного раздела программ. </a:t>
            </a:r>
            <a:r>
              <a:rPr lang="ru-RU" sz="3200" dirty="0" smtClean="0">
                <a:solidFill>
                  <a:srgbClr val="212121"/>
                </a:solidFill>
                <a:latin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212121"/>
                </a:solidFill>
                <a:latin typeface="Times New Roman" panose="02020603050405020304" pitchFamily="18" charset="0"/>
              </a:rPr>
              <a:t>На уровне ООО вместо программы развития УУД указали программу формирования УУД. Еще дополнили содержательный </a:t>
            </a:r>
            <a:r>
              <a:rPr lang="ru-RU" sz="3200" dirty="0" smtClean="0">
                <a:solidFill>
                  <a:srgbClr val="212121"/>
                </a:solidFill>
                <a:latin typeface="Times New Roman" panose="02020603050405020304" pitchFamily="18" charset="0"/>
              </a:rPr>
              <a:t>раздел </a:t>
            </a:r>
            <a:r>
              <a:rPr lang="ru-RU" sz="3200" dirty="0">
                <a:solidFill>
                  <a:srgbClr val="212121"/>
                </a:solidFill>
                <a:latin typeface="Times New Roman" panose="02020603050405020304" pitchFamily="18" charset="0"/>
              </a:rPr>
              <a:t>ООО рабочими программами учебных модулей. </a:t>
            </a: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rgbClr val="212121"/>
                </a:solidFill>
                <a:latin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212121"/>
                </a:solidFill>
                <a:latin typeface="Times New Roman" panose="02020603050405020304" pitchFamily="18" charset="0"/>
              </a:rPr>
              <a:t>согласно новым стандартам, содержательный раздел </a:t>
            </a:r>
            <a:r>
              <a:rPr lang="ru-RU" sz="3200" dirty="0" smtClean="0">
                <a:solidFill>
                  <a:srgbClr val="212121"/>
                </a:solidFill>
                <a:latin typeface="Times New Roman" panose="02020603050405020304" pitchFamily="18" charset="0"/>
              </a:rPr>
              <a:t>ООП </a:t>
            </a:r>
            <a:r>
              <a:rPr lang="ru-RU" sz="3200" dirty="0">
                <a:solidFill>
                  <a:srgbClr val="212121"/>
                </a:solidFill>
                <a:latin typeface="Times New Roman" panose="02020603050405020304" pitchFamily="18" charset="0"/>
              </a:rPr>
              <a:t>ООО должен содержать: </a:t>
            </a: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rgbClr val="212121"/>
                </a:solidFill>
                <a:latin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212121"/>
                </a:solidFill>
                <a:latin typeface="Times New Roman" panose="02020603050405020304" pitchFamily="18" charset="0"/>
              </a:rPr>
              <a:t>рабочие программы учебных предметов, учебных курсов, курсов внеурочной деятельности, учебных модулей; </a:t>
            </a: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rgbClr val="212121"/>
                </a:solidFill>
                <a:latin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212121"/>
                </a:solidFill>
                <a:latin typeface="Times New Roman" panose="02020603050405020304" pitchFamily="18" charset="0"/>
              </a:rPr>
              <a:t>программу формирования УУД; </a:t>
            </a:r>
          </a:p>
          <a:p>
            <a:r>
              <a:rPr lang="ru-RU" sz="3200" dirty="0" smtClean="0">
                <a:solidFill>
                  <a:srgbClr val="212121"/>
                </a:solidFill>
                <a:latin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212121"/>
                </a:solidFill>
                <a:latin typeface="Times New Roman" panose="02020603050405020304" pitchFamily="18" charset="0"/>
              </a:rPr>
              <a:t>рабочую программу воспитания. </a:t>
            </a:r>
          </a:p>
          <a:p>
            <a:r>
              <a:rPr lang="ru-RU" sz="3200" dirty="0">
                <a:solidFill>
                  <a:srgbClr val="212121"/>
                </a:solidFill>
                <a:latin typeface="Times New Roman" panose="02020603050405020304" pitchFamily="18" charset="0"/>
              </a:rPr>
              <a:t>Также в содержательный раздел программы ООО должна быть включена программа коррекционной работы в том случае, если в школе обучаются дети с ОВЗ. </a:t>
            </a: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9514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Деление учеников на группы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 учетом успеваемости</a:t>
            </a:r>
          </a:p>
          <a:p>
            <a:r>
              <a:rPr lang="ru-RU" dirty="0" smtClean="0"/>
              <a:t>Образовательных потребностей</a:t>
            </a:r>
          </a:p>
          <a:p>
            <a:r>
              <a:rPr lang="ru-RU" dirty="0" smtClean="0"/>
              <a:t>Психического и физического здоровья</a:t>
            </a:r>
          </a:p>
          <a:p>
            <a:r>
              <a:rPr lang="ru-RU" dirty="0" smtClean="0"/>
              <a:t>Пола</a:t>
            </a:r>
          </a:p>
          <a:p>
            <a:r>
              <a:rPr lang="ru-RU" dirty="0" smtClean="0"/>
              <a:t>Углубленного изучения отдельных предметных областей/предметов ФГОС ООО п.20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96870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Рабочие программы учителей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3578" y="1429790"/>
            <a:ext cx="10780222" cy="5428210"/>
          </a:xfrm>
        </p:spPr>
        <p:txBody>
          <a:bodyPr>
            <a:normAutofit fontScale="40000" lnSpcReduction="20000"/>
          </a:bodyPr>
          <a:lstStyle/>
          <a:p>
            <a:r>
              <a:rPr lang="ru-RU" sz="4000" dirty="0" smtClean="0"/>
              <a:t>32.1. Рабочие программы учебных предметов, учебных курсов (в том числе внеурочной деятельности), учебных модулей должны обеспечивать достижение планируемых результатов освоения программы основного общего образования и разрабатываться на основе требований ФГОС к результатам освоения программы основного общего образования.</a:t>
            </a:r>
          </a:p>
          <a:p>
            <a:r>
              <a:rPr lang="ru-RU" sz="4000" dirty="0" smtClean="0"/>
              <a:t>Рабочие программы учебных предметов, учебных курсов (в том числе внеурочной деятельности), учебных модулей должны включать:</a:t>
            </a:r>
          </a:p>
          <a:p>
            <a:r>
              <a:rPr lang="ru-RU" sz="4000" dirty="0" smtClean="0"/>
              <a:t>содержание учебного предмета, учебного курса (в том числе внеурочной деятельности), учебного модуля;</a:t>
            </a:r>
          </a:p>
          <a:p>
            <a:r>
              <a:rPr lang="ru-RU" sz="4000" dirty="0" smtClean="0"/>
              <a:t>планируемые результаты освоения учебного предмета, учебного курса (в том числе внеурочной деятельности), учебного модуля;</a:t>
            </a:r>
          </a:p>
          <a:p>
            <a:r>
              <a:rPr lang="ru-RU" sz="4000" dirty="0" smtClean="0"/>
              <a:t>тематическое планирование с указанием количества академических часов, отводимых на освоение каждой темы учебного предмета, учебного курса (в том числе внеурочной деятельности), учебного модуля и возможность использования по этой теме электронных (цифровых) образовательных ресурсов, являющихся учебно-методическими материалами (</a:t>
            </a:r>
            <a:r>
              <a:rPr lang="ru-RU" sz="4000" dirty="0" err="1" smtClean="0"/>
              <a:t>мультимедийные</a:t>
            </a:r>
            <a:r>
              <a:rPr lang="ru-RU" sz="4000" dirty="0" smtClean="0"/>
              <a:t> программы, электронные учебники и задачники, электронные библиотеки, виртуальные лаборатории, игровые программы, коллекции цифровых образовательных ресурсов), используемыми для обучения и воспитания различных групп пользователей, представленными в электронном (цифровом) виде и реализующими дидактические возможности ИКТ, содержание которых соответствует законодательству об образовании.</a:t>
            </a:r>
          </a:p>
          <a:p>
            <a:r>
              <a:rPr lang="ru-RU" sz="4000" dirty="0" smtClean="0"/>
              <a:t>Рабочие программы учебных курсов внеурочной деятельности также должны содержать указание на форму проведения занятий.</a:t>
            </a:r>
          </a:p>
          <a:p>
            <a:r>
              <a:rPr lang="ru-RU" sz="4000" dirty="0" smtClean="0"/>
              <a:t>Рабочие программы учебных предметов, учебных курсов (в том числе внеурочной деятельности), учебных модулей формируются с учетом рабочей программы воспитания.</a:t>
            </a:r>
          </a:p>
          <a:p>
            <a:pPr>
              <a:buNone/>
            </a:pPr>
            <a:endParaRPr lang="ru-RU" sz="2000" dirty="0" smtClean="0">
              <a:solidFill>
                <a:srgbClr val="212121"/>
              </a:solidFill>
              <a:latin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7000" dirty="0" smtClean="0">
                <a:solidFill>
                  <a:srgbClr val="212121"/>
                </a:solidFill>
                <a:latin typeface="Times New Roman" panose="02020603050405020304" pitchFamily="18" charset="0"/>
              </a:rPr>
              <a:t>ФГОС 32.1</a:t>
            </a:r>
          </a:p>
        </p:txBody>
      </p:sp>
    </p:spTree>
    <p:extLst>
      <p:ext uri="{BB962C8B-B14F-4D97-AF65-F5344CB8AC3E}">
        <p14:creationId xmlns:p14="http://schemas.microsoft.com/office/powerpoint/2010/main" val="7523324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5389" y="365125"/>
            <a:ext cx="10838411" cy="2403013"/>
          </a:xfrm>
        </p:spPr>
        <p:txBody>
          <a:bodyPr>
            <a:noAutofit/>
          </a:bodyPr>
          <a:lstStyle/>
          <a:p>
            <a:pPr lvl="0" algn="ctr">
              <a:lnSpc>
                <a:spcPct val="107000"/>
              </a:lnSpc>
              <a:spcBef>
                <a:spcPts val="0"/>
              </a:spcBef>
            </a:pPr>
            <a:r>
              <a:rPr lang="ru-RU" sz="40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Изучение родного и второго иностранного языка на уровне ООО</a:t>
            </a:r>
            <a:r>
              <a:rPr lang="ru-RU" sz="40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000" dirty="0">
              <a:solidFill>
                <a:schemeClr val="accent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3687737"/>
              </p:ext>
            </p:extLst>
          </p:nvPr>
        </p:nvGraphicFramePr>
        <p:xfrm>
          <a:off x="838200" y="1454728"/>
          <a:ext cx="10515600" cy="4188486"/>
        </p:xfrm>
        <a:graphic>
          <a:graphicData uri="http://schemas.openxmlformats.org/drawingml/2006/table">
            <a:tbl>
              <a:tblPr firstRow="1" firstCol="1" bandRow="1"/>
              <a:tblGrid>
                <a:gridCol w="44450">
                  <a:extLst>
                    <a:ext uri="{9D8B030D-6E8A-4147-A177-3AD203B41FA5}">
                      <a16:colId xmlns:a16="http://schemas.microsoft.com/office/drawing/2014/main" val="4081588059"/>
                    </a:ext>
                  </a:extLst>
                </a:gridCol>
                <a:gridCol w="10471150">
                  <a:extLst>
                    <a:ext uri="{9D8B030D-6E8A-4147-A177-3AD203B41FA5}">
                      <a16:colId xmlns:a16="http://schemas.microsoft.com/office/drawing/2014/main" val="3286766016"/>
                    </a:ext>
                  </a:extLst>
                </a:gridCol>
              </a:tblGrid>
              <a:tr h="371078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933174"/>
                  </a:ext>
                </a:extLst>
              </a:tr>
              <a:tr h="38174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изучение 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родного и второго иностранного языка можно организовать, если для этого есть условия в 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школе, 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 этом 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надо получить заявления родителей. 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2800" u="sng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п. 33.1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ФГОС ООО)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414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14657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1352" y="323561"/>
            <a:ext cx="9882447" cy="2860214"/>
          </a:xfrm>
        </p:spPr>
        <p:txBody>
          <a:bodyPr>
            <a:normAutofit/>
          </a:bodyPr>
          <a:lstStyle/>
          <a:p>
            <a:pPr algn="ctr" fontAlgn="ctr">
              <a:lnSpc>
                <a:spcPct val="107000"/>
              </a:lnSpc>
              <a:spcBef>
                <a:spcPts val="0"/>
              </a:spcBef>
            </a:pPr>
            <a:r>
              <a:rPr lang="ru-RU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объем </a:t>
            </a:r>
            <a:r>
              <a:rPr lang="ru-RU" sz="40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часов аудиторной </a:t>
            </a:r>
            <a:r>
              <a:rPr lang="ru-RU" sz="40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нагрузки</a:t>
            </a:r>
            <a:r>
              <a:rPr lang="ru-RU" sz="4000" dirty="0" smtClean="0">
                <a:latin typeface="Arial" panose="020B0604020202020204" pitchFamily="34" charset="0"/>
              </a:rPr>
              <a:t/>
            </a:r>
            <a:br>
              <a:rPr lang="ru-RU" sz="4000" dirty="0" smtClean="0">
                <a:latin typeface="Arial" panose="020B0604020202020204" pitchFamily="34" charset="0"/>
              </a:rPr>
            </a:br>
            <a:r>
              <a:rPr lang="ru-RU" sz="4000" dirty="0">
                <a:latin typeface="Arial" panose="020B0604020202020204" pitchFamily="34" charset="0"/>
              </a:rPr>
              <a:t/>
            </a:r>
            <a:br>
              <a:rPr lang="ru-RU" sz="4000" dirty="0">
                <a:latin typeface="Arial" panose="020B0604020202020204" pitchFamily="34" charset="0"/>
              </a:rPr>
            </a:b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3937612"/>
              </p:ext>
            </p:extLst>
          </p:nvPr>
        </p:nvGraphicFramePr>
        <p:xfrm>
          <a:off x="872836" y="2078182"/>
          <a:ext cx="10480964" cy="4106486"/>
        </p:xfrm>
        <a:graphic>
          <a:graphicData uri="http://schemas.openxmlformats.org/drawingml/2006/table">
            <a:tbl>
              <a:tblPr firstRow="1" firstCol="1" bandRow="1"/>
              <a:tblGrid>
                <a:gridCol w="5240482">
                  <a:extLst>
                    <a:ext uri="{9D8B030D-6E8A-4147-A177-3AD203B41FA5}">
                      <a16:colId xmlns:a16="http://schemas.microsoft.com/office/drawing/2014/main" val="3508002316"/>
                    </a:ext>
                  </a:extLst>
                </a:gridCol>
                <a:gridCol w="5240482">
                  <a:extLst>
                    <a:ext uri="{9D8B030D-6E8A-4147-A177-3AD203B41FA5}">
                      <a16:colId xmlns:a16="http://schemas.microsoft.com/office/drawing/2014/main" val="4270910928"/>
                    </a:ext>
                  </a:extLst>
                </a:gridCol>
              </a:tblGrid>
              <a:tr h="853582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7772449"/>
                  </a:ext>
                </a:extLst>
              </a:tr>
              <a:tr h="16677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было:</a:t>
                      </a: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ФГОС ООО: 5267 – минимум, 6020 – максимум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стало:</a:t>
                      </a: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ФГОС ООО: 5058 – минимум, 5549 – максимум (</a:t>
                      </a:r>
                      <a:r>
                        <a:rPr lang="ru-RU" sz="2400" b="1" u="sng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п. 33.1</a:t>
                      </a: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ФГОС ООО)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262268"/>
                  </a:ext>
                </a:extLst>
              </a:tr>
              <a:tr h="792553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3314179"/>
                  </a:ext>
                </a:extLst>
              </a:tr>
              <a:tr h="7925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02062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63346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9146" y="48150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/>
                </a:solidFill>
              </a:rPr>
              <a:t>Перечень обязательных предметных областей, учебных предметов и модулей</a:t>
            </a:r>
            <a:endParaRPr lang="ru-RU" sz="3200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0384651"/>
              </p:ext>
            </p:extLst>
          </p:nvPr>
        </p:nvGraphicFramePr>
        <p:xfrm>
          <a:off x="141316" y="1690687"/>
          <a:ext cx="11212484" cy="4693487"/>
        </p:xfrm>
        <a:graphic>
          <a:graphicData uri="http://schemas.openxmlformats.org/drawingml/2006/table">
            <a:tbl>
              <a:tblPr firstRow="1" firstCol="1" bandRow="1"/>
              <a:tblGrid>
                <a:gridCol w="54659">
                  <a:extLst>
                    <a:ext uri="{9D8B030D-6E8A-4147-A177-3AD203B41FA5}">
                      <a16:colId xmlns:a16="http://schemas.microsoft.com/office/drawing/2014/main" val="1256697468"/>
                    </a:ext>
                  </a:extLst>
                </a:gridCol>
                <a:gridCol w="11157825">
                  <a:extLst>
                    <a:ext uri="{9D8B030D-6E8A-4147-A177-3AD203B41FA5}">
                      <a16:colId xmlns:a16="http://schemas.microsoft.com/office/drawing/2014/main" val="2825207840"/>
                    </a:ext>
                  </a:extLst>
                </a:gridCol>
              </a:tblGrid>
              <a:tr h="646129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231295"/>
                  </a:ext>
                </a:extLst>
              </a:tr>
              <a:tr h="40473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предметной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области «Математика и информатика» появился учебный предмет «Математика». В него входят учебные курсы «Алгебра», «Геометрия» и «Вероятность и статистика». </a:t>
                      </a:r>
                      <a:endParaRPr lang="ru-RU" sz="20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Также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изменили структуру предметной области «Общественно-научные предметы». Теперь учебный предмет «История» включает учебные курсы «История России» и «Всеобщая история». В предметную область 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«ОДНК</a:t>
                      </a:r>
                      <a:r>
                        <a:rPr lang="ru-RU" sz="20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НР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»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входят учебные 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модули.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Родители могут выбрать любой модуль. Свое решение им понадобится оформить письменно – подготовить заявление (</a:t>
                      </a:r>
                      <a:r>
                        <a:rPr lang="ru-RU" sz="2000" u="sng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п. 32.1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ФГОС НОО, </a:t>
                      </a:r>
                      <a:r>
                        <a:rPr lang="ru-RU" sz="2000" u="sng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3"/>
                        </a:rPr>
                        <a:t>п. 33.1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ФГОС ООО). Форма такого заявления не утверждена, школа вправе разработать шаблон 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самостоятельно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Вводится  предмет « Функциональная  грамотность» как одна из составляющих на уроках географии информатики, </a:t>
                      </a:r>
                      <a:r>
                        <a:rPr lang="ru-RU" sz="200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математики,обществознание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03630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20011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</a:rPr>
              <a:t>Особенности обучения  обучающихся ОВЗ</a:t>
            </a:r>
            <a:endParaRPr lang="ru-RU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7178323"/>
              </p:ext>
            </p:extLst>
          </p:nvPr>
        </p:nvGraphicFramePr>
        <p:xfrm>
          <a:off x="390698" y="1288474"/>
          <a:ext cx="11021291" cy="5012574"/>
        </p:xfrm>
        <a:graphic>
          <a:graphicData uri="http://schemas.openxmlformats.org/drawingml/2006/table">
            <a:tbl>
              <a:tblPr firstRow="1" firstCol="1" bandRow="1"/>
              <a:tblGrid>
                <a:gridCol w="11021291">
                  <a:extLst>
                    <a:ext uri="{9D8B030D-6E8A-4147-A177-3AD203B41FA5}">
                      <a16:colId xmlns:a16="http://schemas.microsoft.com/office/drawing/2014/main" val="3412741775"/>
                    </a:ext>
                  </a:extLst>
                </a:gridCol>
              </a:tblGrid>
              <a:tr h="50125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Адаптированные программы на уровне ООО необходимо разрабатывать на основе ФГОС ООО (</a:t>
                      </a:r>
                      <a:r>
                        <a:rPr lang="ru-RU" sz="24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п. 12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ФГОС ООО). Предусмотрели вариации предметов. Например, для глухих и слабослышащих можно не включать в программу музыку. для всех детей с ОВЗ вместо физкультуры надо предусмотреть </a:t>
                      </a:r>
                      <a:r>
                        <a:rPr lang="ru-RU" sz="2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адаптивную физкультуру. 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Можно изменить срок и продолжительность изучения иностранного языка для глухих, слабослышащих учеников, детей с тяжелыми нарушениями речи и нарушениями опорно-двигательного аппарата. Если увеличиваете срок освоения адаптированной программы до шести лет на уровне ООО, то объем аудиторных часов не может быть менее 6018 (</a:t>
                      </a:r>
                      <a:r>
                        <a:rPr lang="ru-RU" sz="24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3"/>
                        </a:rPr>
                        <a:t>п. 33.1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ФГОС ООО)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74093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28192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3509" y="53969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/>
                </a:solidFill>
              </a:rPr>
              <a:t>Использование электронных средств обучения, дистанционных технологий</a:t>
            </a:r>
            <a:endParaRPr lang="ru-RU" sz="3200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0969281"/>
              </p:ext>
            </p:extLst>
          </p:nvPr>
        </p:nvGraphicFramePr>
        <p:xfrm>
          <a:off x="838200" y="3834817"/>
          <a:ext cx="10515600" cy="198438"/>
        </p:xfrm>
        <a:graphic>
          <a:graphicData uri="http://schemas.openxmlformats.org/drawingml/2006/table">
            <a:tbl>
              <a:tblPr firstRow="1" firstCol="1" bandRow="1"/>
              <a:tblGrid>
                <a:gridCol w="10515600">
                  <a:extLst>
                    <a:ext uri="{9D8B030D-6E8A-4147-A177-3AD203B41FA5}">
                      <a16:colId xmlns:a16="http://schemas.microsoft.com/office/drawing/2014/main" val="3299640874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8918328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13509" y="1953491"/>
            <a:ext cx="1080793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212121"/>
                </a:solidFill>
                <a:latin typeface="Times New Roman" panose="02020603050405020304" pitchFamily="18" charset="0"/>
              </a:rPr>
              <a:t> Новый </a:t>
            </a:r>
            <a:r>
              <a:rPr lang="ru-RU" sz="2400" dirty="0">
                <a:solidFill>
                  <a:srgbClr val="212121"/>
                </a:solidFill>
                <a:latin typeface="Times New Roman" panose="02020603050405020304" pitchFamily="18" charset="0"/>
              </a:rPr>
              <a:t>ФГОС фиксирует право школы применять различные образовательные технологии. Это нововведение поможет школе обосновать перед родителями использование, например, электронного обучения и дистанционных образовательных технологий. При этом, если школьники </a:t>
            </a:r>
          </a:p>
          <a:p>
            <a:r>
              <a:rPr lang="ru-RU" sz="2400" dirty="0">
                <a:solidFill>
                  <a:srgbClr val="212121"/>
                </a:solidFill>
                <a:latin typeface="Times New Roman" panose="02020603050405020304" pitchFamily="18" charset="0"/>
              </a:rPr>
              <a:t>учатся с использованием дистанционных технологий, школа должна обеспечить их индивидуальным авторизованным доступом ко всем ресурсам. И доступ должен быть как на территории школы, так и за ее пределами. </a:t>
            </a:r>
            <a:r>
              <a:rPr lang="ru-RU" sz="2400" dirty="0" smtClean="0">
                <a:solidFill>
                  <a:srgbClr val="212121"/>
                </a:solidFill>
                <a:latin typeface="Times New Roman" panose="02020603050405020304" pitchFamily="18" charset="0"/>
              </a:rPr>
              <a:t> П 35.4 ФГОС ООО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805283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</a:rPr>
              <a:t>Информационно-образовательная среда</a:t>
            </a:r>
            <a:endParaRPr lang="ru-RU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7850396"/>
              </p:ext>
            </p:extLst>
          </p:nvPr>
        </p:nvGraphicFramePr>
        <p:xfrm>
          <a:off x="838200" y="3796062"/>
          <a:ext cx="10515600" cy="2106422"/>
        </p:xfrm>
        <a:graphic>
          <a:graphicData uri="http://schemas.openxmlformats.org/drawingml/2006/table">
            <a:tbl>
              <a:tblPr firstRow="1" firstCol="1" bandRow="1"/>
              <a:tblGrid>
                <a:gridCol w="10515600">
                  <a:extLst>
                    <a:ext uri="{9D8B030D-6E8A-4147-A177-3AD203B41FA5}">
                      <a16:colId xmlns:a16="http://schemas.microsoft.com/office/drawing/2014/main" val="28966915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Зафиксировали, что доступ к информационно-образовательной среде должен быть у каждого ученика и родителя или законного представителя в течение всего периода обучения </a:t>
                      </a:r>
                      <a:r>
                        <a:rPr lang="ru-RU" sz="3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 </a:t>
                      </a:r>
                      <a:r>
                        <a:rPr lang="ru-RU" sz="32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п. 35.3</a:t>
                      </a: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ФГОС ООО)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08848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49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Обеспечение учебниками и учебными пособиями</a:t>
            </a:r>
            <a:endParaRPr lang="ru-RU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2599466"/>
              </p:ext>
            </p:extLst>
          </p:nvPr>
        </p:nvGraphicFramePr>
        <p:xfrm>
          <a:off x="838200" y="3796062"/>
          <a:ext cx="10515600" cy="2301875"/>
        </p:xfrm>
        <a:graphic>
          <a:graphicData uri="http://schemas.openxmlformats.org/drawingml/2006/table">
            <a:tbl>
              <a:tblPr firstRow="1" firstCol="1" bandRow="1"/>
              <a:tblGrid>
                <a:gridCol w="10515600">
                  <a:extLst>
                    <a:ext uri="{9D8B030D-6E8A-4147-A177-3AD203B41FA5}">
                      <a16:colId xmlns:a16="http://schemas.microsoft.com/office/drawing/2014/main" val="46260754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Школа обязана обеспечить каждого ученика минимум одним экземпляром учебных пособий в печатном виде, дополнительно можно предоставить электронную версию. Учебники можно предоставить в печатной или в электронной форме 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 </a:t>
                      </a:r>
                      <a:r>
                        <a:rPr lang="ru-RU" sz="28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п. 37.3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ФГОС ООО)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12126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398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Arial" panose="020B0604020202020204" pitchFamily="34" charset="0"/>
              </a:rPr>
              <a:t>ФГОС –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 федеральные государственные     образовательные стандарты. Они представляют собой совокупность требований к программам образования.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https://ds02.infourok.ru/uploads/ex/134e/0007664d-c67db415/img1.jpg"/>
          <p:cNvPicPr>
            <a:picLocks noChangeAspect="1" noChangeArrowheads="1"/>
          </p:cNvPicPr>
          <p:nvPr/>
        </p:nvPicPr>
        <p:blipFill>
          <a:blip r:embed="rId2" cstate="print"/>
          <a:srcRect l="8299" t="29060" b="7009"/>
          <a:stretch>
            <a:fillRect/>
          </a:stretch>
        </p:blipFill>
        <p:spPr bwMode="auto">
          <a:xfrm>
            <a:off x="6127994" y="3687259"/>
            <a:ext cx="6064006" cy="31707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Повышение квалификации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Исключили норму, по которой педагоги должны повышать квалификацию не реже, чем раз в три года.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Законе об образовании по-прежнему закреплено, что педагог вправе проходить дополнительное профессиональное образование раз в три года и обязан систематически повышать квалификацию. Но теперь нет указания, как часто он должен это делать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п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. 39.2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ФГОС ООО)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10528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322367">
            <a:off x="155971" y="4528150"/>
            <a:ext cx="5322276" cy="3581173"/>
          </a:xfrm>
          <a:prstGeom prst="rect">
            <a:avLst/>
          </a:prstGeo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Научно-методическое сопровождение ФГОС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908538" y="2506662"/>
            <a:ext cx="10515600" cy="2628046"/>
          </a:xfrm>
        </p:spPr>
        <p:txBody>
          <a:bodyPr>
            <a:normAutofit/>
          </a:bodyPr>
          <a:lstStyle/>
          <a:p>
            <a:pPr lvl="0"/>
            <a:r>
              <a:rPr lang="en-US" b="1" u="sng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</a:t>
            </a:r>
            <a:r>
              <a:rPr lang="ru-RU" b="1" u="sng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</a:t>
            </a:r>
            <a:r>
              <a:rPr lang="en-US" b="1" u="sng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edsoo</a:t>
            </a:r>
            <a:r>
              <a:rPr lang="ru-RU" b="1" u="sng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.</a:t>
            </a:r>
            <a:r>
              <a:rPr lang="en-US" b="1" u="sng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ru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– сайт, сопровождающий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введение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</a:p>
          <a:p>
            <a:pPr marL="0" lvl="0" indent="0">
              <a:buNone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апробацию Рабочих программ ФГОС</a:t>
            </a:r>
          </a:p>
          <a:p>
            <a:pPr marL="0" indent="0">
              <a:buNone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u="sng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https://edu.gov.ru/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сайт </a:t>
            </a:r>
            <a:r>
              <a:rPr lang="ru-RU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Минпросвещения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России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78741" y="4960995"/>
            <a:ext cx="6941503" cy="48394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2140" y="2569064"/>
            <a:ext cx="5159830" cy="2902404"/>
          </a:xfrm>
          <a:prstGeom prst="rect">
            <a:avLst/>
          </a:prstGeom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14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НОРМАТИВНОЕ ОБЕСПЕЧЕНИЕ ПЕРЕХОДА  НА НОВЫЕ ФГОС НОО И ООО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Приказ  Министерства просвещения РФ  №287 от 31 мая 2021 года. « Об утверждении федеральных государственных образовательного стандарта основного общего образования»</a:t>
            </a:r>
          </a:p>
          <a:p>
            <a:pPr lvl="0"/>
            <a:r>
              <a:rPr lang="ru-RU" dirty="0">
                <a:solidFill>
                  <a:prstClr val="black"/>
                </a:solidFill>
              </a:rPr>
              <a:t>Приказ  Министерства просвещения РФ  №</a:t>
            </a:r>
            <a:r>
              <a:rPr lang="ru-RU" dirty="0" smtClean="0">
                <a:solidFill>
                  <a:prstClr val="black"/>
                </a:solidFill>
              </a:rPr>
              <a:t>286 </a:t>
            </a:r>
            <a:r>
              <a:rPr lang="ru-RU" dirty="0">
                <a:solidFill>
                  <a:prstClr val="black"/>
                </a:solidFill>
              </a:rPr>
              <a:t>от 31 мая 2021 года. « Об утверждении федеральных государственных образовательного стандарта </a:t>
            </a:r>
            <a:r>
              <a:rPr lang="ru-RU" dirty="0" smtClean="0">
                <a:solidFill>
                  <a:prstClr val="black"/>
                </a:solidFill>
              </a:rPr>
              <a:t>начального  </a:t>
            </a:r>
            <a:r>
              <a:rPr lang="ru-RU" dirty="0">
                <a:solidFill>
                  <a:prstClr val="black"/>
                </a:solidFill>
              </a:rPr>
              <a:t>общего образования</a:t>
            </a:r>
            <a:r>
              <a:rPr lang="ru-RU" dirty="0" smtClean="0">
                <a:solidFill>
                  <a:prstClr val="black"/>
                </a:solidFill>
              </a:rPr>
              <a:t>»</a:t>
            </a:r>
          </a:p>
          <a:p>
            <a:pPr lvl="0"/>
            <a:r>
              <a:rPr lang="ru-RU" dirty="0" smtClean="0">
                <a:solidFill>
                  <a:prstClr val="black"/>
                </a:solidFill>
              </a:rPr>
              <a:t>Дорожная карта МОУ </a:t>
            </a:r>
            <a:r>
              <a:rPr lang="ru-RU" dirty="0" err="1" smtClean="0">
                <a:solidFill>
                  <a:prstClr val="black"/>
                </a:solidFill>
              </a:rPr>
              <a:t>Кузнечихинской</a:t>
            </a:r>
            <a:r>
              <a:rPr lang="ru-RU" dirty="0" smtClean="0">
                <a:solidFill>
                  <a:prstClr val="black"/>
                </a:solidFill>
              </a:rPr>
              <a:t> СШ ЯМР</a:t>
            </a:r>
          </a:p>
          <a:p>
            <a:pPr lvl="0"/>
            <a:r>
              <a:rPr lang="ru-RU" dirty="0" smtClean="0">
                <a:solidFill>
                  <a:prstClr val="black"/>
                </a:solidFill>
              </a:rPr>
              <a:t>Приказ о создании   рабочих групп по обеспечению перехода на ФГОС НОО и ООО </a:t>
            </a:r>
            <a:endParaRPr lang="ru-RU" dirty="0">
              <a:solidFill>
                <a:prstClr val="black"/>
              </a:solidFill>
            </a:endParaRPr>
          </a:p>
          <a:p>
            <a:pPr lvl="0"/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7609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63138" y="85664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Введение ФГОС НОО и ООО в 2022 году</a:t>
            </a:r>
            <a:endParaRPr lang="ru-RU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ru-RU" sz="1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Поэтапное введение  ФГОС НОО и ООО </a:t>
            </a:r>
          </a:p>
          <a:p>
            <a:pPr marL="0" indent="0" algn="ctr">
              <a:buNone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 начиная 2022/2023 учебного года.</a:t>
            </a:r>
          </a:p>
          <a:p>
            <a:pPr marL="0" indent="0" algn="ctr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1 класс и 5 класс</a:t>
            </a:r>
          </a:p>
          <a:p>
            <a:pPr marL="0" indent="0" algn="ctr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Переход на ФГОС – до 2027 года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178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4077" y="787156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ФГОС обеспечивает: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2274277"/>
            <a:ext cx="10515600" cy="390268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создание </a:t>
            </a:r>
            <a:r>
              <a:rPr lang="ru-RU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единого  образовательного пространства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по всей Российской Федерации 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обеспечение </a:t>
            </a:r>
            <a:r>
              <a:rPr lang="ru-RU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преемственности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образовательных программ начального общего, основного общего и среднего общего образования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ариативность содержания  образовательных программ основного общего образования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осударственные гарантии обеспечения получения  качественного образования на основе единства обязательных требований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ф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ормирование российской гражданской идентичности обучающихся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/>
              <a:t>с</a:t>
            </a:r>
            <a:r>
              <a:rPr lang="ru-RU" sz="2000" dirty="0" smtClean="0"/>
              <a:t>охранение и развитие культурного разнообразия  и языкового наследия многонационального народа РФ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/>
              <a:t>б</a:t>
            </a:r>
            <a:r>
              <a:rPr lang="ru-RU" sz="2000" dirty="0" smtClean="0"/>
              <a:t>лагоприятные условия воспитания и обучения, </a:t>
            </a:r>
            <a:r>
              <a:rPr lang="ru-RU" sz="2000" dirty="0" err="1" smtClean="0"/>
              <a:t>здоровьесберегающий</a:t>
            </a:r>
            <a:r>
              <a:rPr lang="ru-RU" sz="2000" dirty="0" smtClean="0"/>
              <a:t> режим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ФГОС обеспечивает</a:t>
            </a:r>
            <a:r>
              <a:rPr lang="ru-RU" dirty="0" smtClean="0">
                <a:solidFill>
                  <a:schemeClr val="accent1"/>
                </a:solidFill>
              </a:rPr>
              <a:t>: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9833" y="1305097"/>
            <a:ext cx="10613967" cy="5843847"/>
          </a:xfrm>
        </p:spPr>
        <p:txBody>
          <a:bodyPr>
            <a:normAutofit/>
          </a:bodyPr>
          <a:lstStyle/>
          <a:p>
            <a:r>
              <a:rPr lang="ru-RU" dirty="0"/>
              <a:t>ф</a:t>
            </a:r>
            <a:r>
              <a:rPr lang="ru-RU" dirty="0" smtClean="0"/>
              <a:t>ормирование навыков оказания первой помощи</a:t>
            </a:r>
          </a:p>
          <a:p>
            <a:r>
              <a:rPr lang="ru-RU" dirty="0"/>
              <a:t>р</a:t>
            </a:r>
            <a:r>
              <a:rPr lang="ru-RU" dirty="0" smtClean="0"/>
              <a:t>азвитие личностных качеств, необходимых для решения повседневных задач</a:t>
            </a:r>
          </a:p>
          <a:p>
            <a:r>
              <a:rPr lang="ru-RU" dirty="0"/>
              <a:t>у</a:t>
            </a:r>
            <a:r>
              <a:rPr lang="ru-RU" dirty="0" smtClean="0"/>
              <a:t>важение личности</a:t>
            </a:r>
          </a:p>
          <a:p>
            <a:r>
              <a:rPr lang="ru-RU" dirty="0"/>
              <a:t>р</a:t>
            </a:r>
            <a:r>
              <a:rPr lang="ru-RU" dirty="0" smtClean="0"/>
              <a:t>азумное и безопасное использование цифровых технологий</a:t>
            </a:r>
          </a:p>
          <a:p>
            <a:r>
              <a:rPr lang="ru-RU" dirty="0"/>
              <a:t>е</a:t>
            </a:r>
            <a:r>
              <a:rPr lang="ru-RU" dirty="0" smtClean="0"/>
              <a:t>динство учебной и воспитательной деятельности</a:t>
            </a:r>
          </a:p>
          <a:p>
            <a:r>
              <a:rPr lang="ru-RU" dirty="0"/>
              <a:t>в</a:t>
            </a:r>
            <a:r>
              <a:rPr lang="ru-RU" dirty="0" smtClean="0"/>
              <a:t>заимодействие организаций</a:t>
            </a:r>
          </a:p>
          <a:p>
            <a:r>
              <a:rPr lang="ru-RU" dirty="0"/>
              <a:t>ф</a:t>
            </a:r>
            <a:r>
              <a:rPr lang="ru-RU" dirty="0" smtClean="0"/>
              <a:t>ормирование у обучающихся системных знаний о  месте РФ в мире</a:t>
            </a:r>
          </a:p>
          <a:p>
            <a:r>
              <a:rPr lang="ru-RU" dirty="0"/>
              <a:t>с</a:t>
            </a:r>
            <a:r>
              <a:rPr lang="ru-RU" dirty="0" smtClean="0"/>
              <a:t>пециальные условия образования для обучающихся ОВЗ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2330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</a:rPr>
              <a:t>Вариативность содержания </a:t>
            </a:r>
            <a:br>
              <a:rPr lang="ru-RU" sz="3600" b="1" dirty="0" smtClean="0">
                <a:solidFill>
                  <a:schemeClr val="accent1"/>
                </a:solidFill>
              </a:rPr>
            </a:br>
            <a:r>
              <a:rPr lang="ru-RU" sz="3600" b="1" dirty="0" smtClean="0">
                <a:solidFill>
                  <a:schemeClr val="accent1"/>
                </a:solidFill>
              </a:rPr>
              <a:t>ООП (</a:t>
            </a: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+mn-ea"/>
                <a:cs typeface="+mn-cs"/>
              </a:rPr>
              <a:t>ориентироваться на потребности учеников и предлагать им различные варианты программ в рамках одного уровня образования.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+mn-ea"/>
                <a:cs typeface="+mn-cs"/>
              </a:rPr>
              <a:t>)</a:t>
            </a:r>
            <a:endParaRPr lang="ru-RU" sz="3600" b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Три способа:</a:t>
            </a:r>
            <a:r>
              <a:rPr lang="ru-RU" dirty="0" smtClean="0">
                <a:solidFill>
                  <a:srgbClr val="212121"/>
                </a:solidFill>
                <a:latin typeface="Times New Roman" panose="02020603050405020304" pitchFamily="18" charset="0"/>
              </a:rPr>
              <a:t> 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212121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212121"/>
                </a:solidFill>
                <a:latin typeface="Times New Roman" panose="02020603050405020304" pitchFamily="18" charset="0"/>
              </a:rPr>
              <a:t>первый </a:t>
            </a:r>
            <a:r>
              <a:rPr lang="ru-RU" sz="2400" dirty="0">
                <a:solidFill>
                  <a:srgbClr val="212121"/>
                </a:solidFill>
                <a:latin typeface="Times New Roman" panose="02020603050405020304" pitchFamily="18" charset="0"/>
              </a:rPr>
              <a:t>– в структуре </a:t>
            </a:r>
            <a:r>
              <a:rPr lang="ru-RU" sz="2400" dirty="0" smtClean="0">
                <a:solidFill>
                  <a:srgbClr val="212121"/>
                </a:solidFill>
                <a:latin typeface="Times New Roman" panose="02020603050405020304" pitchFamily="18" charset="0"/>
              </a:rPr>
              <a:t>программ ООП </a:t>
            </a:r>
            <a:r>
              <a:rPr lang="ru-RU" sz="2400" dirty="0">
                <a:solidFill>
                  <a:srgbClr val="212121"/>
                </a:solidFill>
                <a:latin typeface="Times New Roman" panose="02020603050405020304" pitchFamily="18" charset="0"/>
              </a:rPr>
              <a:t>школа может предусмотреть учебные предметы, учебные курсы и учебные модули. </a:t>
            </a:r>
            <a:endParaRPr lang="ru-RU" sz="2400" dirty="0" smtClean="0">
              <a:solidFill>
                <a:srgbClr val="212121"/>
              </a:solidFill>
              <a:latin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212121"/>
                </a:solidFill>
                <a:latin typeface="Times New Roman" panose="02020603050405020304" pitchFamily="18" charset="0"/>
              </a:rPr>
              <a:t>в</a:t>
            </a:r>
            <a:r>
              <a:rPr lang="ru-RU" sz="2400" dirty="0" smtClean="0">
                <a:solidFill>
                  <a:srgbClr val="212121"/>
                </a:solidFill>
                <a:latin typeface="Times New Roman" panose="02020603050405020304" pitchFamily="18" charset="0"/>
              </a:rPr>
              <a:t>торой </a:t>
            </a:r>
            <a:r>
              <a:rPr lang="ru-RU" sz="2400" dirty="0">
                <a:solidFill>
                  <a:srgbClr val="212121"/>
                </a:solidFill>
                <a:latin typeface="Times New Roman" panose="02020603050405020304" pitchFamily="18" charset="0"/>
              </a:rPr>
              <a:t>– школа может разрабатывать и реализовывать программы углубленного изучения отдельных предметов. Для этого на уровне ООО добавили предметные результаты на углубленном уровне для математики, информатики, физики, химии и биологии. </a:t>
            </a:r>
            <a:endParaRPr lang="ru-RU" sz="2400" dirty="0" smtClean="0">
              <a:solidFill>
                <a:srgbClr val="212121"/>
              </a:solidFill>
              <a:latin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212121"/>
                </a:solidFill>
                <a:latin typeface="Times New Roman" panose="02020603050405020304" pitchFamily="18" charset="0"/>
              </a:rPr>
              <a:t>т</a:t>
            </a:r>
            <a:r>
              <a:rPr lang="ru-RU" sz="2400" dirty="0" smtClean="0">
                <a:solidFill>
                  <a:srgbClr val="212121"/>
                </a:solidFill>
                <a:latin typeface="Times New Roman" panose="02020603050405020304" pitchFamily="18" charset="0"/>
              </a:rPr>
              <a:t>ретий </a:t>
            </a:r>
            <a:r>
              <a:rPr lang="ru-RU" sz="2400" dirty="0">
                <a:solidFill>
                  <a:srgbClr val="212121"/>
                </a:solidFill>
                <a:latin typeface="Times New Roman" panose="02020603050405020304" pitchFamily="18" charset="0"/>
              </a:rPr>
              <a:t>способ – школа может разрабатывать и реализовывать индивидуальные учебные планы в соответствии с образовательными потребностями и интересами учеников. 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938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Требования к результатам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12121"/>
                </a:solidFill>
                <a:latin typeface="Times New Roman" panose="02020603050405020304" pitchFamily="18" charset="0"/>
              </a:rPr>
              <a:t>В новых ФГОС подробнее описывают результаты освоения ООП </a:t>
            </a:r>
            <a:r>
              <a:rPr lang="ru-RU" dirty="0" smtClean="0">
                <a:solidFill>
                  <a:srgbClr val="212121"/>
                </a:solidFill>
                <a:latin typeface="Times New Roman" panose="02020603050405020304" pitchFamily="18" charset="0"/>
              </a:rPr>
              <a:t>– </a:t>
            </a:r>
            <a:r>
              <a:rPr lang="ru-RU" dirty="0">
                <a:solidFill>
                  <a:srgbClr val="212121"/>
                </a:solidFill>
                <a:latin typeface="Times New Roman" panose="02020603050405020304" pitchFamily="18" charset="0"/>
              </a:rPr>
              <a:t>личностные, </a:t>
            </a:r>
            <a:r>
              <a:rPr lang="ru-RU" dirty="0" err="1">
                <a:solidFill>
                  <a:srgbClr val="212121"/>
                </a:solidFill>
                <a:latin typeface="Times New Roman" panose="02020603050405020304" pitchFamily="18" charset="0"/>
              </a:rPr>
              <a:t>метапредметные</a:t>
            </a:r>
            <a:r>
              <a:rPr lang="ru-RU" dirty="0">
                <a:solidFill>
                  <a:srgbClr val="212121"/>
                </a:solidFill>
                <a:latin typeface="Times New Roman" panose="02020603050405020304" pitchFamily="18" charset="0"/>
              </a:rPr>
              <a:t>, предметные. 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242424"/>
                </a:solidFill>
                <a:latin typeface="Times New Roman" panose="02020603050405020304" pitchFamily="18" charset="0"/>
              </a:rPr>
              <a:t>Предметные результаты </a:t>
            </a:r>
            <a:endParaRPr lang="ru-RU" dirty="0">
              <a:solidFill>
                <a:srgbClr val="242424"/>
              </a:solidFill>
              <a:latin typeface="Times New Roman" panose="02020603050405020304" pitchFamily="18" charset="0"/>
            </a:endParaRPr>
          </a:p>
          <a:p>
            <a:r>
              <a:rPr lang="ru-RU" dirty="0">
                <a:solidFill>
                  <a:srgbClr val="212121"/>
                </a:solidFill>
                <a:latin typeface="Times New Roman" panose="02020603050405020304" pitchFamily="18" charset="0"/>
              </a:rPr>
              <a:t>Новые ФГОС </a:t>
            </a:r>
            <a:r>
              <a:rPr lang="ru-RU" dirty="0" smtClean="0">
                <a:solidFill>
                  <a:srgbClr val="212121"/>
                </a:solidFill>
                <a:latin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212121"/>
                </a:solidFill>
                <a:latin typeface="Times New Roman" panose="02020603050405020304" pitchFamily="18" charset="0"/>
              </a:rPr>
              <a:t>определяют четкие требования к предметным результатам по каждой учебной дисциплине. Появилось конкретное содержание по каждой предметной области</a:t>
            </a:r>
            <a:r>
              <a:rPr lang="ru-RU" dirty="0" smtClean="0">
                <a:solidFill>
                  <a:srgbClr val="212121"/>
                </a:solidFill>
                <a:latin typeface="Times New Roman" panose="02020603050405020304" pitchFamily="18" charset="0"/>
              </a:rPr>
              <a:t>.( зафиксированы точки с конкретными результатами учеников, строго обозначено, какие темы должны освоить дети  в определенный год обучения. Содержание тем по новым ФГОС не рекомендовано менять местами)  </a:t>
            </a:r>
            <a:r>
              <a:rPr lang="ru-RU" dirty="0">
                <a:solidFill>
                  <a:srgbClr val="212121"/>
                </a:solidFill>
                <a:latin typeface="Times New Roman" panose="02020603050405020304" pitchFamily="18" charset="0"/>
              </a:rPr>
              <a:t>Во ФГОС ООО отдельно описали предметные результаты для учебного предмета «История» и учебных курсов «История России» и «Всеобщая история». 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dirty="0">
                <a:solidFill>
                  <a:srgbClr val="212121"/>
                </a:solidFill>
                <a:latin typeface="Times New Roman" panose="02020603050405020304" pitchFamily="18" charset="0"/>
              </a:rPr>
              <a:t>На уровне ООО установили требования к предметным результатам при углубленном изучении некоторых дисциплин. Это учебные предметы «Математика», включая курсы «Алгебра», «Геометрия», «Вероятность и статистика»; «Информатика»; «Физика»; «Химия»; «Биология». 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dirty="0">
                <a:solidFill>
                  <a:srgbClr val="212121"/>
                </a:solidFill>
                <a:latin typeface="Times New Roman" panose="02020603050405020304" pitchFamily="18" charset="0"/>
              </a:rPr>
              <a:t>Обратите внимание, что предметные результаты в новых ФГОС не согласовываются с требованиями концепций преподавания физики, астрономии, химии, истории России. Поэтому учителям придется в своих рабочих программах одновременно учитывать и требования ФГОС, и требования концепций. </a:t>
            </a:r>
            <a:endParaRPr lang="ru-RU" dirty="0" smtClean="0">
              <a:solidFill>
                <a:srgbClr val="212121"/>
              </a:solidFill>
              <a:latin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212121"/>
                </a:solidFill>
                <a:latin typeface="Times New Roman" panose="02020603050405020304" pitchFamily="18" charset="0"/>
              </a:rPr>
              <a:t>Для ООО прописали, что нужно формировать у обучающихся знания  в области финансовой  грамотности и устойчивого развития общества </a:t>
            </a:r>
            <a:r>
              <a:rPr lang="ru-RU" dirty="0" err="1" smtClean="0">
                <a:solidFill>
                  <a:srgbClr val="212121"/>
                </a:solidFill>
                <a:latin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rgbClr val="212121"/>
                </a:solidFill>
                <a:latin typeface="Times New Roman" panose="02020603050405020304" pitchFamily="18" charset="0"/>
              </a:rPr>
              <a:t> 32.2 ФГОС</a:t>
            </a: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4688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069" y="315249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Требования к результатам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sz="5000" dirty="0" err="1" smtClean="0">
                <a:solidFill>
                  <a:srgbClr val="212121"/>
                </a:solidFill>
                <a:latin typeface="Times New Roman" panose="02020603050405020304" pitchFamily="18" charset="0"/>
              </a:rPr>
              <a:t>Метапредметные</a:t>
            </a:r>
            <a:r>
              <a:rPr lang="ru-RU" sz="5000" dirty="0" smtClean="0">
                <a:solidFill>
                  <a:srgbClr val="212121"/>
                </a:solidFill>
                <a:latin typeface="Times New Roman" panose="02020603050405020304" pitchFamily="18" charset="0"/>
              </a:rPr>
              <a:t> и личностные результаты</a:t>
            </a:r>
          </a:p>
          <a:p>
            <a:r>
              <a:rPr lang="ru-RU" sz="5000" dirty="0" smtClean="0">
                <a:solidFill>
                  <a:srgbClr val="212121"/>
                </a:solidFill>
                <a:latin typeface="Times New Roman" panose="02020603050405020304" pitchFamily="18" charset="0"/>
              </a:rPr>
              <a:t>Новые </a:t>
            </a:r>
            <a:r>
              <a:rPr lang="ru-RU" sz="5000" dirty="0">
                <a:solidFill>
                  <a:srgbClr val="212121"/>
                </a:solidFill>
                <a:latin typeface="Times New Roman" panose="02020603050405020304" pitchFamily="18" charset="0"/>
              </a:rPr>
              <a:t>ФГОС, как и прежде, требуют системно-</a:t>
            </a:r>
            <a:r>
              <a:rPr lang="ru-RU" sz="5000" dirty="0" err="1">
                <a:solidFill>
                  <a:srgbClr val="212121"/>
                </a:solidFill>
                <a:latin typeface="Times New Roman" panose="02020603050405020304" pitchFamily="18" charset="0"/>
              </a:rPr>
              <a:t>деятельностного</a:t>
            </a:r>
            <a:r>
              <a:rPr lang="ru-RU" sz="5000" dirty="0">
                <a:solidFill>
                  <a:srgbClr val="212121"/>
                </a:solidFill>
                <a:latin typeface="Times New Roman" panose="02020603050405020304" pitchFamily="18" charset="0"/>
              </a:rPr>
              <a:t> подхода. Они конкретно определяют требования к личностным и </a:t>
            </a:r>
            <a:r>
              <a:rPr lang="ru-RU" sz="5000" dirty="0" err="1">
                <a:solidFill>
                  <a:srgbClr val="212121"/>
                </a:solidFill>
                <a:latin typeface="Times New Roman" panose="02020603050405020304" pitchFamily="18" charset="0"/>
              </a:rPr>
              <a:t>метапредметным</a:t>
            </a:r>
            <a:r>
              <a:rPr lang="ru-RU" sz="5000" dirty="0">
                <a:solidFill>
                  <a:srgbClr val="212121"/>
                </a:solidFill>
                <a:latin typeface="Times New Roman" panose="02020603050405020304" pitchFamily="18" charset="0"/>
              </a:rPr>
              <a:t> образовательным результатам. Если в старых стандартах эти результаты были просто перечислены, то в новых они описаны по группам. </a:t>
            </a:r>
            <a:endParaRPr lang="ru-RU" sz="50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5000" dirty="0">
                <a:solidFill>
                  <a:srgbClr val="212121"/>
                </a:solidFill>
                <a:latin typeface="Times New Roman" panose="02020603050405020304" pitchFamily="18" charset="0"/>
              </a:rPr>
              <a:t>Личностные результаты группируются по направлениям воспитания: </a:t>
            </a:r>
          </a:p>
          <a:p>
            <a:r>
              <a:rPr lang="ru-RU" sz="5000" dirty="0" err="1">
                <a:solidFill>
                  <a:srgbClr val="212121"/>
                </a:solidFill>
                <a:latin typeface="Times New Roman" panose="02020603050405020304" pitchFamily="18" charset="0"/>
              </a:rPr>
              <a:t>Метапредметные</a:t>
            </a:r>
            <a:r>
              <a:rPr lang="ru-RU" sz="5000" dirty="0">
                <a:solidFill>
                  <a:srgbClr val="212121"/>
                </a:solidFill>
                <a:latin typeface="Times New Roman" panose="02020603050405020304" pitchFamily="18" charset="0"/>
              </a:rPr>
              <a:t> результаты группируются по видам универсальных учебных действий: </a:t>
            </a:r>
            <a:endParaRPr lang="ru-RU" sz="50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5000" dirty="0">
                <a:solidFill>
                  <a:srgbClr val="212121"/>
                </a:solidFill>
                <a:latin typeface="Times New Roman" panose="02020603050405020304" pitchFamily="18" charset="0"/>
              </a:rPr>
              <a:t>• овладение универсальными учебными познавательными действиями – базовые логические, базовые исследовательские, работа с информацией; </a:t>
            </a:r>
            <a:endParaRPr lang="ru-RU" sz="50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5000" dirty="0">
                <a:solidFill>
                  <a:srgbClr val="212121"/>
                </a:solidFill>
                <a:latin typeface="Times New Roman" panose="02020603050405020304" pitchFamily="18" charset="0"/>
              </a:rPr>
              <a:t>• овладение универсальными учебными коммуникативными действиями – общение, совместная деятельность; </a:t>
            </a:r>
            <a:endParaRPr lang="ru-RU" sz="50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5000" dirty="0">
                <a:solidFill>
                  <a:srgbClr val="212121"/>
                </a:solidFill>
                <a:latin typeface="Times New Roman" panose="02020603050405020304" pitchFamily="18" charset="0"/>
              </a:rPr>
              <a:t>• овладение универсальными учебными регулятивными действиями – самоорганизация, самоконтроль. </a:t>
            </a:r>
            <a:endParaRPr lang="ru-RU" sz="50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5000" dirty="0">
                <a:solidFill>
                  <a:srgbClr val="212121"/>
                </a:solidFill>
                <a:latin typeface="Times New Roman" panose="02020603050405020304" pitchFamily="18" charset="0"/>
              </a:rPr>
              <a:t>В прежних ФГОС личностные и </a:t>
            </a:r>
            <a:r>
              <a:rPr lang="ru-RU" sz="5000" dirty="0" err="1">
                <a:solidFill>
                  <a:srgbClr val="212121"/>
                </a:solidFill>
                <a:latin typeface="Times New Roman" panose="02020603050405020304" pitchFamily="18" charset="0"/>
              </a:rPr>
              <a:t>метапредметные</a:t>
            </a:r>
            <a:r>
              <a:rPr lang="ru-RU" sz="5000" dirty="0">
                <a:solidFill>
                  <a:srgbClr val="212121"/>
                </a:solidFill>
                <a:latin typeface="Times New Roman" panose="02020603050405020304" pitchFamily="18" charset="0"/>
              </a:rPr>
              <a:t> результаты описывались обобщенно. А в новых – каждое из УУД содержит критерии их </a:t>
            </a:r>
            <a:r>
              <a:rPr lang="ru-RU" sz="5000" dirty="0" err="1">
                <a:solidFill>
                  <a:srgbClr val="212121"/>
                </a:solidFill>
                <a:latin typeface="Times New Roman" panose="02020603050405020304" pitchFamily="18" charset="0"/>
              </a:rPr>
              <a:t>сформированности</a:t>
            </a:r>
            <a:r>
              <a:rPr lang="ru-RU" sz="5000" dirty="0" smtClean="0">
                <a:solidFill>
                  <a:srgbClr val="212121"/>
                </a:solidFill>
                <a:latin typeface="Times New Roman" panose="02020603050405020304" pitchFamily="18" charset="0"/>
              </a:rPr>
              <a:t>.</a:t>
            </a:r>
            <a:endParaRPr lang="ru-RU" sz="50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34533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1206</Words>
  <Application>Microsoft Office PowerPoint</Application>
  <PresentationFormat>Широкоэкранный</PresentationFormat>
  <Paragraphs>104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Arial</vt:lpstr>
      <vt:lpstr>Arial Black</vt:lpstr>
      <vt:lpstr>Bahnschrift</vt:lpstr>
      <vt:lpstr>Calibri</vt:lpstr>
      <vt:lpstr>Calibri Light</vt:lpstr>
      <vt:lpstr>Times New Roman</vt:lpstr>
      <vt:lpstr>Wingdings</vt:lpstr>
      <vt:lpstr>Тема Office</vt:lpstr>
      <vt:lpstr>«ФГОС третьего поколения: что изменилось?»</vt:lpstr>
      <vt:lpstr>ФГОС – </vt:lpstr>
      <vt:lpstr>НОРМАТИВНОЕ ОБЕСПЕЧЕНИЕ ПЕРЕХОДА  НА НОВЫЕ ФГОС НОО И ООО</vt:lpstr>
      <vt:lpstr>Введение ФГОС НОО и ООО в 2022 году</vt:lpstr>
      <vt:lpstr> ФГОС обеспечивает:</vt:lpstr>
      <vt:lpstr>ФГОС обеспечивает:</vt:lpstr>
      <vt:lpstr>Вариативность содержания  ООП (ориентироваться на потребности учеников и предлагать им различные варианты программ в рамках одного уровня образования. )</vt:lpstr>
      <vt:lpstr>Требования к результатам</vt:lpstr>
      <vt:lpstr>Требования к результатам</vt:lpstr>
      <vt:lpstr>ООП   ООО</vt:lpstr>
      <vt:lpstr>Деление учеников на группы</vt:lpstr>
      <vt:lpstr>Рабочие программы учителей</vt:lpstr>
      <vt:lpstr>Изучение родного и второго иностранного языка на уровне ООО </vt:lpstr>
      <vt:lpstr>  объем часов аудиторной нагрузки  </vt:lpstr>
      <vt:lpstr>Перечень обязательных предметных областей, учебных предметов и модулей</vt:lpstr>
      <vt:lpstr>Особенности обучения  обучающихся ОВЗ</vt:lpstr>
      <vt:lpstr>Использование электронных средств обучения, дистанционных технологий</vt:lpstr>
      <vt:lpstr>Информационно-образовательная среда</vt:lpstr>
      <vt:lpstr>Обеспечение учебниками и учебными пособиями</vt:lpstr>
      <vt:lpstr>Повышение квалификации</vt:lpstr>
      <vt:lpstr>Научно-методическое сопровождение ФГОС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KovalenkoEN</cp:lastModifiedBy>
  <cp:revision>22</cp:revision>
  <dcterms:created xsi:type="dcterms:W3CDTF">2021-10-25T08:59:21Z</dcterms:created>
  <dcterms:modified xsi:type="dcterms:W3CDTF">2024-01-30T10:57:22Z</dcterms:modified>
</cp:coreProperties>
</file>