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739" y="16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AD58CEE3-C3F0-4A99-8C94-E0F22A46DFD9}" type="datetimeFigureOut">
              <a:rPr lang="ru-RU" smtClean="0"/>
              <a:pPr/>
              <a:t>08.01.2017</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2C11C61F-88DE-49C6-B1C1-9893477796F7}" type="slidenum">
              <a:rPr lang="ru-RU" smtClean="0"/>
              <a:pPr/>
              <a:t>‹#›</a:t>
            </a:fld>
            <a:endParaRPr lang="ru-RU"/>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D58CEE3-C3F0-4A99-8C94-E0F22A46DFD9}" type="datetimeFigureOut">
              <a:rPr lang="ru-RU" smtClean="0"/>
              <a:pPr/>
              <a:t>08.01.2017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C11C61F-88DE-49C6-B1C1-9893477796F7}" type="slidenum">
              <a:rPr lang="ru-RU" smtClean="0"/>
              <a:pPr/>
              <a:t>‹#›</a:t>
            </a:fld>
            <a:endParaRPr lang="ru-RU"/>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D58CEE3-C3F0-4A99-8C94-E0F22A46DFD9}" type="datetimeFigureOut">
              <a:rPr lang="ru-RU" smtClean="0"/>
              <a:pPr/>
              <a:t>08.01.2017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C11C61F-88DE-49C6-B1C1-9893477796F7}" type="slidenum">
              <a:rPr lang="ru-RU" smtClean="0"/>
              <a:pPr/>
              <a:t>‹#›</a:t>
            </a:fld>
            <a:endParaRPr lang="ru-RU"/>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D58CEE3-C3F0-4A99-8C94-E0F22A46DFD9}" type="datetimeFigureOut">
              <a:rPr lang="ru-RU" smtClean="0"/>
              <a:pPr/>
              <a:t>08.01.2017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C11C61F-88DE-49C6-B1C1-9893477796F7}" type="slidenum">
              <a:rPr lang="ru-RU" smtClean="0"/>
              <a:pPr/>
              <a:t>‹#›</a:t>
            </a:fld>
            <a:endParaRPr lang="ru-RU"/>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D58CEE3-C3F0-4A99-8C94-E0F22A46DFD9}" type="datetimeFigureOut">
              <a:rPr lang="ru-RU" smtClean="0"/>
              <a:pPr/>
              <a:t>08.01.2017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C11C61F-88DE-49C6-B1C1-9893477796F7}"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D58CEE3-C3F0-4A99-8C94-E0F22A46DFD9}" type="datetimeFigureOut">
              <a:rPr lang="ru-RU" smtClean="0"/>
              <a:pPr/>
              <a:t>08.01.2017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C11C61F-88DE-49C6-B1C1-9893477796F7}" type="slidenum">
              <a:rPr lang="ru-RU" smtClean="0"/>
              <a:pPr/>
              <a:t>‹#›</a:t>
            </a:fld>
            <a:endParaRPr lang="ru-RU"/>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D58CEE3-C3F0-4A99-8C94-E0F22A46DFD9}" type="datetimeFigureOut">
              <a:rPr lang="ru-RU" smtClean="0"/>
              <a:pPr/>
              <a:t>08.01.2017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C11C61F-88DE-49C6-B1C1-9893477796F7}" type="slidenum">
              <a:rPr lang="ru-RU" smtClean="0"/>
              <a:pPr/>
              <a:t>‹#›</a:t>
            </a:fld>
            <a:endParaRPr lang="ru-RU"/>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AD58CEE3-C3F0-4A99-8C94-E0F22A46DFD9}" type="datetimeFigureOut">
              <a:rPr lang="ru-RU" smtClean="0"/>
              <a:pPr/>
              <a:t>08.01.2017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C11C61F-88DE-49C6-B1C1-9893477796F7}" type="slidenum">
              <a:rPr lang="ru-RU" smtClean="0"/>
              <a:pPr/>
              <a:t>‹#›</a:t>
            </a:fld>
            <a:endParaRPr lang="ru-RU"/>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58CEE3-C3F0-4A99-8C94-E0F22A46DFD9}" type="datetimeFigureOut">
              <a:rPr lang="ru-RU" smtClean="0"/>
              <a:pPr/>
              <a:t>08.01.2017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C11C61F-88DE-49C6-B1C1-9893477796F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D58CEE3-C3F0-4A99-8C94-E0F22A46DFD9}" type="datetimeFigureOut">
              <a:rPr lang="ru-RU" smtClean="0"/>
              <a:pPr/>
              <a:t>08.01.2017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C11C61F-88DE-49C6-B1C1-9893477796F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D58CEE3-C3F0-4A99-8C94-E0F22A46DFD9}" type="datetimeFigureOut">
              <a:rPr lang="ru-RU" smtClean="0"/>
              <a:pPr/>
              <a:t>08.01.2017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C11C61F-88DE-49C6-B1C1-9893477796F7}"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AD58CEE3-C3F0-4A99-8C94-E0F22A46DFD9}" type="datetimeFigureOut">
              <a:rPr lang="ru-RU" smtClean="0"/>
              <a:pPr/>
              <a:t>08.01.2017</a:t>
            </a:fld>
            <a:endParaRPr lang="ru-RU"/>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2C11C61F-88DE-49C6-B1C1-9893477796F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a:t>Сказочная гимнастика с элементами йоги</a:t>
            </a:r>
          </a:p>
        </p:txBody>
      </p:sp>
      <p:sp>
        <p:nvSpPr>
          <p:cNvPr id="5" name="Подзаголовок 4"/>
          <p:cNvSpPr>
            <a:spLocks noGrp="1"/>
          </p:cNvSpPr>
          <p:nvPr>
            <p:ph type="subTitle" idx="1"/>
          </p:nvPr>
        </p:nvSpPr>
        <p:spPr/>
        <p:txBody>
          <a:bodyPr>
            <a:normAutofit/>
          </a:bodyPr>
          <a:lstStyle/>
          <a:p>
            <a:r>
              <a:rPr lang="ru-RU" dirty="0" smtClean="0"/>
              <a:t>Подготовила: Бугаёва Л.А. – педагог высшей квалификации МБДОУ №19 с. Рощино</a:t>
            </a:r>
            <a:endParaRPr lang="ru-RU" dirty="0"/>
          </a:p>
        </p:txBody>
      </p:sp>
    </p:spTree>
    <p:extLst>
      <p:ext uri="{BB962C8B-B14F-4D97-AF65-F5344CB8AC3E}">
        <p14:creationId xmlns:p14="http://schemas.microsoft.com/office/powerpoint/2010/main" val="2647708783"/>
      </p:ext>
    </p:extLst>
  </p:cSld>
  <p:clrMapOvr>
    <a:masterClrMapping/>
  </p:clrMapOvr>
  <p:transition spd="slow">
    <p:wheel spokes="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lnSpcReduction="10000"/>
          </a:bodyPr>
          <a:lstStyle/>
          <a:p>
            <a:r>
              <a:rPr lang="ru-RU" dirty="0"/>
              <a:t>прежде чем объявить об окончании занятия, нужно снять у детей физическое напряжение и успокоить их. В этом поможет следующий приём. </a:t>
            </a:r>
          </a:p>
          <a:p>
            <a:r>
              <a:rPr lang="ru-RU" dirty="0"/>
              <a:t>«Созерцание свечи»</a:t>
            </a:r>
          </a:p>
          <a:p>
            <a:r>
              <a:rPr lang="ru-RU" dirty="0"/>
              <a:t>Можно вместе с детьми в тишине посмотреть на зажжённую свечу. Дети садятся в круг и берутся за руки. Взрослый зажигает свечу и ставит её в центр круга. Несколько секунд дети смотрят  на пламя свечи и по команде взрослого дружно задувают его. Используя данный приём, необходимо строго соблюдать правила пожарной безопасности.</a:t>
            </a:r>
          </a:p>
          <a:p>
            <a:endParaRPr lang="ru-RU" dirty="0"/>
          </a:p>
        </p:txBody>
      </p:sp>
      <p:sp>
        <p:nvSpPr>
          <p:cNvPr id="2" name="Заголовок 1"/>
          <p:cNvSpPr>
            <a:spLocks noGrp="1"/>
          </p:cNvSpPr>
          <p:nvPr>
            <p:ph type="title"/>
          </p:nvPr>
        </p:nvSpPr>
        <p:spPr/>
        <p:txBody>
          <a:bodyPr/>
          <a:lstStyle/>
          <a:p>
            <a:r>
              <a:rPr lang="ru-RU" i="1" u="sng" dirty="0"/>
              <a:t>Окончание занятия </a:t>
            </a:r>
            <a:r>
              <a:rPr lang="ru-RU" dirty="0"/>
              <a:t>: </a:t>
            </a:r>
          </a:p>
        </p:txBody>
      </p:sp>
    </p:spTree>
    <p:extLst>
      <p:ext uri="{BB962C8B-B14F-4D97-AF65-F5344CB8AC3E}">
        <p14:creationId xmlns:p14="http://schemas.microsoft.com/office/powerpoint/2010/main" val="1873273288"/>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idx="1"/>
          </p:nvPr>
        </p:nvSpPr>
        <p:spPr/>
        <p:txBody>
          <a:bodyPr>
            <a:normAutofit/>
          </a:bodyPr>
          <a:lstStyle/>
          <a:p>
            <a:r>
              <a:rPr lang="ru-RU" b="1" dirty="0"/>
              <a:t> </a:t>
            </a:r>
            <a:r>
              <a:rPr lang="ru-RU" dirty="0"/>
              <a:t>Жил-был на свете крольчонок. Жил он с папой и мамой в большом уютном доме. На завтрак мама пекла вкусные морковные блинчики. А после завтрака кролика отводили в кроличий детский сад. В этом детском саду крольчата делали зарядку, разучивали новые стихи, а ещё маленьких крольчат учили, как </a:t>
            </a:r>
            <a:r>
              <a:rPr lang="ru-RU" dirty="0">
                <a:solidFill>
                  <a:schemeClr val="tx1"/>
                </a:solidFill>
              </a:rPr>
              <a:t>нужно правильно дышать, </a:t>
            </a:r>
            <a:r>
              <a:rPr lang="ru-RU" dirty="0" smtClean="0">
                <a:solidFill>
                  <a:schemeClr val="tx1"/>
                </a:solidFill>
              </a:rPr>
              <a:t>чтобы было </a:t>
            </a:r>
            <a:r>
              <a:rPr lang="ru-RU" dirty="0">
                <a:solidFill>
                  <a:schemeClr val="tx1"/>
                </a:solidFill>
              </a:rPr>
              <a:t>больше сил</a:t>
            </a:r>
            <a:r>
              <a:rPr lang="ru-RU" dirty="0"/>
              <a:t>.</a:t>
            </a:r>
          </a:p>
          <a:p>
            <a:r>
              <a:rPr lang="ru-RU" dirty="0"/>
              <a:t> </a:t>
            </a:r>
            <a:r>
              <a:rPr lang="ru-RU" b="1" dirty="0"/>
              <a:t>(Дыхание кролика)</a:t>
            </a:r>
            <a:endParaRPr lang="ru-RU" dirty="0"/>
          </a:p>
        </p:txBody>
      </p:sp>
      <p:sp>
        <p:nvSpPr>
          <p:cNvPr id="4" name="Заголовок 3"/>
          <p:cNvSpPr>
            <a:spLocks noGrp="1"/>
          </p:cNvSpPr>
          <p:nvPr>
            <p:ph type="title"/>
          </p:nvPr>
        </p:nvSpPr>
        <p:spPr/>
        <p:txBody>
          <a:bodyPr>
            <a:normAutofit fontScale="90000"/>
          </a:bodyPr>
          <a:lstStyle/>
          <a:p>
            <a:r>
              <a:rPr lang="ru-RU" b="1" dirty="0"/>
              <a:t> Кролик и его друзья.   Сказка с </a:t>
            </a:r>
            <a:r>
              <a:rPr lang="ru-RU" b="1" dirty="0" err="1"/>
              <a:t>асанами</a:t>
            </a:r>
            <a:r>
              <a:rPr lang="ru-RU" b="1" dirty="0"/>
              <a:t> йоги.</a:t>
            </a:r>
            <a:r>
              <a:rPr lang="ru-RU" dirty="0"/>
              <a:t/>
            </a:r>
            <a:br>
              <a:rPr lang="ru-RU" dirty="0"/>
            </a:br>
            <a:endParaRPr lang="ru-RU" dirty="0"/>
          </a:p>
        </p:txBody>
      </p:sp>
    </p:spTree>
    <p:extLst>
      <p:ext uri="{BB962C8B-B14F-4D97-AF65-F5344CB8AC3E}">
        <p14:creationId xmlns:p14="http://schemas.microsoft.com/office/powerpoint/2010/main" val="3310467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Заголовок 14"/>
          <p:cNvSpPr>
            <a:spLocks noGrp="1"/>
          </p:cNvSpPr>
          <p:nvPr>
            <p:ph type="title"/>
          </p:nvPr>
        </p:nvSpPr>
        <p:spPr/>
        <p:txBody>
          <a:bodyPr>
            <a:noAutofit/>
          </a:bodyPr>
          <a:lstStyle/>
          <a:p>
            <a:r>
              <a:rPr lang="ru-RU" sz="2000" dirty="0"/>
              <a:t> Время шло, кролик подрастал. И вот однажды он понял, что стал большим. Тогда кролику захотелось совершить путешествие. Он надеялся найти такое место, где можно построить дом, свой дом.</a:t>
            </a:r>
            <a:br>
              <a:rPr lang="ru-RU" sz="2000" dirty="0"/>
            </a:br>
            <a:r>
              <a:rPr lang="ru-RU" sz="2000" dirty="0"/>
              <a:t> </a:t>
            </a:r>
            <a:r>
              <a:rPr lang="ru-RU" sz="2000" b="1" dirty="0"/>
              <a:t>(Дом с трубой) </a:t>
            </a:r>
            <a:endParaRPr lang="ru-RU" sz="2000" dirty="0"/>
          </a:p>
        </p:txBody>
      </p:sp>
      <p:pic>
        <p:nvPicPr>
          <p:cNvPr id="1026" name="Picture 2" descr="C:\Users\ЦМ\Desktop\откр.урок\WP_20161213_007.jpg"/>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tretch>
            <a:fillRect/>
          </a:stretch>
        </p:blipFill>
        <p:spPr bwMode="auto">
          <a:xfrm>
            <a:off x="685800" y="3108891"/>
            <a:ext cx="3803650" cy="213881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ЦМ\Desktop\откр.урок\WP_20161214_007.jpg"/>
          <p:cNvPicPr>
            <a:picLocks noGrp="1" noChangeAspect="1" noChangeArrowheads="1"/>
          </p:cNvPicPr>
          <p:nvPr>
            <p:ph sz="quarter" idx="14"/>
          </p:nvPr>
        </p:nvPicPr>
        <p:blipFill>
          <a:blip r:embed="rId3" cstate="print">
            <a:extLst>
              <a:ext uri="{28A0092B-C50C-407E-A947-70E740481C1C}">
                <a14:useLocalDpi xmlns:a14="http://schemas.microsoft.com/office/drawing/2010/main" val="0"/>
              </a:ext>
            </a:extLst>
          </a:blip>
          <a:stretch>
            <a:fillRect/>
          </a:stretch>
        </p:blipFill>
        <p:spPr bwMode="auto">
          <a:xfrm>
            <a:off x="5458317" y="2239963"/>
            <a:ext cx="2177066" cy="3876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80644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1800" dirty="0"/>
              <a:t>Вечером кролик сказал маме:</a:t>
            </a:r>
            <a:br>
              <a:rPr lang="ru-RU" sz="1800" dirty="0"/>
            </a:br>
            <a:r>
              <a:rPr lang="ru-RU" sz="1800" dirty="0"/>
              <a:t>   - Я уже взрослый и поэтому решил: пойду искать место для нового домика.</a:t>
            </a:r>
            <a:br>
              <a:rPr lang="ru-RU" sz="1800" dirty="0"/>
            </a:br>
            <a:r>
              <a:rPr lang="ru-RU" sz="1800" dirty="0"/>
              <a:t>   - Хорошо – ответил папа.</a:t>
            </a:r>
            <a:br>
              <a:rPr lang="ru-RU" sz="1800" dirty="0"/>
            </a:br>
            <a:r>
              <a:rPr lang="ru-RU" sz="1800" dirty="0"/>
              <a:t>   - Мы будем по тебе скучать, - добавила мама. Мама повздыхала, а потом сделала бутерброды, чтобы её сын в дороге не был голодным.</a:t>
            </a:r>
            <a:br>
              <a:rPr lang="ru-RU" sz="1800" dirty="0"/>
            </a:br>
            <a:r>
              <a:rPr lang="ru-RU" sz="1800" b="1" dirty="0"/>
              <a:t>(бутерброд)</a:t>
            </a:r>
            <a:r>
              <a:rPr lang="ru-RU" sz="1800" dirty="0"/>
              <a:t/>
            </a:r>
            <a:br>
              <a:rPr lang="ru-RU" sz="1800" dirty="0"/>
            </a:br>
            <a:endParaRPr lang="ru-RU" sz="1800" dirty="0"/>
          </a:p>
        </p:txBody>
      </p:sp>
      <p:pic>
        <p:nvPicPr>
          <p:cNvPr id="2050" name="Picture 2" descr="C:\Users\ЦМ\Desktop\откр.урок\WP_20161213_011.jpg"/>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2780928"/>
            <a:ext cx="4038600" cy="2268596"/>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ЦМ\Desktop\откр.урок\WP_20161214_020.jpg"/>
          <p:cNvPicPr>
            <a:picLocks noGrp="1" noChangeAspect="1" noChangeArrowheads="1"/>
          </p:cNvPicPr>
          <p:nvPr>
            <p:ph sz="quarter" idx="14"/>
          </p:nvPr>
        </p:nvPicPr>
        <p:blipFill>
          <a:blip r:embed="rId3" cstate="print">
            <a:extLst>
              <a:ext uri="{28A0092B-C50C-407E-A947-70E740481C1C}">
                <a14:useLocalDpi xmlns:a14="http://schemas.microsoft.com/office/drawing/2010/main" val="0"/>
              </a:ext>
            </a:extLst>
          </a:blip>
          <a:stretch>
            <a:fillRect/>
          </a:stretch>
        </p:blipFill>
        <p:spPr bwMode="auto">
          <a:xfrm>
            <a:off x="4788024" y="3861048"/>
            <a:ext cx="3803650" cy="22054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96753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dirty="0"/>
              <a:t> Рано утром, кролик отправился в путь. Он прошёл через лес, и оказался на большом поле – на нём росло много-много цветов. А за полем возвышался холм.</a:t>
            </a:r>
            <a:br>
              <a:rPr lang="ru-RU" sz="2000" dirty="0"/>
            </a:br>
            <a:r>
              <a:rPr lang="ru-RU" sz="2000" b="1" dirty="0"/>
              <a:t>(холм)</a:t>
            </a:r>
            <a:r>
              <a:rPr lang="ru-RU" sz="2000" dirty="0"/>
              <a:t/>
            </a:r>
            <a:br>
              <a:rPr lang="ru-RU" sz="2000" dirty="0"/>
            </a:br>
            <a:endParaRPr lang="ru-RU" sz="2000" dirty="0"/>
          </a:p>
        </p:txBody>
      </p:sp>
      <p:pic>
        <p:nvPicPr>
          <p:cNvPr id="3074" name="Picture 2" descr="C:\Users\ЦМ\Desktop\откр.урок\WP_20161213_073.jpg"/>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2924944"/>
            <a:ext cx="4038600" cy="2268596"/>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ЦМ\Desktop\откр.урок\WP_20161214_006.jpg"/>
          <p:cNvPicPr>
            <a:picLocks noGrp="1" noChangeAspect="1" noChangeArrowheads="1"/>
          </p:cNvPicPr>
          <p:nvPr>
            <p:ph sz="quarter" idx="14"/>
          </p:nvPr>
        </p:nvPicPr>
        <p:blipFill>
          <a:blip r:embed="rId3" cstate="print">
            <a:extLst>
              <a:ext uri="{28A0092B-C50C-407E-A947-70E740481C1C}">
                <a14:useLocalDpi xmlns:a14="http://schemas.microsoft.com/office/drawing/2010/main" val="0"/>
              </a:ext>
            </a:extLst>
          </a:blip>
          <a:stretch>
            <a:fillRect/>
          </a:stretch>
        </p:blipFill>
        <p:spPr bwMode="auto">
          <a:xfrm>
            <a:off x="4932040" y="3789040"/>
            <a:ext cx="3803650" cy="2138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506941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1800" dirty="0"/>
              <a:t> Кролик шёл через поле и с удовольствием нюхал красивые цветы. Цветы нравились не только кролику. Пчёлы, приятно </a:t>
            </a:r>
            <a:r>
              <a:rPr lang="ru-RU" sz="1800" dirty="0" smtClean="0"/>
              <a:t>жужжа, </a:t>
            </a:r>
            <a:r>
              <a:rPr lang="ru-RU" sz="1800" dirty="0"/>
              <a:t>перелетали с цветка на цветок. Над цветами порхали разноцветные бабочки.</a:t>
            </a:r>
            <a:br>
              <a:rPr lang="ru-RU" sz="1800" dirty="0"/>
            </a:br>
            <a:r>
              <a:rPr lang="ru-RU" sz="1800" b="1" dirty="0"/>
              <a:t>(бабочка</a:t>
            </a:r>
            <a:r>
              <a:rPr lang="ru-RU" sz="1800" b="1" dirty="0" smtClean="0"/>
              <a:t>)</a:t>
            </a:r>
            <a:endParaRPr lang="ru-RU" sz="1800" dirty="0"/>
          </a:p>
        </p:txBody>
      </p:sp>
      <p:pic>
        <p:nvPicPr>
          <p:cNvPr id="4098" name="Picture 2" descr="C:\Users\ЦМ\Desktop\откр.урок\WP_20161213_018.jpg"/>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tretch>
            <a:fillRect/>
          </a:stretch>
        </p:blipFill>
        <p:spPr bwMode="auto">
          <a:xfrm>
            <a:off x="685800" y="3108891"/>
            <a:ext cx="3803650" cy="2138819"/>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C:\Users\ЦМ\Desktop\откр.урок\WP_20161214_021.jpg"/>
          <p:cNvPicPr>
            <a:picLocks noGrp="1" noChangeAspect="1" noChangeArrowheads="1"/>
          </p:cNvPicPr>
          <p:nvPr>
            <p:ph sz="quarter" idx="14"/>
          </p:nvPr>
        </p:nvPicPr>
        <p:blipFill>
          <a:blip r:embed="rId3" cstate="print">
            <a:extLst>
              <a:ext uri="{28A0092B-C50C-407E-A947-70E740481C1C}">
                <a14:useLocalDpi xmlns:a14="http://schemas.microsoft.com/office/drawing/2010/main" val="0"/>
              </a:ext>
            </a:extLst>
          </a:blip>
          <a:stretch>
            <a:fillRect/>
          </a:stretch>
        </p:blipFill>
        <p:spPr bwMode="auto">
          <a:xfrm>
            <a:off x="5458317" y="2239963"/>
            <a:ext cx="2177066" cy="3876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863375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(бабочка отдыхает)</a:t>
            </a:r>
            <a:endParaRPr lang="ru-RU" dirty="0"/>
          </a:p>
        </p:txBody>
      </p:sp>
      <p:pic>
        <p:nvPicPr>
          <p:cNvPr id="5123" name="Picture 3" descr="C:\Users\ЦМ\Desktop\откр.урок\WP_20161213_020.jpg"/>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tretch>
            <a:fillRect/>
          </a:stretch>
        </p:blipFill>
        <p:spPr bwMode="auto">
          <a:xfrm>
            <a:off x="685800" y="3108891"/>
            <a:ext cx="3803650" cy="2138819"/>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C:\Users\ЦМ\Desktop\откр.урок\WP_20161214_023.jpg"/>
          <p:cNvPicPr>
            <a:picLocks noGrp="1" noChangeAspect="1" noChangeArrowheads="1"/>
          </p:cNvPicPr>
          <p:nvPr>
            <p:ph sz="quarter" idx="14"/>
          </p:nvPr>
        </p:nvPicPr>
        <p:blipFill>
          <a:blip r:embed="rId3" cstate="print">
            <a:extLst>
              <a:ext uri="{28A0092B-C50C-407E-A947-70E740481C1C}">
                <a14:useLocalDpi xmlns:a14="http://schemas.microsoft.com/office/drawing/2010/main" val="0"/>
              </a:ext>
            </a:extLst>
          </a:blip>
          <a:stretch>
            <a:fillRect/>
          </a:stretch>
        </p:blipFill>
        <p:spPr bwMode="auto">
          <a:xfrm>
            <a:off x="5458317" y="2239963"/>
            <a:ext cx="2177066" cy="3876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498171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907704" y="980729"/>
            <a:ext cx="4950296" cy="4524315"/>
          </a:xfrm>
          <a:prstGeom prst="rect">
            <a:avLst/>
          </a:prstGeom>
        </p:spPr>
        <p:txBody>
          <a:bodyPr wrap="square">
            <a:spAutoFit/>
          </a:bodyPr>
          <a:lstStyle/>
          <a:p>
            <a:r>
              <a:rPr lang="ru-RU" dirty="0"/>
              <a:t> Вдруг из высокой травы раздалось сердитое шипение:</a:t>
            </a:r>
          </a:p>
          <a:p>
            <a:r>
              <a:rPr lang="ru-RU" dirty="0"/>
              <a:t>   -Ш-ш-ш-ш…Кто ты и что тут делаешь?</a:t>
            </a:r>
          </a:p>
          <a:p>
            <a:r>
              <a:rPr lang="ru-RU" dirty="0"/>
              <a:t>Кролик не испугался и спокойно ответил:</a:t>
            </a:r>
          </a:p>
          <a:p>
            <a:r>
              <a:rPr lang="ru-RU" dirty="0"/>
              <a:t>   - Я кролик. Ищу место для нового домика. А ты кто?</a:t>
            </a:r>
          </a:p>
          <a:p>
            <a:r>
              <a:rPr lang="ru-RU" dirty="0"/>
              <a:t>   - Я змея.</a:t>
            </a:r>
          </a:p>
          <a:p>
            <a:r>
              <a:rPr lang="ru-RU" dirty="0"/>
              <a:t>   - А почему ты сердишься?</a:t>
            </a:r>
          </a:p>
          <a:p>
            <a:r>
              <a:rPr lang="ru-RU" dirty="0"/>
              <a:t>   - Я охраняю своё гнездо с </a:t>
            </a:r>
            <a:r>
              <a:rPr lang="ru-RU" dirty="0" smtClean="0"/>
              <a:t>детёныш-ш-</a:t>
            </a:r>
            <a:r>
              <a:rPr lang="ru-RU" dirty="0" err="1" smtClean="0"/>
              <a:t>шами</a:t>
            </a:r>
            <a:r>
              <a:rPr lang="ru-RU" dirty="0"/>
              <a:t>. Не подходи близко!</a:t>
            </a:r>
          </a:p>
          <a:p>
            <a:r>
              <a:rPr lang="ru-RU" dirty="0"/>
              <a:t>   - Не бойся, я не обижу твоих малышей, - успокоил кролик змею. – Позволь мне пройти по полю.</a:t>
            </a:r>
          </a:p>
          <a:p>
            <a:r>
              <a:rPr lang="ru-RU" dirty="0"/>
              <a:t>   - Ш-ш-ш, - ладно, проходи.</a:t>
            </a:r>
          </a:p>
          <a:p>
            <a:r>
              <a:rPr lang="ru-RU" dirty="0"/>
              <a:t>   - До свидания змея, - попрощался кролик.</a:t>
            </a:r>
          </a:p>
          <a:p>
            <a:r>
              <a:rPr lang="ru-RU" b="1" dirty="0"/>
              <a:t>(Змея)</a:t>
            </a:r>
            <a:endParaRPr lang="ru-RU" dirty="0"/>
          </a:p>
        </p:txBody>
      </p:sp>
    </p:spTree>
    <p:extLst>
      <p:ext uri="{BB962C8B-B14F-4D97-AF65-F5344CB8AC3E}">
        <p14:creationId xmlns:p14="http://schemas.microsoft.com/office/powerpoint/2010/main" val="3412568642"/>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(Змея)</a:t>
            </a:r>
            <a:r>
              <a:rPr lang="ru-RU" dirty="0"/>
              <a:t/>
            </a:r>
            <a:br>
              <a:rPr lang="ru-RU" dirty="0"/>
            </a:br>
            <a:endParaRPr lang="ru-RU" dirty="0"/>
          </a:p>
        </p:txBody>
      </p:sp>
      <p:pic>
        <p:nvPicPr>
          <p:cNvPr id="6146" name="Picture 2" descr="C:\Users\ЦМ\Desktop\откр.урок\WP_20161213_015.jpg"/>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3068960"/>
            <a:ext cx="4038600" cy="2268596"/>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ЦМ\Desktop\откр.урок\WP_20161214_016.jpg"/>
          <p:cNvPicPr>
            <a:picLocks noGrp="1" noChangeAspect="1" noChangeArrowheads="1"/>
          </p:cNvPicPr>
          <p:nvPr>
            <p:ph sz="quarter" idx="14"/>
          </p:nvPr>
        </p:nvPicPr>
        <p:blipFill>
          <a:blip r:embed="rId3" cstate="print">
            <a:extLst>
              <a:ext uri="{28A0092B-C50C-407E-A947-70E740481C1C}">
                <a14:useLocalDpi xmlns:a14="http://schemas.microsoft.com/office/drawing/2010/main" val="0"/>
              </a:ext>
            </a:extLst>
          </a:blip>
          <a:stretch>
            <a:fillRect/>
          </a:stretch>
        </p:blipFill>
        <p:spPr bwMode="auto">
          <a:xfrm>
            <a:off x="4716016" y="3789040"/>
            <a:ext cx="3803650" cy="2138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726925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Объект 10"/>
          <p:cNvSpPr>
            <a:spLocks noGrp="1"/>
          </p:cNvSpPr>
          <p:nvPr>
            <p:ph idx="4294967295"/>
          </p:nvPr>
        </p:nvSpPr>
        <p:spPr>
          <a:xfrm>
            <a:off x="0" y="620713"/>
            <a:ext cx="8229600" cy="5505450"/>
          </a:xfrm>
        </p:spPr>
        <p:txBody>
          <a:bodyPr>
            <a:noAutofit/>
          </a:bodyPr>
          <a:lstStyle/>
          <a:p>
            <a:r>
              <a:rPr lang="ru-RU" sz="1800" dirty="0"/>
              <a:t> Кролик шёл весь день. Только к вечеру удалось приблизиться к высокому зелёному холму. «Вот именно здесь я хочу поселиться! – подумал кролик. – Но уже вечер. А где же мне ночевать?» Он осмотрелся и услышал голос, раздавшийся из-за кустов:</a:t>
            </a:r>
          </a:p>
          <a:p>
            <a:r>
              <a:rPr lang="ru-RU" sz="1800" dirty="0"/>
              <a:t>   - Здравствуй! Кажется, я тебя здесь раньше не видела. </a:t>
            </a:r>
          </a:p>
          <a:p>
            <a:r>
              <a:rPr lang="ru-RU" sz="1800" dirty="0"/>
              <a:t>Кролик приблизился к кустам, за которыми отдыхала мудрая тётушка черепаха, и сказал:</a:t>
            </a:r>
          </a:p>
          <a:p>
            <a:r>
              <a:rPr lang="ru-RU" sz="1800" dirty="0"/>
              <a:t>   - Я кролик. Раньше я жил с мамой и папой вон в том лесу. А теперь хочу строить свой дом, потому что вырос. Сегодня я долго искал подходящее местечко и решил построить дом на этом зелёном холме.</a:t>
            </a:r>
          </a:p>
          <a:p>
            <a:r>
              <a:rPr lang="ru-RU" sz="1800" dirty="0"/>
              <a:t>   - Прекрасный выбор! – похвалила черепаха.</a:t>
            </a:r>
          </a:p>
          <a:p>
            <a:r>
              <a:rPr lang="ru-RU" sz="1800" dirty="0"/>
              <a:t>   - А пока я не знаю, где мне переночевать, - пожаловался кролик.</a:t>
            </a:r>
          </a:p>
          <a:p>
            <a:r>
              <a:rPr lang="ru-RU" sz="1800" dirty="0"/>
              <a:t>   - Открою тебе секрет: черепахи на ночь зарываются в землю, в небольшие ямки, а ещё в листья. Так нам черепахам тепло и безопасно. Советую и тебе попробовать. Кролик поблагодарил черепаху за совет. Они пожелали друг другу спокойной ночи и расстались. Кролик натаскал сухих листьев и, зарывшись в них ,заснул.</a:t>
            </a:r>
          </a:p>
          <a:p>
            <a:r>
              <a:rPr lang="ru-RU" sz="1800" b="1" dirty="0"/>
              <a:t>(черепаха)</a:t>
            </a:r>
            <a:endParaRPr lang="ru-RU" sz="1800" dirty="0"/>
          </a:p>
        </p:txBody>
      </p:sp>
    </p:spTree>
    <p:extLst>
      <p:ext uri="{BB962C8B-B14F-4D97-AF65-F5344CB8AC3E}">
        <p14:creationId xmlns:p14="http://schemas.microsoft.com/office/powerpoint/2010/main" val="3752320"/>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ru-RU" dirty="0"/>
              <a:t>«При правильном выборе упражнений, которые будут растягивать мышцы позвоночника, с одной стороны, и укреплять, с другой, можно эффективно восстановить нормальную осанку, особенно у детей и подростков. Организм ребёнка быстро откликается на упражнения, и можно в короткий срок восстановить нормальную конфигурацию позвоночника».</a:t>
            </a:r>
          </a:p>
          <a:p>
            <a:endParaRPr lang="ru-RU" dirty="0"/>
          </a:p>
        </p:txBody>
      </p:sp>
      <p:sp>
        <p:nvSpPr>
          <p:cNvPr id="2" name="Заголовок 1"/>
          <p:cNvSpPr>
            <a:spLocks noGrp="1"/>
          </p:cNvSpPr>
          <p:nvPr>
            <p:ph type="title"/>
          </p:nvPr>
        </p:nvSpPr>
        <p:spPr/>
        <p:txBody>
          <a:bodyPr>
            <a:normAutofit fontScale="90000"/>
          </a:bodyPr>
          <a:lstStyle/>
          <a:p>
            <a:r>
              <a:rPr lang="ru-RU" b="1" dirty="0"/>
              <a:t>Методические рекомендации: </a:t>
            </a:r>
            <a:r>
              <a:rPr lang="ru-RU" dirty="0"/>
              <a:t/>
            </a:r>
            <a:br>
              <a:rPr lang="ru-RU" dirty="0"/>
            </a:br>
            <a:endParaRPr lang="ru-RU" dirty="0"/>
          </a:p>
        </p:txBody>
      </p:sp>
    </p:spTree>
    <p:extLst>
      <p:ext uri="{BB962C8B-B14F-4D97-AF65-F5344CB8AC3E}">
        <p14:creationId xmlns:p14="http://schemas.microsoft.com/office/powerpoint/2010/main" val="2782778906"/>
      </p:ext>
    </p:extLst>
  </p:cSld>
  <p:clrMapOvr>
    <a:masterClrMapping/>
  </p:clrMapOvr>
  <p:transition spd="slow">
    <p:wheel spokes="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(черепаха)</a:t>
            </a:r>
            <a:r>
              <a:rPr lang="ru-RU" dirty="0"/>
              <a:t/>
            </a:r>
            <a:br>
              <a:rPr lang="ru-RU" dirty="0"/>
            </a:br>
            <a:endParaRPr lang="ru-RU" dirty="0"/>
          </a:p>
        </p:txBody>
      </p:sp>
      <p:pic>
        <p:nvPicPr>
          <p:cNvPr id="7170" name="Picture 2" descr="C:\Users\ЦМ\Desktop\откр.урок\WP_20161213_025.jpg"/>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708920"/>
            <a:ext cx="4038600" cy="2268596"/>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Users\ЦМ\Desktop\откр.урок\WP_20161213_026.jpg"/>
          <p:cNvPicPr>
            <a:picLocks noGrp="1" noChangeAspect="1" noChangeArrowheads="1"/>
          </p:cNvPicPr>
          <p:nvPr>
            <p:ph sz="quarter" idx="14"/>
          </p:nvPr>
        </p:nvPicPr>
        <p:blipFill>
          <a:blip r:embed="rId3" cstate="print">
            <a:extLst>
              <a:ext uri="{28A0092B-C50C-407E-A947-70E740481C1C}">
                <a14:useLocalDpi xmlns:a14="http://schemas.microsoft.com/office/drawing/2010/main" val="0"/>
              </a:ext>
            </a:extLst>
          </a:blip>
          <a:stretch>
            <a:fillRect/>
          </a:stretch>
        </p:blipFill>
        <p:spPr bwMode="auto">
          <a:xfrm>
            <a:off x="4716016" y="3573016"/>
            <a:ext cx="3803650" cy="2138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783211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descr="C:\Users\ЦМ\Desktop\откр.урок\WP_20161214_017.jpg"/>
          <p:cNvPicPr>
            <a:picLocks noGrp="1" noChangeAspect="1" noChangeArrowheads="1"/>
          </p:cNvPicPr>
          <p:nvPr>
            <p:ph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908720"/>
            <a:ext cx="7200800" cy="52174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605034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4294967295"/>
          </p:nvPr>
        </p:nvSpPr>
        <p:spPr>
          <a:xfrm>
            <a:off x="0" y="765175"/>
            <a:ext cx="7991475" cy="5360988"/>
          </a:xfrm>
        </p:spPr>
        <p:txBody>
          <a:bodyPr>
            <a:normAutofit/>
          </a:bodyPr>
          <a:lstStyle/>
          <a:p>
            <a:r>
              <a:rPr lang="ru-RU" sz="2400" dirty="0"/>
              <a:t> Утром, когда кролик проснулся, он увидел кошку, которая грелась на солнышке.</a:t>
            </a:r>
          </a:p>
          <a:p>
            <a:r>
              <a:rPr lang="ru-RU" sz="2400" dirty="0"/>
              <a:t>   - Доброе утро! – громко произнёс кролик.</a:t>
            </a:r>
          </a:p>
          <a:p>
            <a:r>
              <a:rPr lang="ru-RU" sz="2400" dirty="0"/>
              <a:t>   Кошка вздрогнула и обернулась:</a:t>
            </a:r>
          </a:p>
          <a:p>
            <a:r>
              <a:rPr lang="ru-RU" sz="2400" dirty="0"/>
              <a:t>   - Ой, зачем ты спрятался в листьях? Зачем пугаешь меня?</a:t>
            </a:r>
          </a:p>
          <a:p>
            <a:r>
              <a:rPr lang="ru-RU" sz="2400" dirty="0"/>
              <a:t>   - Я не хотел тебя пугать, прости, - извинился кролик и объяснил: - В листьях мне пришлось провести ночь, чтобы не замёрзнуть.</a:t>
            </a:r>
          </a:p>
          <a:p>
            <a:r>
              <a:rPr lang="ru-RU" sz="2400" dirty="0"/>
              <a:t>   - Ладно, я не сержусь на тебя, - сказала кошка и встала, потягиваясь.</a:t>
            </a:r>
          </a:p>
          <a:p>
            <a:r>
              <a:rPr lang="ru-RU" sz="2400" b="1" dirty="0"/>
              <a:t>(кошка потягивается -1) (кошка потягивается -2)</a:t>
            </a:r>
            <a:endParaRPr lang="ru-RU" sz="2400" dirty="0"/>
          </a:p>
        </p:txBody>
      </p:sp>
    </p:spTree>
    <p:extLst>
      <p:ext uri="{BB962C8B-B14F-4D97-AF65-F5344CB8AC3E}">
        <p14:creationId xmlns:p14="http://schemas.microsoft.com/office/powerpoint/2010/main" val="1211111596"/>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800" b="1" dirty="0"/>
              <a:t>(кошка потягивается -1)</a:t>
            </a:r>
            <a:endParaRPr lang="ru-RU" sz="4800" dirty="0"/>
          </a:p>
        </p:txBody>
      </p:sp>
      <p:pic>
        <p:nvPicPr>
          <p:cNvPr id="9219" name="Picture 3" descr="C:\Users\ЦМ\Desktop\откр.урок\WP_20161213_032.jpg"/>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tretch>
            <a:fillRect/>
          </a:stretch>
        </p:blipFill>
        <p:spPr bwMode="auto">
          <a:xfrm>
            <a:off x="685800" y="3108891"/>
            <a:ext cx="3803650" cy="2138819"/>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C:\Users\ЦМ\Desktop\откр.урок\WP_20161214_018.jpg"/>
          <p:cNvPicPr>
            <a:picLocks noGrp="1" noChangeAspect="1" noChangeArrowheads="1"/>
          </p:cNvPicPr>
          <p:nvPr>
            <p:ph sz="quarter" idx="14"/>
          </p:nvPr>
        </p:nvPicPr>
        <p:blipFill>
          <a:blip r:embed="rId3" cstate="print">
            <a:extLst>
              <a:ext uri="{28A0092B-C50C-407E-A947-70E740481C1C}">
                <a14:useLocalDpi xmlns:a14="http://schemas.microsoft.com/office/drawing/2010/main" val="0"/>
              </a:ext>
            </a:extLst>
          </a:blip>
          <a:stretch>
            <a:fillRect/>
          </a:stretch>
        </p:blipFill>
        <p:spPr bwMode="auto">
          <a:xfrm>
            <a:off x="4860032" y="3933056"/>
            <a:ext cx="3803650" cy="2138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777199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800" b="1" dirty="0"/>
              <a:t> (кошка потягивается -2)</a:t>
            </a:r>
            <a:r>
              <a:rPr lang="ru-RU" sz="4800" dirty="0"/>
              <a:t/>
            </a:r>
            <a:br>
              <a:rPr lang="ru-RU" sz="4800" dirty="0"/>
            </a:br>
            <a:endParaRPr lang="ru-RU" sz="4800" dirty="0"/>
          </a:p>
        </p:txBody>
      </p:sp>
      <p:pic>
        <p:nvPicPr>
          <p:cNvPr id="10242" name="Picture 2" descr="C:\Users\ЦМ\Desktop\откр.урок\WP_20161213_031.jpg"/>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tretch>
            <a:fillRect/>
          </a:stretch>
        </p:blipFill>
        <p:spPr bwMode="auto">
          <a:xfrm>
            <a:off x="539552" y="2780928"/>
            <a:ext cx="3803650" cy="2138819"/>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3" descr="C:\Users\ЦМ\Desktop\откр.урок\WP_20161214_019.jpg"/>
          <p:cNvPicPr>
            <a:picLocks noGrp="1" noChangeAspect="1" noChangeArrowheads="1"/>
          </p:cNvPicPr>
          <p:nvPr>
            <p:ph sz="quarter" idx="14"/>
          </p:nvPr>
        </p:nvPicPr>
        <p:blipFill>
          <a:blip r:embed="rId3" cstate="print">
            <a:extLst>
              <a:ext uri="{28A0092B-C50C-407E-A947-70E740481C1C}">
                <a14:useLocalDpi xmlns:a14="http://schemas.microsoft.com/office/drawing/2010/main" val="0"/>
              </a:ext>
            </a:extLst>
          </a:blip>
          <a:stretch>
            <a:fillRect/>
          </a:stretch>
        </p:blipFill>
        <p:spPr bwMode="auto">
          <a:xfrm>
            <a:off x="4788024" y="3717032"/>
            <a:ext cx="3803650" cy="2138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842295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Объект 12"/>
          <p:cNvSpPr>
            <a:spLocks noGrp="1"/>
          </p:cNvSpPr>
          <p:nvPr>
            <p:ph idx="4294967295"/>
          </p:nvPr>
        </p:nvSpPr>
        <p:spPr>
          <a:xfrm>
            <a:off x="1331640" y="1196752"/>
            <a:ext cx="6897960" cy="4929411"/>
          </a:xfrm>
        </p:spPr>
        <p:txBody>
          <a:bodyPr>
            <a:noAutofit/>
          </a:bodyPr>
          <a:lstStyle/>
          <a:p>
            <a:r>
              <a:rPr lang="ru-RU" sz="4000" b="1" dirty="0"/>
              <a:t> </a:t>
            </a:r>
            <a:r>
              <a:rPr lang="ru-RU" sz="4000" dirty="0"/>
              <a:t>Кролик и кошка познакомились.</a:t>
            </a:r>
          </a:p>
          <a:p>
            <a:r>
              <a:rPr lang="ru-RU" sz="4000" dirty="0"/>
              <a:t>   Несколько дней кролик трудился. И наконец, дом был готов. Он стоял на самой вершине холма – с большими окнами и красивым крыльцом.</a:t>
            </a:r>
          </a:p>
        </p:txBody>
      </p:sp>
    </p:spTree>
    <p:extLst>
      <p:ext uri="{BB962C8B-B14F-4D97-AF65-F5344CB8AC3E}">
        <p14:creationId xmlns:p14="http://schemas.microsoft.com/office/powerpoint/2010/main" val="3215360894"/>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idx="4294967295"/>
          </p:nvPr>
        </p:nvSpPr>
        <p:spPr>
          <a:xfrm>
            <a:off x="1115616" y="1268760"/>
            <a:ext cx="7113984" cy="4176464"/>
          </a:xfrm>
        </p:spPr>
        <p:txBody>
          <a:bodyPr/>
          <a:lstStyle/>
          <a:p>
            <a:r>
              <a:rPr lang="ru-RU" b="1" dirty="0"/>
              <a:t>Упражнения (позы) для сказки</a:t>
            </a:r>
            <a:endParaRPr lang="ru-RU" dirty="0"/>
          </a:p>
        </p:txBody>
      </p:sp>
    </p:spTree>
    <p:extLst>
      <p:ext uri="{BB962C8B-B14F-4D97-AF65-F5344CB8AC3E}">
        <p14:creationId xmlns:p14="http://schemas.microsoft.com/office/powerpoint/2010/main" val="133877893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idx="1"/>
          </p:nvPr>
        </p:nvSpPr>
        <p:spPr/>
        <p:txBody>
          <a:bodyPr>
            <a:normAutofit fontScale="85000" lnSpcReduction="20000"/>
          </a:bodyPr>
          <a:lstStyle/>
          <a:p>
            <a:r>
              <a:rPr lang="ru-RU" sz="2000" i="1" dirty="0"/>
              <a:t>Цели: </a:t>
            </a:r>
            <a:r>
              <a:rPr lang="ru-RU" sz="2000" dirty="0"/>
              <a:t>улучшение кровообращения головного мозга, активизация работы организма.</a:t>
            </a:r>
          </a:p>
          <a:p>
            <a:r>
              <a:rPr lang="ru-RU" sz="2000" i="1" dirty="0"/>
              <a:t>Время выполнения: </a:t>
            </a:r>
            <a:r>
              <a:rPr lang="ru-RU" sz="2000" dirty="0"/>
              <a:t>10-20секунд.</a:t>
            </a:r>
          </a:p>
          <a:p>
            <a:r>
              <a:rPr lang="ru-RU" sz="2000" i="1" dirty="0"/>
              <a:t>Дозировка: </a:t>
            </a:r>
            <a:r>
              <a:rPr lang="ru-RU" sz="2000" dirty="0"/>
              <a:t>2раза.</a:t>
            </a:r>
          </a:p>
          <a:p>
            <a:r>
              <a:rPr lang="ru-RU" sz="2000" dirty="0"/>
              <a:t>   Подышим как кролик. Приставим ладошки к голове – изобразим ушки кролика (или лапки перед грудью). Наморщим нос, чтобы он стал похожим на носик кролика. А теперь будем сопеть – часто, ритмично вдыхать и выдыхать носом.</a:t>
            </a:r>
          </a:p>
          <a:p>
            <a:r>
              <a:rPr lang="ru-RU" sz="2000" dirty="0"/>
              <a:t>   Это эффективное дыхательное упражнение. Оно особенно полезно, когда дети уже устали, а также в самом начале занятия утром, так как быстрое дыхание активизирует парасимпатическую нервную систему, повышает скорость внутренних процессов организма. При выполнении упражнения можно напрячь мышцы лица. После такого напряжения будет более глубокое расслабление. Важно следить, чтобы у детей не закружилась голова от избыточного количества кислорода. Время выполнения упражнения должно зависеть от состояния детей: они могут дышать и 20 – 30секунд, если хорошо себя чувствуют, или же не больше 10-15секунд.</a:t>
            </a:r>
          </a:p>
          <a:p>
            <a:endParaRPr lang="ru-RU" sz="2000" dirty="0"/>
          </a:p>
        </p:txBody>
      </p:sp>
      <p:sp>
        <p:nvSpPr>
          <p:cNvPr id="3" name="Заголовок 2"/>
          <p:cNvSpPr>
            <a:spLocks noGrp="1"/>
          </p:cNvSpPr>
          <p:nvPr>
            <p:ph type="title"/>
          </p:nvPr>
        </p:nvSpPr>
        <p:spPr/>
        <p:txBody>
          <a:bodyPr>
            <a:normAutofit fontScale="90000"/>
          </a:bodyPr>
          <a:lstStyle/>
          <a:p>
            <a:r>
              <a:rPr lang="ru-RU" b="1" dirty="0"/>
              <a:t>Дыхание кролика</a:t>
            </a:r>
            <a:r>
              <a:rPr lang="ru-RU" dirty="0"/>
              <a:t/>
            </a:r>
            <a:br>
              <a:rPr lang="ru-RU" dirty="0"/>
            </a:br>
            <a:endParaRPr lang="ru-RU" dirty="0"/>
          </a:p>
        </p:txBody>
      </p:sp>
    </p:spTree>
    <p:extLst>
      <p:ext uri="{BB962C8B-B14F-4D97-AF65-F5344CB8AC3E}">
        <p14:creationId xmlns:p14="http://schemas.microsoft.com/office/powerpoint/2010/main" val="197784003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20000"/>
          </a:bodyPr>
          <a:lstStyle/>
          <a:p>
            <a:r>
              <a:rPr lang="ru-RU" i="1" dirty="0"/>
              <a:t> Цели:</a:t>
            </a:r>
            <a:r>
              <a:rPr lang="ru-RU" dirty="0"/>
              <a:t> укрепление и вытягивание мышц спины, а также мышц рук и плечевого пояса, мягкое вытягивание мышц задней поверхности бёдер. </a:t>
            </a:r>
          </a:p>
          <a:p>
            <a:r>
              <a:rPr lang="ru-RU" i="1" dirty="0"/>
              <a:t>   Время пребывания в позе:</a:t>
            </a:r>
            <a:r>
              <a:rPr lang="ru-RU" dirty="0"/>
              <a:t> 10-15секунд в каждую сторону.</a:t>
            </a:r>
          </a:p>
          <a:p>
            <a:r>
              <a:rPr lang="ru-RU" i="1" dirty="0"/>
              <a:t>   Дозировка:</a:t>
            </a:r>
            <a:r>
              <a:rPr lang="ru-RU" dirty="0"/>
              <a:t> 1-2 раза в каждую сторону.</a:t>
            </a:r>
          </a:p>
          <a:p>
            <a:r>
              <a:rPr lang="ru-RU" dirty="0"/>
              <a:t>   Будем изображать красивый домик кролика. Разводим ноги в стороны, получится треугольник с одинаковыми сторонами. Наклоняемся вперёд. Вот и получилась «треугольная» крыша. Теперь ставим одну руку на пол перед собой приблизительно посередине между ногами и точно под плечевым поясом, а вторую поднимаем вверх (это будет труба). А теперь поменяем руку (труба окажется с другой стороны крыши).</a:t>
            </a:r>
          </a:p>
        </p:txBody>
      </p:sp>
      <p:sp>
        <p:nvSpPr>
          <p:cNvPr id="2" name="Заголовок 1"/>
          <p:cNvSpPr>
            <a:spLocks noGrp="1"/>
          </p:cNvSpPr>
          <p:nvPr>
            <p:ph type="title"/>
          </p:nvPr>
        </p:nvSpPr>
        <p:spPr/>
        <p:txBody>
          <a:bodyPr>
            <a:normAutofit fontScale="90000"/>
          </a:bodyPr>
          <a:lstStyle/>
          <a:p>
            <a:r>
              <a:rPr lang="ru-RU" b="1" dirty="0"/>
              <a:t>Дом / Дом с трубой</a:t>
            </a:r>
            <a:r>
              <a:rPr lang="ru-RU" dirty="0"/>
              <a:t/>
            </a:r>
            <a:br>
              <a:rPr lang="ru-RU" dirty="0"/>
            </a:br>
            <a:endParaRPr lang="ru-RU" dirty="0"/>
          </a:p>
        </p:txBody>
      </p:sp>
    </p:spTree>
    <p:extLst>
      <p:ext uri="{BB962C8B-B14F-4D97-AF65-F5344CB8AC3E}">
        <p14:creationId xmlns:p14="http://schemas.microsoft.com/office/powerpoint/2010/main" val="294576079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10000"/>
          </a:bodyPr>
          <a:lstStyle/>
          <a:p>
            <a:r>
              <a:rPr lang="ru-RU" sz="2000" i="1" dirty="0"/>
              <a:t> Цели: </a:t>
            </a:r>
            <a:r>
              <a:rPr lang="ru-RU" sz="2000" dirty="0"/>
              <a:t>вытягивание и укрепление мышц спины, мышц задней поверхности ног; расслабление напряжённых мышц, улучшение работы органов брюшной полости; поза также даёт успокаивающий эффект, как и все наклоны вперёд.</a:t>
            </a:r>
          </a:p>
          <a:p>
            <a:r>
              <a:rPr lang="ru-RU" sz="2000" i="1" dirty="0"/>
              <a:t>   Время пребывание в позе: </a:t>
            </a:r>
            <a:r>
              <a:rPr lang="ru-RU" sz="2000" dirty="0"/>
              <a:t>до 30секунд.</a:t>
            </a:r>
          </a:p>
          <a:p>
            <a:r>
              <a:rPr lang="ru-RU" sz="2000" dirty="0"/>
              <a:t>   Приготовим бутерброд. С чем будет бутерброд? С вареньем, с маслом или ещё с чем </a:t>
            </a:r>
            <a:r>
              <a:rPr lang="ru-RU" sz="2000" dirty="0" smtClean="0"/>
              <a:t>-нибудь</a:t>
            </a:r>
            <a:r>
              <a:rPr lang="ru-RU" sz="2000" dirty="0" smtClean="0">
                <a:solidFill>
                  <a:schemeClr val="tx1"/>
                </a:solidFill>
              </a:rPr>
              <a:t> </a:t>
            </a:r>
            <a:r>
              <a:rPr lang="ru-RU" sz="2000" dirty="0" smtClean="0"/>
              <a:t>? </a:t>
            </a:r>
            <a:r>
              <a:rPr lang="ru-RU" sz="2000" dirty="0"/>
              <a:t>Садимся на ягодицы и вытягиваем ноги вперёд; ступни вместе, пальчики ног смотрят вверх. Представим, что ноги – это кусочек хлеба. Мы его намажем чем-нибудь вкусным. Намазываем – гладим сначала бёдра, затем колени, голени, ступни и пальчики. Теперь представим, что туловище – это второй кусочек хлеба. Наклоняемся вперёд как можно ниже, побольше – получается снизу и сверху хлеб, а посередине начинка. </a:t>
            </a:r>
            <a:r>
              <a:rPr lang="ru-RU" sz="2000" dirty="0" smtClean="0"/>
              <a:t>Будем </a:t>
            </a:r>
            <a:r>
              <a:rPr lang="ru-RU" sz="2000" dirty="0"/>
              <a:t>есть бутерброд: «</a:t>
            </a:r>
            <a:r>
              <a:rPr lang="ru-RU" sz="2000" dirty="0" err="1"/>
              <a:t>Ням-ням</a:t>
            </a:r>
            <a:r>
              <a:rPr lang="ru-RU" sz="2000" dirty="0"/>
              <a:t>».</a:t>
            </a:r>
          </a:p>
        </p:txBody>
      </p:sp>
      <p:sp>
        <p:nvSpPr>
          <p:cNvPr id="2" name="Заголовок 1"/>
          <p:cNvSpPr>
            <a:spLocks noGrp="1"/>
          </p:cNvSpPr>
          <p:nvPr>
            <p:ph type="title"/>
          </p:nvPr>
        </p:nvSpPr>
        <p:spPr/>
        <p:txBody>
          <a:bodyPr>
            <a:normAutofit fontScale="90000"/>
          </a:bodyPr>
          <a:lstStyle/>
          <a:p>
            <a:r>
              <a:rPr lang="ru-RU" b="1" dirty="0"/>
              <a:t>Бутерброд</a:t>
            </a:r>
            <a:r>
              <a:rPr lang="ru-RU" dirty="0"/>
              <a:t/>
            </a:r>
            <a:br>
              <a:rPr lang="ru-RU" dirty="0"/>
            </a:br>
            <a:endParaRPr lang="ru-RU" dirty="0"/>
          </a:p>
        </p:txBody>
      </p:sp>
    </p:spTree>
    <p:extLst>
      <p:ext uri="{BB962C8B-B14F-4D97-AF65-F5344CB8AC3E}">
        <p14:creationId xmlns:p14="http://schemas.microsoft.com/office/powerpoint/2010/main" val="12793994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20000"/>
          </a:bodyPr>
          <a:lstStyle/>
          <a:p>
            <a:r>
              <a:rPr lang="ru-RU" dirty="0"/>
              <a:t> Перед занятием необходимо хорошо проветрить помещение. Не должно быть ни слишком жарко, ни слишком холодно. Настроит на спокойный лад приятная тихая музыка, в том числе и со звуками природы.</a:t>
            </a:r>
          </a:p>
          <a:p>
            <a:r>
              <a:rPr lang="ru-RU" dirty="0"/>
              <a:t>   Заниматься йогой можно и в любое время суток. Но желательно, чтобы прошло не меньше двух часов после того, как ребёнок плотно поел. Занятие с детьми 3-4лет может длиться не более 15-20минут. Достаточно одного раза в неделю.</a:t>
            </a:r>
          </a:p>
          <a:p>
            <a:r>
              <a:rPr lang="ru-RU" dirty="0"/>
              <a:t>   Длительность занятия должна соответствовать состоянию ребёнка. А если вы видите, что дети устали, их внимание потерянно, можно предложить им подвижную игру или отдых в позе для релаксации.</a:t>
            </a:r>
          </a:p>
        </p:txBody>
      </p:sp>
      <p:sp>
        <p:nvSpPr>
          <p:cNvPr id="2" name="Заголовок 1"/>
          <p:cNvSpPr>
            <a:spLocks noGrp="1"/>
          </p:cNvSpPr>
          <p:nvPr>
            <p:ph type="title"/>
          </p:nvPr>
        </p:nvSpPr>
        <p:spPr/>
        <p:txBody>
          <a:bodyPr>
            <a:normAutofit fontScale="90000"/>
          </a:bodyPr>
          <a:lstStyle/>
          <a:p>
            <a:r>
              <a:rPr lang="ru-RU" b="1" dirty="0"/>
              <a:t>Как заниматься йогой с детьми: </a:t>
            </a:r>
            <a:r>
              <a:rPr lang="ru-RU" dirty="0"/>
              <a:t/>
            </a:r>
            <a:br>
              <a:rPr lang="ru-RU" dirty="0"/>
            </a:br>
            <a:endParaRPr lang="ru-RU" dirty="0"/>
          </a:p>
        </p:txBody>
      </p:sp>
    </p:spTree>
    <p:extLst>
      <p:ext uri="{BB962C8B-B14F-4D97-AF65-F5344CB8AC3E}">
        <p14:creationId xmlns:p14="http://schemas.microsoft.com/office/powerpoint/2010/main" val="2499711409"/>
      </p:ext>
    </p:extLst>
  </p:cSld>
  <p:clrMapOvr>
    <a:masterClrMapping/>
  </p:clrMapOvr>
  <p:transition spd="slow">
    <p:cove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ru-RU" sz="2000" i="1" dirty="0"/>
              <a:t> Цели:</a:t>
            </a:r>
            <a:r>
              <a:rPr lang="ru-RU" sz="2000" dirty="0"/>
              <a:t> укрепление мышц рук и передней поверхности ног; вытягивание и укрепление мышц спины, мышц задней поверхности ног; раскрытие плечевых суставов и успокоение нервной системы.</a:t>
            </a:r>
          </a:p>
          <a:p>
            <a:r>
              <a:rPr lang="ru-RU" sz="2000" i="1" dirty="0"/>
              <a:t>   Время пребывание в позе:</a:t>
            </a:r>
            <a:r>
              <a:rPr lang="ru-RU" sz="2000" dirty="0"/>
              <a:t> 10-15секунд.</a:t>
            </a:r>
          </a:p>
          <a:p>
            <a:r>
              <a:rPr lang="ru-RU" sz="2000" i="1" dirty="0"/>
              <a:t>   Дозировка:</a:t>
            </a:r>
            <a:r>
              <a:rPr lang="ru-RU" sz="2000" dirty="0"/>
              <a:t> 2-3раза.</a:t>
            </a:r>
          </a:p>
          <a:p>
            <a:r>
              <a:rPr lang="ru-RU" sz="2000" i="1" dirty="0"/>
              <a:t>   Исходное положение:</a:t>
            </a:r>
            <a:r>
              <a:rPr lang="ru-RU" sz="2000" dirty="0"/>
              <a:t> на четвереньках, ладони и стопы на ширине плеч. Поднимаем таз повыше вверх, отталкиваясь руками и ногами от пола. Стараемся максимально выпрямить спину. Можно повернуть обе стопы немного вовнутрь. Голова и шея расслабленно свисают вниз.</a:t>
            </a:r>
          </a:p>
        </p:txBody>
      </p:sp>
      <p:sp>
        <p:nvSpPr>
          <p:cNvPr id="2" name="Заголовок 1"/>
          <p:cNvSpPr>
            <a:spLocks noGrp="1"/>
          </p:cNvSpPr>
          <p:nvPr>
            <p:ph type="title"/>
          </p:nvPr>
        </p:nvSpPr>
        <p:spPr/>
        <p:txBody>
          <a:bodyPr>
            <a:normAutofit fontScale="90000"/>
          </a:bodyPr>
          <a:lstStyle/>
          <a:p>
            <a:r>
              <a:rPr lang="ru-RU" b="1" dirty="0"/>
              <a:t>Холм</a:t>
            </a:r>
            <a:r>
              <a:rPr lang="ru-RU" dirty="0"/>
              <a:t/>
            </a:r>
            <a:br>
              <a:rPr lang="ru-RU" dirty="0"/>
            </a:br>
            <a:endParaRPr lang="ru-RU" dirty="0"/>
          </a:p>
        </p:txBody>
      </p:sp>
    </p:spTree>
    <p:extLst>
      <p:ext uri="{BB962C8B-B14F-4D97-AF65-F5344CB8AC3E}">
        <p14:creationId xmlns:p14="http://schemas.microsoft.com/office/powerpoint/2010/main" val="7860583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20000"/>
          </a:bodyPr>
          <a:lstStyle/>
          <a:p>
            <a:r>
              <a:rPr lang="ru-RU" sz="2000" i="1" dirty="0"/>
              <a:t> Цели:</a:t>
            </a:r>
            <a:r>
              <a:rPr lang="ru-RU" sz="2000" dirty="0"/>
              <a:t> раскрытие тазобедренных суставов, вытягивание мышц внутренней поверхности бёдер, улучшение кровообращения в области таза.</a:t>
            </a:r>
          </a:p>
          <a:p>
            <a:r>
              <a:rPr lang="ru-RU" sz="2000" i="1" dirty="0"/>
              <a:t>   Время пребывания в позе:</a:t>
            </a:r>
            <a:r>
              <a:rPr lang="ru-RU" sz="2000" dirty="0"/>
              <a:t> 15-30секунд в положении сидя и столько же в наклоне.</a:t>
            </a:r>
          </a:p>
          <a:p>
            <a:r>
              <a:rPr lang="ru-RU" sz="2000" i="1" dirty="0"/>
              <a:t>   Дозировка:</a:t>
            </a:r>
            <a:r>
              <a:rPr lang="ru-RU" sz="2000" dirty="0"/>
              <a:t> 1-2 раза</a:t>
            </a:r>
          </a:p>
          <a:p>
            <a:r>
              <a:rPr lang="ru-RU" sz="2000" dirty="0"/>
              <a:t>   Чтобы превратиться в бабочку, сядем на пол. Прижмём ступни ног одну к другой и подтянем поближе к себе. Держа себя за ступни, будем опускать колени к полу и снова поднимать – бабочка машет крыльями. Она устанет летать и захочет отдохнуть. Отодвинем ступни от себя (прямо перед </a:t>
            </a:r>
            <a:r>
              <a:rPr lang="ru-RU" sz="2000" dirty="0" smtClean="0"/>
              <a:t>собой </a:t>
            </a:r>
            <a:r>
              <a:rPr lang="ru-RU" sz="2000" dirty="0"/>
              <a:t>– ноги образуют ромб. Наклонимся вперёд и постараемся головой коснуться ступней. Бабочка закрывает глаза и отдыхает. </a:t>
            </a:r>
          </a:p>
          <a:p>
            <a:r>
              <a:rPr lang="ru-RU" sz="2000" dirty="0"/>
              <a:t>   Когда в сказках встречается поза «Бабочка», после неё нужно выполнять и позу «бабочка отдыхает».</a:t>
            </a:r>
          </a:p>
        </p:txBody>
      </p:sp>
      <p:sp>
        <p:nvSpPr>
          <p:cNvPr id="2" name="Заголовок 1"/>
          <p:cNvSpPr>
            <a:spLocks noGrp="1"/>
          </p:cNvSpPr>
          <p:nvPr>
            <p:ph type="title"/>
          </p:nvPr>
        </p:nvSpPr>
        <p:spPr/>
        <p:txBody>
          <a:bodyPr>
            <a:normAutofit fontScale="90000"/>
          </a:bodyPr>
          <a:lstStyle/>
          <a:p>
            <a:r>
              <a:rPr lang="ru-RU" b="1" dirty="0"/>
              <a:t>Бабочка и Бабочка отдыхает</a:t>
            </a:r>
            <a:r>
              <a:rPr lang="ru-RU" dirty="0"/>
              <a:t/>
            </a:r>
            <a:br>
              <a:rPr lang="ru-RU" dirty="0"/>
            </a:br>
            <a:endParaRPr lang="ru-RU" dirty="0"/>
          </a:p>
        </p:txBody>
      </p:sp>
    </p:spTree>
    <p:extLst>
      <p:ext uri="{BB962C8B-B14F-4D97-AF65-F5344CB8AC3E}">
        <p14:creationId xmlns:p14="http://schemas.microsoft.com/office/powerpoint/2010/main" val="193141533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10000"/>
          </a:bodyPr>
          <a:lstStyle/>
          <a:p>
            <a:r>
              <a:rPr lang="ru-RU" sz="2000" i="1" dirty="0"/>
              <a:t>Цели: </a:t>
            </a:r>
            <a:r>
              <a:rPr lang="ru-RU" sz="2000" dirty="0"/>
              <a:t>укрепление мышечного корсета позвоночника, мышц рук и запястий, раскрытие грудной клетки и растягивание брюшного пресса, улучшение осанки.</a:t>
            </a:r>
          </a:p>
          <a:p>
            <a:r>
              <a:rPr lang="ru-RU" sz="2000" i="1" dirty="0"/>
              <a:t>   Время пребывания в позе:</a:t>
            </a:r>
            <a:r>
              <a:rPr lang="ru-RU" sz="2000" dirty="0"/>
              <a:t> 5-10секунд.</a:t>
            </a:r>
          </a:p>
          <a:p>
            <a:r>
              <a:rPr lang="ru-RU" sz="2000" i="1" dirty="0"/>
              <a:t>   Дозировка:</a:t>
            </a:r>
            <a:r>
              <a:rPr lang="ru-RU" sz="2000" dirty="0"/>
              <a:t> 2-3раза.</a:t>
            </a:r>
          </a:p>
          <a:p>
            <a:r>
              <a:rPr lang="ru-RU" sz="2000" i="1" dirty="0"/>
              <a:t>   </a:t>
            </a:r>
            <a:r>
              <a:rPr lang="ru-RU" sz="2000" dirty="0"/>
              <a:t>Ложимся на живот, вытягиваем ноги и стараемся их держать вместе. Ладони рядом с грудной клеткой, пальцы обращены вперёд. Выпрямляем руки, прогибаемся грудной клеткой и шипим, как змея, высунув язык.</a:t>
            </a:r>
          </a:p>
          <a:p>
            <a:r>
              <a:rPr lang="ru-RU" sz="2000" dirty="0"/>
              <a:t>   Частая ошибка у детей – поднятые вверх плечи. Нужно стараться держать плечи опущенными вниз, а шею вытягивать. После выполнения позы «змея» желательно на небольшое время принять позу «семя», чтобы снять лишнее напряжение с мышц спины.</a:t>
            </a:r>
          </a:p>
          <a:p>
            <a:endParaRPr lang="ru-RU" sz="2000" dirty="0"/>
          </a:p>
        </p:txBody>
      </p:sp>
      <p:sp>
        <p:nvSpPr>
          <p:cNvPr id="2" name="Заголовок 1"/>
          <p:cNvSpPr>
            <a:spLocks noGrp="1"/>
          </p:cNvSpPr>
          <p:nvPr>
            <p:ph type="title"/>
          </p:nvPr>
        </p:nvSpPr>
        <p:spPr/>
        <p:txBody>
          <a:bodyPr>
            <a:normAutofit fontScale="90000"/>
          </a:bodyPr>
          <a:lstStyle/>
          <a:p>
            <a:r>
              <a:rPr lang="ru-RU" b="1" dirty="0"/>
              <a:t>Змея</a:t>
            </a:r>
            <a:r>
              <a:rPr lang="ru-RU" dirty="0"/>
              <a:t/>
            </a:r>
            <a:br>
              <a:rPr lang="ru-RU" dirty="0"/>
            </a:br>
            <a:endParaRPr lang="ru-RU" dirty="0"/>
          </a:p>
        </p:txBody>
      </p:sp>
    </p:spTree>
    <p:extLst>
      <p:ext uri="{BB962C8B-B14F-4D97-AF65-F5344CB8AC3E}">
        <p14:creationId xmlns:p14="http://schemas.microsoft.com/office/powerpoint/2010/main" val="145576792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lnSpcReduction="10000"/>
          </a:bodyPr>
          <a:lstStyle/>
          <a:p>
            <a:r>
              <a:rPr lang="ru-RU" sz="2000" i="1" dirty="0"/>
              <a:t>Цели: </a:t>
            </a:r>
            <a:r>
              <a:rPr lang="ru-RU" sz="2000" dirty="0"/>
              <a:t>раскрытие тазобедренных суставов, вытягивание мышц задней и внутренней поверхности бёдер, укрепление позвоночника, вытягивание мышц спины, улучшение работы органов брюшной полости.</a:t>
            </a:r>
          </a:p>
          <a:p>
            <a:r>
              <a:rPr lang="ru-RU" sz="2000" i="1" dirty="0"/>
              <a:t>   Время пребывания в позе:</a:t>
            </a:r>
            <a:r>
              <a:rPr lang="ru-RU" sz="2000" dirty="0"/>
              <a:t> 15-30секунд.</a:t>
            </a:r>
          </a:p>
          <a:p>
            <a:r>
              <a:rPr lang="ru-RU" sz="2000" i="1" dirty="0"/>
              <a:t>   Дозировка:</a:t>
            </a:r>
            <a:r>
              <a:rPr lang="ru-RU" sz="2000" dirty="0"/>
              <a:t> 1-2раза.</a:t>
            </a:r>
          </a:p>
          <a:p>
            <a:r>
              <a:rPr lang="ru-RU" sz="2000" i="1" dirty="0"/>
              <a:t>   </a:t>
            </a:r>
            <a:r>
              <a:rPr lang="ru-RU" sz="2000" dirty="0"/>
              <a:t>Садимся на пол и разводим ноги в стороны, слегка сгибаем их в коленях и наклоняемся вперёд. Заводим руки изнутри под согнутые в коленях ноги. Наши руки и ноги – это лапы черепахи, а спина – её панцирь. Постараемся наклониться пониже. Таз не отрываем от пола. Вытягиваем спину, не горбимся. Опустим голову вниз – вот черепаха и спряталась под панцирь.</a:t>
            </a:r>
          </a:p>
          <a:p>
            <a:endParaRPr lang="ru-RU" sz="2000" dirty="0"/>
          </a:p>
        </p:txBody>
      </p:sp>
      <p:sp>
        <p:nvSpPr>
          <p:cNvPr id="2" name="Заголовок 1"/>
          <p:cNvSpPr>
            <a:spLocks noGrp="1"/>
          </p:cNvSpPr>
          <p:nvPr>
            <p:ph type="title"/>
          </p:nvPr>
        </p:nvSpPr>
        <p:spPr/>
        <p:txBody>
          <a:bodyPr>
            <a:normAutofit fontScale="90000"/>
          </a:bodyPr>
          <a:lstStyle/>
          <a:p>
            <a:r>
              <a:rPr lang="ru-RU" b="1" dirty="0"/>
              <a:t>Черепаха </a:t>
            </a:r>
            <a:r>
              <a:rPr lang="ru-RU" dirty="0"/>
              <a:t/>
            </a:r>
            <a:br>
              <a:rPr lang="ru-RU" dirty="0"/>
            </a:br>
            <a:endParaRPr lang="ru-RU" dirty="0"/>
          </a:p>
        </p:txBody>
      </p:sp>
    </p:spTree>
    <p:extLst>
      <p:ext uri="{BB962C8B-B14F-4D97-AF65-F5344CB8AC3E}">
        <p14:creationId xmlns:p14="http://schemas.microsoft.com/office/powerpoint/2010/main" val="325639282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ru-RU" sz="2000" i="1" dirty="0"/>
              <a:t> Цель: </a:t>
            </a:r>
            <a:r>
              <a:rPr lang="ru-RU" sz="2000" dirty="0"/>
              <a:t>укрепление мышц верхней части спины и плечевого пояса. </a:t>
            </a:r>
          </a:p>
          <a:p>
            <a:r>
              <a:rPr lang="ru-RU" sz="2000" i="1" dirty="0"/>
              <a:t>   Время пребывания в позе:</a:t>
            </a:r>
            <a:r>
              <a:rPr lang="ru-RU" sz="2000" dirty="0"/>
              <a:t> 5-15сек.</a:t>
            </a:r>
          </a:p>
          <a:p>
            <a:r>
              <a:rPr lang="ru-RU" sz="2000" i="1" dirty="0"/>
              <a:t>   Дозировка:2-</a:t>
            </a:r>
            <a:r>
              <a:rPr lang="ru-RU" sz="2000" dirty="0"/>
              <a:t>3раза на каждую руку.</a:t>
            </a:r>
          </a:p>
          <a:p>
            <a:r>
              <a:rPr lang="ru-RU" sz="2000" dirty="0"/>
              <a:t>   Вспомним, как кошка умеет потягиваться, и изобразим это. Покажем, как она делает кошачью утреннюю зарядку. Встаём на четвереньки (</a:t>
            </a:r>
            <a:r>
              <a:rPr lang="ru-RU" sz="2000" dirty="0">
                <a:solidFill>
                  <a:schemeClr val="tx1"/>
                </a:solidFill>
              </a:rPr>
              <a:t>опираемся на </a:t>
            </a:r>
            <a:r>
              <a:rPr lang="ru-RU" sz="2000" dirty="0" smtClean="0">
                <a:solidFill>
                  <a:schemeClr val="tx1"/>
                </a:solidFill>
              </a:rPr>
              <a:t>колени, ладони </a:t>
            </a:r>
            <a:r>
              <a:rPr lang="ru-RU" sz="2000" dirty="0">
                <a:solidFill>
                  <a:schemeClr val="tx1"/>
                </a:solidFill>
              </a:rPr>
              <a:t>и стопы</a:t>
            </a:r>
            <a:r>
              <a:rPr lang="ru-RU" sz="2000" dirty="0"/>
              <a:t>). Вытягиваем одну руку вперёд – кошечка потягивается</a:t>
            </a:r>
            <a:r>
              <a:rPr lang="ru-RU" sz="2000" dirty="0">
                <a:solidFill>
                  <a:srgbClr val="FF0000"/>
                </a:solidFill>
              </a:rPr>
              <a:t> </a:t>
            </a:r>
            <a:r>
              <a:rPr lang="ru-RU" sz="2000" dirty="0">
                <a:solidFill>
                  <a:schemeClr val="tx1"/>
                </a:solidFill>
              </a:rPr>
              <a:t>передней</a:t>
            </a:r>
            <a:r>
              <a:rPr lang="ru-RU" sz="2000" dirty="0">
                <a:solidFill>
                  <a:srgbClr val="FF0000"/>
                </a:solidFill>
              </a:rPr>
              <a:t> </a:t>
            </a:r>
            <a:r>
              <a:rPr lang="ru-RU" sz="2000" dirty="0"/>
              <a:t>лапкой. Теперь поменяем руку – кошка потягивается </a:t>
            </a:r>
            <a:r>
              <a:rPr lang="ru-RU" sz="2000" dirty="0">
                <a:solidFill>
                  <a:schemeClr val="tx1"/>
                </a:solidFill>
              </a:rPr>
              <a:t>другой</a:t>
            </a:r>
            <a:r>
              <a:rPr lang="ru-RU" sz="2000" dirty="0"/>
              <a:t> лапкой. Опускаем руку на пол.</a:t>
            </a:r>
          </a:p>
        </p:txBody>
      </p:sp>
      <p:sp>
        <p:nvSpPr>
          <p:cNvPr id="2" name="Заголовок 1"/>
          <p:cNvSpPr>
            <a:spLocks noGrp="1"/>
          </p:cNvSpPr>
          <p:nvPr>
            <p:ph type="title"/>
          </p:nvPr>
        </p:nvSpPr>
        <p:spPr/>
        <p:txBody>
          <a:bodyPr>
            <a:normAutofit fontScale="90000"/>
          </a:bodyPr>
          <a:lstStyle/>
          <a:p>
            <a:r>
              <a:rPr lang="ru-RU" b="1" dirty="0"/>
              <a:t>Кошечка потягивается – 1</a:t>
            </a:r>
            <a:r>
              <a:rPr lang="ru-RU" dirty="0"/>
              <a:t/>
            </a:r>
            <a:br>
              <a:rPr lang="ru-RU" dirty="0"/>
            </a:br>
            <a:endParaRPr lang="ru-RU" dirty="0"/>
          </a:p>
        </p:txBody>
      </p:sp>
    </p:spTree>
    <p:extLst>
      <p:ext uri="{BB962C8B-B14F-4D97-AF65-F5344CB8AC3E}">
        <p14:creationId xmlns:p14="http://schemas.microsoft.com/office/powerpoint/2010/main" val="412142253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ru-RU" sz="2000" i="1" dirty="0"/>
              <a:t> Цели: </a:t>
            </a:r>
            <a:r>
              <a:rPr lang="ru-RU" sz="2000" dirty="0"/>
              <a:t>укрепление мышц спины, ног, ягодиц и плечевого пояса, вытягивание мышц передней поверхности бёдер и брюшного пресса, стимуляция работы органов брюшной полости.</a:t>
            </a:r>
          </a:p>
          <a:p>
            <a:r>
              <a:rPr lang="ru-RU" sz="2000" i="1" dirty="0"/>
              <a:t>   Время пребывания в позе:</a:t>
            </a:r>
            <a:r>
              <a:rPr lang="ru-RU" sz="2000" dirty="0"/>
              <a:t> 5-15сек.</a:t>
            </a:r>
          </a:p>
          <a:p>
            <a:r>
              <a:rPr lang="ru-RU" sz="2000" i="1" dirty="0"/>
              <a:t>   Дозировка:</a:t>
            </a:r>
            <a:r>
              <a:rPr lang="ru-RU" sz="2000" dirty="0"/>
              <a:t>2-3раза на каждую ногу.</a:t>
            </a:r>
          </a:p>
          <a:p>
            <a:r>
              <a:rPr lang="ru-RU" sz="2000" i="1" dirty="0"/>
              <a:t>   </a:t>
            </a:r>
            <a:r>
              <a:rPr lang="ru-RU" sz="2000" dirty="0"/>
              <a:t>Пришло время кошечке потягиваться задними лапами. Отрываем от пола и как можно выше (вверх и назад) поднимаем одну ногу, а через несколько секунд опускаем. Затем так же поднимаем другую ногу.</a:t>
            </a:r>
          </a:p>
        </p:txBody>
      </p:sp>
      <p:sp>
        <p:nvSpPr>
          <p:cNvPr id="2" name="Заголовок 1"/>
          <p:cNvSpPr>
            <a:spLocks noGrp="1"/>
          </p:cNvSpPr>
          <p:nvPr>
            <p:ph type="title"/>
          </p:nvPr>
        </p:nvSpPr>
        <p:spPr/>
        <p:txBody>
          <a:bodyPr>
            <a:normAutofit fontScale="90000"/>
          </a:bodyPr>
          <a:lstStyle/>
          <a:p>
            <a:r>
              <a:rPr lang="ru-RU" b="1" dirty="0"/>
              <a:t>Кошечка потягивается – 2</a:t>
            </a:r>
            <a:r>
              <a:rPr lang="ru-RU" dirty="0"/>
              <a:t/>
            </a:r>
            <a:br>
              <a:rPr lang="ru-RU" dirty="0"/>
            </a:br>
            <a:endParaRPr lang="ru-RU" dirty="0"/>
          </a:p>
        </p:txBody>
      </p:sp>
    </p:spTree>
    <p:extLst>
      <p:ext uri="{BB962C8B-B14F-4D97-AF65-F5344CB8AC3E}">
        <p14:creationId xmlns:p14="http://schemas.microsoft.com/office/powerpoint/2010/main" val="23930301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i="1" dirty="0" smtClean="0"/>
              <a:t>Е.Б</a:t>
            </a:r>
            <a:r>
              <a:rPr lang="ru-RU" i="1" dirty="0"/>
              <a:t>. </a:t>
            </a:r>
            <a:r>
              <a:rPr lang="ru-RU" i="1" dirty="0" err="1"/>
              <a:t>Болсунова</a:t>
            </a:r>
            <a:r>
              <a:rPr lang="ru-RU" i="1" dirty="0"/>
              <a:t> </a:t>
            </a:r>
            <a:r>
              <a:rPr lang="ru-RU" dirty="0"/>
              <a:t>СКАЗОЧНАЯ ГИМНАСТИКА С ЭЛЕМЕНТАМИ ЙОГИ. </a:t>
            </a:r>
            <a:r>
              <a:rPr lang="ru-RU" dirty="0" smtClean="0"/>
              <a:t>– М.: ВАКО,</a:t>
            </a:r>
            <a:r>
              <a:rPr lang="ru-RU" i="1" dirty="0" smtClean="0"/>
              <a:t> 2016г. – 32с. – (Дошкольники: учим, развиваем, воспитываем).</a:t>
            </a:r>
          </a:p>
          <a:p>
            <a:r>
              <a:rPr lang="ru-RU" i="1" dirty="0" smtClean="0"/>
              <a:t>Методические рекомендации для педагогов и родителей</a:t>
            </a:r>
          </a:p>
          <a:p>
            <a:r>
              <a:rPr lang="ru-RU" i="1" dirty="0" smtClean="0"/>
              <a:t>Сказки о кролике </a:t>
            </a:r>
            <a:r>
              <a:rPr lang="ru-RU" i="1" dirty="0" err="1" smtClean="0"/>
              <a:t>Пикки</a:t>
            </a:r>
            <a:r>
              <a:rPr lang="ru-RU" i="1" dirty="0" smtClean="0"/>
              <a:t> и его друзьях</a:t>
            </a:r>
          </a:p>
          <a:p>
            <a:r>
              <a:rPr lang="ru-RU" i="1" dirty="0" smtClean="0"/>
              <a:t>3 – 4 года</a:t>
            </a:r>
            <a:endParaRPr lang="ru-RU" dirty="0"/>
          </a:p>
        </p:txBody>
      </p:sp>
      <p:sp>
        <p:nvSpPr>
          <p:cNvPr id="2" name="Заголовок 1"/>
          <p:cNvSpPr>
            <a:spLocks noGrp="1"/>
          </p:cNvSpPr>
          <p:nvPr>
            <p:ph type="title"/>
          </p:nvPr>
        </p:nvSpPr>
        <p:spPr/>
        <p:txBody>
          <a:bodyPr/>
          <a:lstStyle/>
          <a:p>
            <a:r>
              <a:rPr lang="ru-RU" i="1" dirty="0"/>
              <a:t>Литература:</a:t>
            </a:r>
            <a:endParaRPr lang="ru-RU" dirty="0"/>
          </a:p>
        </p:txBody>
      </p:sp>
    </p:spTree>
    <p:extLst>
      <p:ext uri="{BB962C8B-B14F-4D97-AF65-F5344CB8AC3E}">
        <p14:creationId xmlns:p14="http://schemas.microsoft.com/office/powerpoint/2010/main" val="46437743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dirty="0"/>
              <a:t>1.Начало занятия.</a:t>
            </a:r>
          </a:p>
          <a:p>
            <a:r>
              <a:rPr lang="ru-RU" dirty="0"/>
              <a:t>2.Дыхательная гимнастика.</a:t>
            </a:r>
          </a:p>
          <a:p>
            <a:r>
              <a:rPr lang="ru-RU" dirty="0"/>
              <a:t>3.Игра для укрепления мышц стоп.</a:t>
            </a:r>
          </a:p>
          <a:p>
            <a:r>
              <a:rPr lang="ru-RU" dirty="0"/>
              <a:t>4.Сказка с выполнением упражнений.</a:t>
            </a:r>
          </a:p>
          <a:p>
            <a:r>
              <a:rPr lang="ru-RU" dirty="0"/>
              <a:t>5.Подвижная игра.</a:t>
            </a:r>
          </a:p>
          <a:p>
            <a:r>
              <a:rPr lang="ru-RU" dirty="0"/>
              <a:t>6.Окончание занятия.</a:t>
            </a:r>
          </a:p>
          <a:p>
            <a:endParaRPr lang="ru-RU" dirty="0"/>
          </a:p>
        </p:txBody>
      </p:sp>
      <p:sp>
        <p:nvSpPr>
          <p:cNvPr id="2" name="Заголовок 1"/>
          <p:cNvSpPr>
            <a:spLocks noGrp="1"/>
          </p:cNvSpPr>
          <p:nvPr>
            <p:ph type="title"/>
          </p:nvPr>
        </p:nvSpPr>
        <p:spPr/>
        <p:txBody>
          <a:bodyPr>
            <a:normAutofit fontScale="90000"/>
          </a:bodyPr>
          <a:lstStyle/>
          <a:p>
            <a:r>
              <a:rPr lang="ru-RU" b="1" dirty="0"/>
              <a:t>Структура занятия:</a:t>
            </a:r>
            <a:r>
              <a:rPr lang="ru-RU" dirty="0"/>
              <a:t/>
            </a:r>
            <a:br>
              <a:rPr lang="ru-RU" dirty="0"/>
            </a:br>
            <a:endParaRPr lang="ru-RU" dirty="0"/>
          </a:p>
        </p:txBody>
      </p:sp>
    </p:spTree>
    <p:extLst>
      <p:ext uri="{BB962C8B-B14F-4D97-AF65-F5344CB8AC3E}">
        <p14:creationId xmlns:p14="http://schemas.microsoft.com/office/powerpoint/2010/main" val="1679054392"/>
      </p:ext>
    </p:extLst>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i="1" dirty="0"/>
              <a:t>– это приветствие и настрой. Хорошо, если в начале занятия с детьми 3-4лет для приветствия будет использована игрушка. Это может быть, например,  кролик – герой наших сказок. Кролик здоровается с каждым ребёнком за руку, называя его по имени, и предлагая вместе с ним поиграть, позаниматься йогой.</a:t>
            </a:r>
            <a:endParaRPr lang="ru-RU" dirty="0"/>
          </a:p>
        </p:txBody>
      </p:sp>
      <p:sp>
        <p:nvSpPr>
          <p:cNvPr id="2" name="Заголовок 1"/>
          <p:cNvSpPr>
            <a:spLocks noGrp="1"/>
          </p:cNvSpPr>
          <p:nvPr>
            <p:ph type="title"/>
          </p:nvPr>
        </p:nvSpPr>
        <p:spPr/>
        <p:txBody>
          <a:bodyPr/>
          <a:lstStyle/>
          <a:p>
            <a:r>
              <a:rPr lang="ru-RU" i="1" u="sng" dirty="0"/>
              <a:t>Начало занятия</a:t>
            </a:r>
            <a:r>
              <a:rPr lang="ru-RU" i="1" dirty="0"/>
              <a:t> </a:t>
            </a:r>
            <a:endParaRPr lang="ru-RU" dirty="0"/>
          </a:p>
        </p:txBody>
      </p:sp>
    </p:spTree>
    <p:extLst>
      <p:ext uri="{BB962C8B-B14F-4D97-AF65-F5344CB8AC3E}">
        <p14:creationId xmlns:p14="http://schemas.microsoft.com/office/powerpoint/2010/main" val="816654993"/>
      </p:ext>
    </p:extLst>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lnSpcReduction="10000"/>
          </a:bodyPr>
          <a:lstStyle/>
          <a:p>
            <a:r>
              <a:rPr lang="ru-RU" i="1" dirty="0"/>
              <a:t>– это игровые дыхательные упражнения, цель которых – научить детей правильно дышать.</a:t>
            </a:r>
            <a:endParaRPr lang="ru-RU" dirty="0"/>
          </a:p>
          <a:p>
            <a:r>
              <a:rPr lang="ru-RU" dirty="0"/>
              <a:t>«Пёрышки»</a:t>
            </a:r>
          </a:p>
          <a:p>
            <a:r>
              <a:rPr lang="ru-RU" dirty="0"/>
              <a:t>Самая любимая игра у детей – дуть на разноцветные пёрышки, представляя, что воздух, выходящий изо рта, вьётся очень длинной ниточкой. Ребёнок учится делать долгий выдох – в течение 1-2 минут. Затем нужно, положив пёрышко на ладонь и сделав глубокий вдох, сильно подуть. Эта часть упражнения позволяет развивать мышцы, участвующие в дыхании, и увеличивать объём лёгких.</a:t>
            </a:r>
          </a:p>
          <a:p>
            <a:endParaRPr lang="ru-RU" dirty="0"/>
          </a:p>
        </p:txBody>
      </p:sp>
      <p:sp>
        <p:nvSpPr>
          <p:cNvPr id="2" name="Заголовок 1"/>
          <p:cNvSpPr>
            <a:spLocks noGrp="1"/>
          </p:cNvSpPr>
          <p:nvPr>
            <p:ph type="title"/>
          </p:nvPr>
        </p:nvSpPr>
        <p:spPr/>
        <p:txBody>
          <a:bodyPr>
            <a:normAutofit fontScale="90000"/>
          </a:bodyPr>
          <a:lstStyle/>
          <a:p>
            <a:r>
              <a:rPr lang="ru-RU" i="1" u="sng" dirty="0"/>
              <a:t>Дыхательная гимнастика </a:t>
            </a:r>
            <a:endParaRPr lang="ru-RU" dirty="0"/>
          </a:p>
        </p:txBody>
      </p:sp>
    </p:spTree>
    <p:extLst>
      <p:ext uri="{BB962C8B-B14F-4D97-AF65-F5344CB8AC3E}">
        <p14:creationId xmlns:p14="http://schemas.microsoft.com/office/powerpoint/2010/main" val="2017377518"/>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i="1" dirty="0"/>
              <a:t>- это профилактика плоскостопия.</a:t>
            </a:r>
            <a:endParaRPr lang="ru-RU" dirty="0"/>
          </a:p>
          <a:p>
            <a:r>
              <a:rPr lang="ru-RU" dirty="0"/>
              <a:t>«Камешки»</a:t>
            </a:r>
          </a:p>
          <a:p>
            <a:r>
              <a:rPr lang="ru-RU" dirty="0"/>
              <a:t>Задача ребёнка  - в положении стоя, не помогая себе руками, зажать камешек между пальцами ноги и перенести его в условленное место (например, на коврик).</a:t>
            </a:r>
          </a:p>
          <a:p>
            <a:endParaRPr lang="ru-RU" dirty="0"/>
          </a:p>
        </p:txBody>
      </p:sp>
      <p:sp>
        <p:nvSpPr>
          <p:cNvPr id="2" name="Заголовок 1"/>
          <p:cNvSpPr>
            <a:spLocks noGrp="1"/>
          </p:cNvSpPr>
          <p:nvPr>
            <p:ph type="title"/>
          </p:nvPr>
        </p:nvSpPr>
        <p:spPr/>
        <p:txBody>
          <a:bodyPr>
            <a:noAutofit/>
          </a:bodyPr>
          <a:lstStyle/>
          <a:p>
            <a:r>
              <a:rPr lang="ru-RU" sz="4000" i="1" u="sng" dirty="0"/>
              <a:t>Игра для укрепления мышц стоп </a:t>
            </a:r>
            <a:endParaRPr lang="ru-RU" sz="4000" dirty="0"/>
          </a:p>
        </p:txBody>
      </p:sp>
    </p:spTree>
    <p:extLst>
      <p:ext uri="{BB962C8B-B14F-4D97-AF65-F5344CB8AC3E}">
        <p14:creationId xmlns:p14="http://schemas.microsoft.com/office/powerpoint/2010/main" val="1716140797"/>
      </p:ext>
    </p:extLst>
  </p:cSld>
  <p:clrMapOvr>
    <a:masterClrMapping/>
  </p:clrMapOvr>
  <p:transition spd="slow">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dirty="0"/>
              <a:t>– следующая часть занятия является, основной и наиболее интересной, поскольку здесь детям рассказывают йога-сказку  с показом картинок и выполнением упражнений (поз), указанных в тексте сказки в кавычках.</a:t>
            </a:r>
          </a:p>
        </p:txBody>
      </p:sp>
      <p:sp>
        <p:nvSpPr>
          <p:cNvPr id="2" name="Заголовок 1"/>
          <p:cNvSpPr>
            <a:spLocks noGrp="1"/>
          </p:cNvSpPr>
          <p:nvPr>
            <p:ph type="title"/>
          </p:nvPr>
        </p:nvSpPr>
        <p:spPr/>
        <p:txBody>
          <a:bodyPr>
            <a:noAutofit/>
          </a:bodyPr>
          <a:lstStyle/>
          <a:p>
            <a:r>
              <a:rPr lang="ru-RU" sz="4000" i="1" u="sng" dirty="0"/>
              <a:t>Сказка с выполнением упражнений</a:t>
            </a:r>
            <a:r>
              <a:rPr lang="ru-RU" sz="4000" dirty="0"/>
              <a:t> </a:t>
            </a:r>
          </a:p>
        </p:txBody>
      </p:sp>
    </p:spTree>
    <p:extLst>
      <p:ext uri="{BB962C8B-B14F-4D97-AF65-F5344CB8AC3E}">
        <p14:creationId xmlns:p14="http://schemas.microsoft.com/office/powerpoint/2010/main" val="2311334893"/>
      </p:ext>
    </p:extLst>
  </p:cSld>
  <p:clrMapOvr>
    <a:masterClrMapping/>
  </p:clrMapOvr>
  <p:transition spd="slow">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10000"/>
          </a:bodyPr>
          <a:lstStyle/>
          <a:p>
            <a:r>
              <a:rPr lang="ru-RU" dirty="0"/>
              <a:t>– после сказки рекомендуется поиграть с детьми в подвижную игру.</a:t>
            </a:r>
          </a:p>
          <a:p>
            <a:r>
              <a:rPr lang="ru-RU" dirty="0"/>
              <a:t>«Птица и жуки»</a:t>
            </a:r>
          </a:p>
          <a:p>
            <a:r>
              <a:rPr lang="ru-RU" dirty="0"/>
              <a:t>Позволяет научить детей быстро переворачиваться на спину. Дети – жуки, они ползают по полу на четвереньках. Когда  рядом появляется птица (взрослый показывает игрушку), дети быстро переворачиваются на спину, затем быстро дрыгают руками и ногами. Когда птица улетает (взрослый отходит на  некоторое расстояние), дети снова встают на четвереньки и ползают. Ползание на четвереньках координирует работу полушарий головного мозга. </a:t>
            </a:r>
          </a:p>
          <a:p>
            <a:endParaRPr lang="ru-RU" dirty="0"/>
          </a:p>
        </p:txBody>
      </p:sp>
      <p:sp>
        <p:nvSpPr>
          <p:cNvPr id="2" name="Заголовок 1"/>
          <p:cNvSpPr>
            <a:spLocks noGrp="1"/>
          </p:cNvSpPr>
          <p:nvPr>
            <p:ph type="title"/>
          </p:nvPr>
        </p:nvSpPr>
        <p:spPr/>
        <p:txBody>
          <a:bodyPr/>
          <a:lstStyle/>
          <a:p>
            <a:r>
              <a:rPr lang="ru-RU" i="1" u="sng" dirty="0"/>
              <a:t>Подвижная игра </a:t>
            </a:r>
            <a:endParaRPr lang="ru-RU" dirty="0"/>
          </a:p>
        </p:txBody>
      </p:sp>
    </p:spTree>
    <p:extLst>
      <p:ext uri="{BB962C8B-B14F-4D97-AF65-F5344CB8AC3E}">
        <p14:creationId xmlns:p14="http://schemas.microsoft.com/office/powerpoint/2010/main" val="2367302146"/>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197</TotalTime>
  <Words>2386</Words>
  <Application>Microsoft Office PowerPoint</Application>
  <PresentationFormat>Экран (4:3)</PresentationFormat>
  <Paragraphs>128</Paragraphs>
  <Slides>36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36</vt:i4>
      </vt:variant>
    </vt:vector>
  </HeadingPairs>
  <TitlesOfParts>
    <vt:vector size="37" baseType="lpstr">
      <vt:lpstr>Твердый переплет</vt:lpstr>
      <vt:lpstr>Сказочная гимнастика с элементами йоги</vt:lpstr>
      <vt:lpstr>Методические рекомендации:  </vt:lpstr>
      <vt:lpstr>Как заниматься йогой с детьми:  </vt:lpstr>
      <vt:lpstr>Структура занятия: </vt:lpstr>
      <vt:lpstr>Начало занятия </vt:lpstr>
      <vt:lpstr>Дыхательная гимнастика </vt:lpstr>
      <vt:lpstr>Игра для укрепления мышц стоп </vt:lpstr>
      <vt:lpstr>Сказка с выполнением упражнений </vt:lpstr>
      <vt:lpstr>Подвижная игра </vt:lpstr>
      <vt:lpstr>Окончание занятия : </vt:lpstr>
      <vt:lpstr> Кролик и его друзья.   Сказка с асанами йоги. </vt:lpstr>
      <vt:lpstr> Время шло, кролик подрастал. И вот однажды он понял, что стал большим. Тогда кролику захотелось совершить путешествие. Он надеялся найти такое место, где можно построить дом, свой дом.  (Дом с трубой) </vt:lpstr>
      <vt:lpstr>Вечером кролик сказал маме:    - Я уже взрослый и поэтому решил: пойду искать место для нового домика.    - Хорошо – ответил папа.    - Мы будем по тебе скучать, - добавила мама. Мама повздыхала, а потом сделала бутерброды, чтобы её сын в дороге не был голодным. (бутерброд) </vt:lpstr>
      <vt:lpstr> Рано утром, кролик отправился в путь. Он прошёл через лес, и оказался на большом поле – на нём росло много-много цветов. А за полем возвышался холм. (холм) </vt:lpstr>
      <vt:lpstr> Кролик шёл через поле и с удовольствием нюхал красивые цветы. Цветы нравились не только кролику. Пчёлы, приятно жужжа, перелетали с цветка на цветок. Над цветами порхали разноцветные бабочки. (бабочка)</vt:lpstr>
      <vt:lpstr>(бабочка отдыхает)</vt:lpstr>
      <vt:lpstr>Презентация PowerPoint</vt:lpstr>
      <vt:lpstr>(Змея) </vt:lpstr>
      <vt:lpstr>Презентация PowerPoint</vt:lpstr>
      <vt:lpstr>(черепаха) </vt:lpstr>
      <vt:lpstr>Презентация PowerPoint</vt:lpstr>
      <vt:lpstr>Презентация PowerPoint</vt:lpstr>
      <vt:lpstr>(кошка потягивается -1)</vt:lpstr>
      <vt:lpstr> (кошка потягивается -2) </vt:lpstr>
      <vt:lpstr>Презентация PowerPoint</vt:lpstr>
      <vt:lpstr>Упражнения (позы) для сказки</vt:lpstr>
      <vt:lpstr>Дыхание кролика </vt:lpstr>
      <vt:lpstr>Дом / Дом с трубой </vt:lpstr>
      <vt:lpstr>Бутерброд </vt:lpstr>
      <vt:lpstr>Холм </vt:lpstr>
      <vt:lpstr>Бабочка и Бабочка отдыхает </vt:lpstr>
      <vt:lpstr>Змея </vt:lpstr>
      <vt:lpstr>Черепаха  </vt:lpstr>
      <vt:lpstr>Кошечка потягивается – 1 </vt:lpstr>
      <vt:lpstr>Кошечка потягивается – 2 </vt:lpstr>
      <vt:lpstr>Литература: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ЦМ</dc:creator>
  <cp:lastModifiedBy>ЦМ</cp:lastModifiedBy>
  <cp:revision>21</cp:revision>
  <dcterms:created xsi:type="dcterms:W3CDTF">2017-01-04T03:41:37Z</dcterms:created>
  <dcterms:modified xsi:type="dcterms:W3CDTF">2017-01-08T03:51:02Z</dcterms:modified>
</cp:coreProperties>
</file>