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08" r:id="rId3"/>
    <p:sldMasterId id="2147483720" r:id="rId4"/>
    <p:sldMasterId id="2147483732" r:id="rId5"/>
    <p:sldMasterId id="2147483744" r:id="rId6"/>
    <p:sldMasterId id="2147483756" r:id="rId7"/>
    <p:sldMasterId id="2147483768" r:id="rId8"/>
    <p:sldMasterId id="2147483780" r:id="rId9"/>
    <p:sldMasterId id="2147483880" r:id="rId10"/>
  </p:sldMasterIdLst>
  <p:sldIdLst>
    <p:sldId id="256" r:id="rId11"/>
    <p:sldId id="274" r:id="rId12"/>
    <p:sldId id="275" r:id="rId13"/>
    <p:sldId id="257" r:id="rId14"/>
    <p:sldId id="293" r:id="rId15"/>
    <p:sldId id="270" r:id="rId16"/>
    <p:sldId id="258" r:id="rId17"/>
    <p:sldId id="292" r:id="rId18"/>
    <p:sldId id="271" r:id="rId19"/>
    <p:sldId id="266" r:id="rId20"/>
    <p:sldId id="261" r:id="rId21"/>
    <p:sldId id="276" r:id="rId22"/>
    <p:sldId id="288" r:id="rId23"/>
    <p:sldId id="279" r:id="rId24"/>
    <p:sldId id="280" r:id="rId25"/>
    <p:sldId id="281" r:id="rId26"/>
    <p:sldId id="282" r:id="rId27"/>
    <p:sldId id="284" r:id="rId28"/>
    <p:sldId id="289" r:id="rId29"/>
    <p:sldId id="295" r:id="rId30"/>
    <p:sldId id="285" r:id="rId31"/>
    <p:sldId id="290" r:id="rId32"/>
    <p:sldId id="294" r:id="rId33"/>
    <p:sldId id="291" r:id="rId34"/>
    <p:sldId id="286" r:id="rId35"/>
    <p:sldId id="287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75" d="100"/>
          <a:sy n="75" d="100"/>
        </p:scale>
        <p:origin x="6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theme" Target="theme/theme1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EAC02F-BDEB-415A-98DC-FA746CC04FC7}" type="datetimeFigureOut">
              <a:rPr lang="ru-RU"/>
              <a:pPr>
                <a:defRPr/>
              </a:pPr>
              <a:t>30.01.2024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5C830F-C122-45C7-914D-B85ABD2C67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5B4893-CA17-436C-AF0B-2C0515694AC6}" type="datetimeFigureOut">
              <a:rPr lang="ru-RU"/>
              <a:pPr>
                <a:defRPr/>
              </a:pPr>
              <a:t>30.01.2024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64C79F-DF15-4EE4-A88A-38B6333B9A6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FEAC02F-BDEB-415A-98DC-FA746CC04FC7}" type="datetimeFigureOut">
              <a:rPr lang="ru-RU" smtClean="0"/>
              <a:pPr>
                <a:defRPr/>
              </a:pPr>
              <a:t>30.01.2024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C830F-C122-45C7-914D-B85ABD2C67E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C2A969F-59E5-428D-94DA-D9D466A4F0BB}" type="datetimeFigureOut">
              <a:rPr lang="ru-RU" smtClean="0"/>
              <a:pPr>
                <a:defRPr/>
              </a:pPr>
              <a:t>30.01.2024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ACAEB3-E7A2-492B-931B-6EEA75D735B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387BD9-7D7F-4038-9A7A-73A5D80E2255}" type="datetimeFigureOut">
              <a:rPr lang="ru-RU" smtClean="0"/>
              <a:pPr>
                <a:defRPr/>
              </a:pPr>
              <a:t>30.01.2024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521F72-3F23-4620-B48F-0B90CA5CB7A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BA7A5B-146A-425B-A28A-9516B6C74315}" type="datetimeFigureOut">
              <a:rPr lang="ru-RU" smtClean="0"/>
              <a:pPr>
                <a:defRPr/>
              </a:pPr>
              <a:t>30.01.2024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F55B72-BDED-4DE4-AE55-500E202053A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C1E7E4-1468-4E4F-A489-AE4E04E5B60F}" type="datetimeFigureOut">
              <a:rPr lang="ru-RU" smtClean="0"/>
              <a:pPr>
                <a:defRPr/>
              </a:pPr>
              <a:t>30.01.2024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E53887-A63D-4593-BECE-92E2BBE572A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937260-FD97-4C14-BC93-21E3E3D93978}" type="datetimeFigureOut">
              <a:rPr lang="ru-RU" smtClean="0"/>
              <a:pPr>
                <a:defRPr/>
              </a:pPr>
              <a:t>30.01.2024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0F85C1-C0A0-4DCE-8671-CE14B6612A9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9534C9-2E13-434D-B229-CB4D2FB0ED21}" type="datetimeFigureOut">
              <a:rPr lang="ru-RU" smtClean="0"/>
              <a:pPr>
                <a:defRPr/>
              </a:pPr>
              <a:t>30.01.2024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FFEFE3-D4FD-4FB1-8B2A-DACF43A4939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50C0490-54F6-40B0-9EF3-E2552863AAC6}" type="datetimeFigureOut">
              <a:rPr lang="ru-RU" smtClean="0"/>
              <a:pPr>
                <a:defRPr/>
              </a:pPr>
              <a:t>30.01.2024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38AFB6-E9F2-4978-81FA-E3F76533380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CD58992-A85F-45FA-B6BE-38F7D55165BB}" type="datetimeFigureOut">
              <a:rPr lang="ru-RU" smtClean="0"/>
              <a:pPr>
                <a:defRPr/>
              </a:pPr>
              <a:t>30.01.2024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1EAC9C96-DEA7-455B-985D-4A5EB626DB5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5B4893-CA17-436C-AF0B-2C0515694AC6}" type="datetimeFigureOut">
              <a:rPr lang="ru-RU" smtClean="0"/>
              <a:pPr>
                <a:defRPr/>
              </a:pPr>
              <a:t>30.01.2024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64C79F-DF15-4EE4-A88A-38B6333B9A67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443C8-B80E-4C82-A02A-1505C9A9A747}" type="datetimeFigureOut">
              <a:rPr lang="ru-RU"/>
              <a:pPr>
                <a:defRPr/>
              </a:pPr>
              <a:t>30.01.2024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3C845B-FF16-4BB4-927B-38D80555D9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3443C8-B80E-4C82-A02A-1505C9A9A747}" type="datetimeFigureOut">
              <a:rPr lang="ru-RU" smtClean="0"/>
              <a:pPr>
                <a:defRPr/>
              </a:pPr>
              <a:t>30.01.2024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3C845B-FF16-4BB4-927B-38D80555D957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5ADDC-37F9-4D33-8058-53325913E16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6E9ED-E99D-46EF-A3DC-5BDA26B6175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8A876-3603-4976-B005-ECD04902C0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558627-B8CA-482E-8E4F-9AC47442354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34CF31-D09A-42FF-B682-70CE2C4F285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36A222-1A99-4144-A0A4-9D954DE8B5C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F37F57-189D-49E4-BB00-E8AD1B1F3D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FFFD7E-1C3F-4BB8-9619-5927ED338EC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2A969F-59E5-428D-94DA-D9D466A4F0BB}" type="datetimeFigureOut">
              <a:rPr lang="ru-RU"/>
              <a:pPr>
                <a:defRPr/>
              </a:pPr>
              <a:t>30.01.2024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CAEB3-E7A2-492B-931B-6EEA75D735B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C0F086-76A0-435A-93A7-C76C3F968CD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92FD62-22ED-42C6-A7FD-EF671CC1865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124DE4-08BB-4D1A-8328-7049593D554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4F126-4FEA-45AF-A526-75D1E5F65A8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16F6CF-5056-4F84-88E6-C8E80E84AE3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962CB-A5AB-4497-B68D-EAA89C18007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88B19B-3CD0-4033-BE30-FC3E6AEF993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F554B6-6C04-48FB-9396-170CA7BD640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1C959-AE9D-4FCB-BD71-D734256D6B9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C9A30C-05AD-4F35-83CE-85FD5B5C59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387BD9-7D7F-4038-9A7A-73A5D80E2255}" type="datetimeFigureOut">
              <a:rPr lang="ru-RU"/>
              <a:pPr>
                <a:defRPr/>
              </a:pPr>
              <a:t>30.01.2024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21F72-3F23-4620-B48F-0B90CA5CB7A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7C440-C3F3-491B-B33B-92E845A5A3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73AB2F-DED7-4031-8818-A1F3A9E7FFC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15D82-2871-4A4D-BCAE-F10E11AB437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76400"/>
            <a:ext cx="2057400" cy="4449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76400"/>
            <a:ext cx="6019800" cy="4449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B4ED6-222E-42D4-A518-7EC101F489D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0CA04F-DCBA-410C-8288-319C34E0E62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528CF3-BDC0-48D4-AE44-63C245437AA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1D8CDF-739E-4171-8EBD-B993F93AA4C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075BB-9405-4B9E-A802-DAE54C97A28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5AEEA4-6A7C-48C7-9571-7F727F4C4A5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5F52F-0CC5-4203-B29F-1CC44993C33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BA7A5B-146A-425B-A28A-9516B6C74315}" type="datetimeFigureOut">
              <a:rPr lang="ru-RU"/>
              <a:pPr>
                <a:defRPr/>
              </a:pPr>
              <a:t>30.01.2024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55B72-BDED-4DE4-AE55-500E202053A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A885D2-04B4-4D59-9AE4-5DA205F1F50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0AD79C-DF22-4F1F-BECB-BC465F5872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C586F5-A593-4EA2-9334-C089734DE6F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692BD-A31D-4D27-914D-F758F4220E3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9A123-DCF5-4B4A-9D6D-599C84B026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71D3F4-3A7A-4221-AC31-D08C7C824F4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D636A3-2026-4C19-B6F7-79013D7AC5B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821B98-3AB8-400E-8F98-634BA3CEA18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0AE6FD-A863-4E40-B39F-936DDDDD2DF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EEA945-C7D1-415D-982B-287398CD9ED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C1E7E4-1468-4E4F-A489-AE4E04E5B60F}" type="datetimeFigureOut">
              <a:rPr lang="ru-RU"/>
              <a:pPr>
                <a:defRPr/>
              </a:pPr>
              <a:t>30.01.2024</a:t>
            </a:fld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E53887-A63D-4593-BECE-92E2BBE572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A537AC-D163-4FA2-AC32-EFC9AE4381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46FC2-169F-42F1-A203-59419E5C645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9A5357-6660-44A7-BA60-C12E7C2E1A7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C2881-CEFC-4D5B-B986-FCF082AF5AF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6ED8CA-FCAE-43CF-9DD7-36588C76AA6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646487-4B88-4C7D-A7ED-47DE6960029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7B510-004E-491E-BEF5-62BE18609D0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6EA8A3-A386-4D81-A9B9-3DD5376E00F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3F3D0C-BD87-44C8-B146-E8EC87134CE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097206-73E9-46F1-8D2D-F7328A77E10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937260-FD97-4C14-BC93-21E3E3D93978}" type="datetimeFigureOut">
              <a:rPr lang="ru-RU"/>
              <a:pPr>
                <a:defRPr/>
              </a:pPr>
              <a:t>30.01.2024</a:t>
            </a:fld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F85C1-C0A0-4DCE-8671-CE14B6612A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96DA8-AA7B-441E-86C4-5DEAEDB1769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21D4D-E5D9-4F09-900D-4D02EC91D64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6C6B1-6C34-4DBA-8055-2021542F8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55A78-60D7-47DE-AA27-500EE1F0950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38C4B7-A4F3-4D68-A3BE-5A5EF363E69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E236CF-4B25-43B9-A945-C951A074A9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76400"/>
            <a:ext cx="2057400" cy="4449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76400"/>
            <a:ext cx="6019800" cy="4449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0394B5-A2AE-4504-8579-10B8B0B2F0B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113ED-0219-46E7-A871-3639B478DC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BD056C-E2E8-4B3B-8771-C76DCDF6412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0ED3D7-4B64-49FC-BC80-9D8929686A3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534C9-2E13-434D-B229-CB4D2FB0ED21}" type="datetimeFigureOut">
              <a:rPr lang="ru-RU"/>
              <a:pPr>
                <a:defRPr/>
              </a:pPr>
              <a:t>30.01.2024</a:t>
            </a:fld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FFEFE3-D4FD-4FB1-8B2A-DACF43A4939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E47B5-C8C1-44D0-8006-E6BE0A4D0C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02678E-99FC-48E0-8F43-4331919F9E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816D27-D3A3-4F24-9FF5-E0AB7BD4DE0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C2C9D4-AD0B-48D5-9637-0F6BC0D778D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DEB68F-04E1-4A51-9024-7E83D13E4B0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BFFB45-C8FB-4A21-A35D-F6AE8E86D7D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BBE6A7-D23C-4FF2-A193-9F851BE5555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2DC43-4852-4150-9FF9-33BB6CDD5A6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02E29-C245-4698-9ED9-63FE70B1453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C6D03-B52C-4A5C-AF28-88C545DD02E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0C0490-54F6-40B0-9EF3-E2552863AAC6}" type="datetimeFigureOut">
              <a:rPr lang="ru-RU"/>
              <a:pPr>
                <a:defRPr/>
              </a:pPr>
              <a:t>30.01.2024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38AFB6-E9F2-4978-81FA-E3F76533380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D47DE5-1094-4F6E-930A-2F5EAD104C1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FF7B8F-EEAA-4A77-8D92-16ECD706B3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566FCB-4B0E-4AD7-9A9D-852820B21C3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2309C7-D408-4B06-AC35-928EFC3820C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FA05B-0CDD-4327-8818-7CB37183488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55C43C-0B84-431F-A722-31318B458B3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5131EA-6F2C-49C9-B01B-790509E5199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5F0628-21B9-4068-9E27-C54C5CA83CE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1DF479-95CF-42E2-9C9C-BA71167F26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1F391B-5533-4930-941D-FF0D548A226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58992-A85F-45FA-B6BE-38F7D55165BB}" type="datetimeFigureOut">
              <a:rPr lang="ru-RU"/>
              <a:pPr>
                <a:defRPr/>
              </a:pPr>
              <a:t>30.01.2024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C9C96-DEA7-455B-985D-4A5EB626DB5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984234-7CE9-4346-95F3-5002ED6572C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369FC5-D2BC-4B78-A561-84CF2642F88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FDAAAA-9BEA-4ED7-9C88-D542DC7D944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272C9C-4ADF-45C5-9CB2-FE8A675DDFA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E4CDA-6A97-435D-97E2-F00C104CF09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B9AF63-0ECF-4995-838F-10D88EB3867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5FCBC0-796A-4DE3-BED6-FAD61707F0C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1E7B05-A5E6-43A6-87FF-C2A00281A97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0B58C-3396-4459-A976-589F26200B8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76400"/>
            <a:ext cx="2057400" cy="4449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76400"/>
            <a:ext cx="6019800" cy="4449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AEDE4D-D417-41F0-A645-92C8E78091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B2F5DFBB-B27D-48D6-9272-74BF64E4E0F8}" type="datetimeFigureOut">
              <a:rPr lang="ru-RU"/>
              <a:pPr>
                <a:defRPr/>
              </a:pPr>
              <a:t>30.01.2024</a:t>
            </a:fld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A5381420-05D0-41C1-85B9-1394CAD733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B2F5DFBB-B27D-48D6-9272-74BF64E4E0F8}" type="datetimeFigureOut">
              <a:rPr lang="ru-RU" smtClean="0"/>
              <a:pPr>
                <a:defRPr/>
              </a:pPr>
              <a:t>30.01.2024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A5381420-05D0-41C1-85B9-1394CAD7332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  <p:sldLayoutId id="2147483885" r:id="rId5"/>
    <p:sldLayoutId id="2147483886" r:id="rId6"/>
    <p:sldLayoutId id="2147483887" r:id="rId7"/>
    <p:sldLayoutId id="2147483888" r:id="rId8"/>
    <p:sldLayoutId id="2147483889" r:id="rId9"/>
    <p:sldLayoutId id="2147483890" r:id="rId10"/>
    <p:sldLayoutId id="2147483891" r:id="rId11"/>
  </p:sldLayoutIdLst>
  <p:transition spd="med">
    <p:fad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01ECA8ED-EC01-415A-BA75-E94BD10E1B5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676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2971800"/>
            <a:ext cx="68580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FA57F60C-BEC9-4482-9207-9545013782C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D5DF3D52-C9E8-4051-AB25-A2BFD0BC104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B859BB24-274D-4511-8788-670E3C80B27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676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2971800"/>
            <a:ext cx="68580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481BF18D-88D2-4375-AFE4-E3091F54CE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8994166F-F70D-4A1B-9006-347E217DF6F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2E3BA780-40EB-413B-A516-ED3CA7F8654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1" r:id="rId4"/>
    <p:sldLayoutId id="2147483862" r:id="rId5"/>
    <p:sldLayoutId id="2147483863" r:id="rId6"/>
    <p:sldLayoutId id="2147483864" r:id="rId7"/>
    <p:sldLayoutId id="2147483865" r:id="rId8"/>
    <p:sldLayoutId id="2147483866" r:id="rId9"/>
    <p:sldLayoutId id="2147483867" r:id="rId10"/>
    <p:sldLayoutId id="2147483868" r:id="rId11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676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2971800"/>
            <a:ext cx="68580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D4240B75-7F95-4AB0-9DFB-853FE5973BD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0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0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0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0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0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0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0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0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0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0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0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0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0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0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0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0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0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0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410008" y="5228475"/>
            <a:ext cx="244827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ru-RU" sz="2000" b="1" dirty="0">
                <a:latin typeface="Arial Unicode MS" pitchFamily="34" charset="-128"/>
              </a:rPr>
              <a:t>Подготовила</a:t>
            </a:r>
          </a:p>
          <a:p>
            <a:pPr algn="r">
              <a:defRPr/>
            </a:pPr>
            <a:r>
              <a:rPr lang="ru-RU" sz="2000" b="1" dirty="0">
                <a:latin typeface="Arial Unicode MS" pitchFamily="34" charset="-128"/>
              </a:rPr>
              <a:t>Крылова Т.В. </a:t>
            </a:r>
          </a:p>
          <a:p>
            <a:pPr algn="r">
              <a:defRPr/>
            </a:pPr>
            <a:endParaRPr lang="ru-RU" sz="2000" b="1" dirty="0">
              <a:latin typeface="Arial Unicode MS" pitchFamily="34" charset="-128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42844" y="1857364"/>
            <a:ext cx="8715436" cy="2500330"/>
          </a:xfrm>
          <a:prstGeom prst="rect">
            <a:avLst/>
          </a:prstGeom>
          <a:noFill/>
        </p:spPr>
        <p:txBody>
          <a:bodyPr wrap="square" rtlCol="0">
            <a:prstTxWarp prst="textDoubleWave1">
              <a:avLst>
                <a:gd name="adj1" fmla="val 0"/>
                <a:gd name="adj2" fmla="val -170"/>
              </a:avLst>
            </a:prstTxWarp>
            <a:spAutoFit/>
          </a:bodyPr>
          <a:lstStyle/>
          <a:p>
            <a:pPr algn="ctr"/>
            <a:r>
              <a:rPr lang="ru-RU" dirty="0"/>
              <a:t>«Опытно-исследовательская  </a:t>
            </a:r>
          </a:p>
          <a:p>
            <a:pPr algn="ctr"/>
            <a:r>
              <a:rPr lang="ru-RU" dirty="0"/>
              <a:t>деятельность в ДОО »</a:t>
            </a: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E:\j023206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516216" y="4653136"/>
            <a:ext cx="2096219" cy="1771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539552" y="476672"/>
            <a:ext cx="813690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Что дает экспериментальная деятельность?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Ребенок, почувствовавший себя исследователем, овладевший искусством эксперимента, побеждает нерешительность и неуверенность в себе.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>
                <a:tab pos="457200" algn="l"/>
              </a:tabLst>
            </a:pP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 него просыпаются инициатива, способность преодолевать трудности, переживать неудачи и достигать успеха, умение оценивать и восхищаться достижением товарища и готовность придти ему на помощь. Опыт собственных открытий - одна из лучших школ характера.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>
                <a:tab pos="457200" algn="l"/>
              </a:tabLst>
            </a:pP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Главное, создать воображение ребенка целостные живые образы разных уголков Земли и окружающего мира.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620688"/>
            <a:ext cx="7560840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Достоинства детского экспериментирования:</a:t>
            </a:r>
          </a:p>
          <a:p>
            <a:endParaRPr lang="ru-RU" dirty="0"/>
          </a:p>
          <a:p>
            <a:pPr>
              <a:spcAft>
                <a:spcPts val="600"/>
              </a:spcAft>
              <a:buBlip>
                <a:blip r:embed="rId2"/>
              </a:buBlip>
            </a:pPr>
            <a:r>
              <a:rPr lang="ru-RU" dirty="0"/>
              <a:t> </a:t>
            </a:r>
            <a:r>
              <a:rPr lang="ru-RU" sz="2000" dirty="0"/>
              <a:t>Дети получают реальные представления о различных сторонах изучаемого объекта, о его взаимоотношениях с другими объектами и со средой обитания.</a:t>
            </a:r>
          </a:p>
          <a:p>
            <a:pPr>
              <a:spcAft>
                <a:spcPts val="600"/>
              </a:spcAft>
              <a:buBlip>
                <a:blip r:embed="rId2"/>
              </a:buBlip>
            </a:pPr>
            <a:r>
              <a:rPr lang="ru-RU" sz="2000" dirty="0"/>
              <a:t> Идет обогащение памяти ребенка, активизируется его мыслительные процессы.</a:t>
            </a:r>
          </a:p>
          <a:p>
            <a:pPr>
              <a:spcAft>
                <a:spcPts val="600"/>
              </a:spcAft>
              <a:buBlip>
                <a:blip r:embed="rId2"/>
              </a:buBlip>
            </a:pPr>
            <a:r>
              <a:rPr lang="ru-RU" sz="2000" dirty="0"/>
              <a:t> Развивается речь ребенка, так как ему необходимо давать отчет об увиденном, формулировать обнаруженные закономерности и выводы </a:t>
            </a:r>
          </a:p>
          <a:p>
            <a:pPr>
              <a:spcAft>
                <a:spcPts val="600"/>
              </a:spcAft>
              <a:buBlip>
                <a:blip r:embed="rId2"/>
              </a:buBlip>
            </a:pPr>
            <a:r>
              <a:rPr lang="ru-RU" sz="2000" dirty="0"/>
              <a:t> Происходит накопление фонда умственных приемов и операций, которые рассматриваются как умственные умения </a:t>
            </a:r>
          </a:p>
          <a:p>
            <a:pPr>
              <a:spcAft>
                <a:spcPts val="600"/>
              </a:spcAft>
              <a:buBlip>
                <a:blip r:embed="rId2"/>
              </a:buBlip>
            </a:pPr>
            <a:r>
              <a:rPr lang="ru-RU" sz="2000" dirty="0"/>
              <a:t>Развивается эмоциональная сфера ребенка, творческие способности, формируются трудовые навыки, укрепляется здоровье </a:t>
            </a:r>
            <a:br>
              <a:rPr lang="ru-RU" sz="2000" dirty="0"/>
            </a:br>
            <a:endParaRPr lang="ru-RU" sz="2000" dirty="0"/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90" y="764703"/>
            <a:ext cx="7288626" cy="5832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1"/>
                </a:solidFill>
              </a:rPr>
              <a:t>Опыты и эксперименты.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Наиболее интересны для детей опыты и эксперименты. Опыты- словно фокусы. Только загадка фокусов останется неразгаданной, а вот все что, получается в результате опытов можно объяснить и понять. Опыты помогают развивать мышление, логику, речь, творчество ребенка, наглядно показать связи между живым и неживым в природе. Исследования представляют ребенку возможность самому найти ответы на вопросы «как?», «почему?».</a:t>
            </a: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14" y="1052736"/>
            <a:ext cx="4063378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988840"/>
            <a:ext cx="4293096" cy="4293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55" y="1052736"/>
            <a:ext cx="4320479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6" y="2924944"/>
            <a:ext cx="4283968" cy="364219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750" y="1847088"/>
            <a:ext cx="3394720" cy="4526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08720"/>
            <a:ext cx="4299942" cy="5733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052736"/>
            <a:ext cx="6484823" cy="5597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052736"/>
            <a:ext cx="6120680" cy="554461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642918"/>
            <a:ext cx="7452320" cy="40981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/>
                </a:solidFill>
              </a:rPr>
              <a:t>Удивительные магниты</a:t>
            </a:r>
          </a:p>
        </p:txBody>
      </p:sp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889522"/>
            <a:ext cx="6624736" cy="57606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Цель</a:t>
            </a:r>
            <a:r>
              <a:rPr lang="ru-RU" dirty="0"/>
              <a:t>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Углубление представлений о живой и не живой природе; умение  самостоятельно проводить исследования, добиваться результатов , размышлять, отстаивать свое мнение, обобщать результаты опытов.  </a:t>
            </a:r>
          </a:p>
        </p:txBody>
      </p:sp>
      <p:pic>
        <p:nvPicPr>
          <p:cNvPr id="2050" name="Picture 2" descr="Технологии Буракова. Рабочая тетрадь &quot;Интеллектуальный тренинг&quot; 1 част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929322" y="3714752"/>
            <a:ext cx="2714644" cy="29498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160073"/>
            <a:ext cx="3384376" cy="5068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882333"/>
            <a:ext cx="3370687" cy="5506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65514531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032406" cy="76871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accent1"/>
                </a:solidFill>
              </a:rPr>
              <a:t>Наши огороды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3" y="1935163"/>
            <a:ext cx="4787006" cy="4787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961530"/>
            <a:ext cx="6048671" cy="5563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62288158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692696"/>
            <a:ext cx="5976664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99847186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980728"/>
            <a:ext cx="5669433" cy="56694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19529439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/>
                </a:solidFill>
              </a:rPr>
              <a:t>Так мы наблюдаем за природой.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709" y="1935163"/>
            <a:ext cx="5852582" cy="4389437"/>
          </a:xfrm>
        </p:spPr>
      </p:pic>
    </p:spTree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Спасибо за внимание!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13823"/>
            <a:ext cx="8370673" cy="4711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8229600" cy="1143000"/>
          </a:xfrm>
        </p:spPr>
        <p:txBody>
          <a:bodyPr/>
          <a:lstStyle/>
          <a:p>
            <a:r>
              <a:rPr lang="ru-RU" b="1" i="1" spc="600" dirty="0"/>
              <a:t>Задачи</a:t>
            </a:r>
            <a:r>
              <a:rPr lang="ru-RU" dirty="0"/>
              <a:t>:</a:t>
            </a:r>
          </a:p>
        </p:txBody>
      </p:sp>
      <p:pic>
        <p:nvPicPr>
          <p:cNvPr id="17410" name="Picture 2" descr="Первые эксперименты &quot; ToyFA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3500446"/>
            <a:ext cx="3357554" cy="335755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28736"/>
            <a:ext cx="8229600" cy="4389120"/>
          </a:xfrm>
        </p:spPr>
        <p:txBody>
          <a:bodyPr/>
          <a:lstStyle/>
          <a:p>
            <a:r>
              <a:rPr lang="ru-RU" dirty="0"/>
              <a:t> формировать способности видеть многообразие мира в системе взаимосвязей;</a:t>
            </a:r>
          </a:p>
          <a:p>
            <a:r>
              <a:rPr lang="ru-RU" dirty="0"/>
              <a:t>включение  детей  в мыслительные моделирующие действия;</a:t>
            </a:r>
          </a:p>
          <a:p>
            <a:r>
              <a:rPr lang="ru-RU" dirty="0"/>
              <a:t>расширение перспектив развития поисково-познавательной  деятельности, поддержание у  детей  инициативы, сообразительности, пытливости, самостоятельности, </a:t>
            </a:r>
          </a:p>
          <a:p>
            <a:pPr>
              <a:buNone/>
            </a:pPr>
            <a:r>
              <a:rPr lang="ru-RU" dirty="0"/>
              <a:t>   наглядных средств . </a:t>
            </a: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1412776"/>
            <a:ext cx="4896544" cy="34278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2" name="Picture 2" descr="C:\Users\user\Pictures\дсад\sea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259632" y="5445224"/>
            <a:ext cx="7200800" cy="1080120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683568" y="-25643"/>
            <a:ext cx="7848872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«Лучше один раз увидеть, чем сто раз услышать», </a:t>
            </a:r>
            <a:r>
              <a:rPr lang="ru-RU" sz="2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гласит народная мудрость.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/>
            <a:endParaRPr lang="ru-RU" sz="2400" b="1" i="1" dirty="0"/>
          </a:p>
          <a:p>
            <a:pPr lvl="0"/>
            <a:endParaRPr lang="ru-RU" sz="2400" b="1" i="1" dirty="0"/>
          </a:p>
          <a:p>
            <a:pPr lvl="0"/>
            <a:endParaRPr lang="ru-RU" sz="2400" b="1" i="1" dirty="0"/>
          </a:p>
          <a:p>
            <a:pPr lvl="0"/>
            <a:endParaRPr lang="ru-RU" sz="2400" b="1" i="1" dirty="0"/>
          </a:p>
          <a:p>
            <a:pPr lvl="0"/>
            <a:endParaRPr lang="ru-RU" sz="2400" b="1" i="1" dirty="0"/>
          </a:p>
          <a:p>
            <a:pPr lvl="0"/>
            <a:endParaRPr lang="ru-RU" sz="2400" b="1" i="1" dirty="0"/>
          </a:p>
          <a:p>
            <a:pPr lvl="0"/>
            <a:endParaRPr lang="ru-RU" sz="2400" b="1" i="1" dirty="0"/>
          </a:p>
          <a:p>
            <a:pPr lvl="0"/>
            <a:r>
              <a:rPr lang="ru-RU" sz="2400" b="1" i="1" dirty="0"/>
              <a:t>«Расскажи- и я забуду, покажи- и я запомню, дай попробовать- и я пойму», - </a:t>
            </a:r>
            <a:r>
              <a:rPr lang="ru-RU" sz="2400" i="1" dirty="0"/>
              <a:t>гласит китайская поговорка.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2204864"/>
            <a:ext cx="6696744" cy="3459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Экспериментирование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выступает как: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  <a:p>
            <a:pPr lvl="0" algn="just">
              <a:lnSpc>
                <a:spcPct val="150000"/>
              </a:lnSpc>
              <a:buBlip>
                <a:blip r:embed="rId2"/>
              </a:buBlip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/>
              <a:t>метод обучения</a:t>
            </a:r>
          </a:p>
          <a:p>
            <a:pPr lvl="0" algn="just">
              <a:lnSpc>
                <a:spcPct val="150000"/>
              </a:lnSpc>
              <a:buBlip>
                <a:blip r:embed="rId2"/>
              </a:buBlip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/>
              <a:t>форма организации педагогического процесса</a:t>
            </a:r>
          </a:p>
          <a:p>
            <a:pPr lvl="0" algn="just">
              <a:lnSpc>
                <a:spcPct val="150000"/>
              </a:lnSpc>
              <a:buBlip>
                <a:blip r:embed="rId2"/>
              </a:buBlip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/>
              <a:t>вид познавательной деятельности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247447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ch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300192" y="4149080"/>
            <a:ext cx="230425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051720" y="764705"/>
            <a:ext cx="56886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Детское экспериментирование </a:t>
            </a:r>
            <a:endParaRPr lang="ru-RU" sz="2400" dirty="0">
              <a:solidFill>
                <a:schemeClr val="accent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268760"/>
            <a:ext cx="734481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Blip>
                <a:blip r:embed="rId3"/>
              </a:buBlip>
            </a:pPr>
            <a:r>
              <a:rPr lang="ru-RU" sz="2000" dirty="0"/>
              <a:t> </a:t>
            </a:r>
            <a:r>
              <a:rPr lang="ru-RU" sz="2400" dirty="0"/>
              <a:t>положительно влияет на эмоциональную сферу ребёнка;</a:t>
            </a:r>
          </a:p>
          <a:p>
            <a:pPr>
              <a:lnSpc>
                <a:spcPct val="150000"/>
              </a:lnSpc>
              <a:buBlip>
                <a:blip r:embed="rId3"/>
              </a:buBlip>
            </a:pPr>
            <a:r>
              <a:rPr lang="ru-RU" sz="2400" dirty="0"/>
              <a:t> даёт детям реальные представления о                                      различных сторонах изучаемого объекта;</a:t>
            </a:r>
          </a:p>
          <a:p>
            <a:pPr>
              <a:lnSpc>
                <a:spcPct val="150000"/>
              </a:lnSpc>
              <a:buBlip>
                <a:blip r:embed="rId3"/>
              </a:buBlip>
            </a:pPr>
            <a:r>
              <a:rPr lang="ru-RU" sz="2400" dirty="0"/>
              <a:t> активизируются его мыслительные процессы;</a:t>
            </a:r>
          </a:p>
          <a:p>
            <a:pPr>
              <a:lnSpc>
                <a:spcPct val="150000"/>
              </a:lnSpc>
              <a:buBlip>
                <a:blip r:embed="rId3"/>
              </a:buBlip>
            </a:pPr>
            <a:r>
              <a:rPr lang="ru-RU" sz="2400" dirty="0"/>
              <a:t> идёт обогащение знаний и памяти </a:t>
            </a:r>
          </a:p>
          <a:p>
            <a:pPr>
              <a:lnSpc>
                <a:spcPct val="150000"/>
              </a:lnSpc>
            </a:pPr>
            <a:r>
              <a:rPr lang="ru-RU" sz="2400" dirty="0"/>
              <a:t>ребёнка;</a:t>
            </a:r>
          </a:p>
          <a:p>
            <a:pPr>
              <a:lnSpc>
                <a:spcPct val="150000"/>
              </a:lnSpc>
              <a:buBlip>
                <a:blip r:embed="rId3"/>
              </a:buBlip>
            </a:pPr>
            <a:r>
              <a:rPr lang="ru-RU" sz="2400" dirty="0"/>
              <a:t> стимулирует развитие речи.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Pictures\дсад\school2225.gif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000892" y="5092675"/>
            <a:ext cx="1986701" cy="176532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85786" y="785794"/>
            <a:ext cx="7386614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           </a:t>
            </a:r>
            <a:r>
              <a:rPr lang="ru-RU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Детское экспериментирование </a:t>
            </a:r>
          </a:p>
          <a:p>
            <a:r>
              <a:rPr lang="ru-RU" sz="2400" dirty="0"/>
              <a:t>тесно связано с другими видами деятельности:</a:t>
            </a:r>
          </a:p>
          <a:p>
            <a:endParaRPr lang="ru-RU" sz="2400" dirty="0"/>
          </a:p>
          <a:p>
            <a:pPr>
              <a:lnSpc>
                <a:spcPct val="150000"/>
              </a:lnSpc>
              <a:buBlip>
                <a:blip r:embed="rId3"/>
              </a:buBlip>
            </a:pPr>
            <a:r>
              <a:rPr lang="ru-RU" sz="2400" dirty="0"/>
              <a:t> Наблюдения </a:t>
            </a:r>
          </a:p>
          <a:p>
            <a:pPr>
              <a:lnSpc>
                <a:spcPct val="150000"/>
              </a:lnSpc>
              <a:buBlip>
                <a:blip r:embed="rId3"/>
              </a:buBlip>
            </a:pPr>
            <a:r>
              <a:rPr lang="ru-RU" sz="2400" dirty="0"/>
              <a:t> Развитие речи</a:t>
            </a:r>
          </a:p>
          <a:p>
            <a:pPr>
              <a:lnSpc>
                <a:spcPct val="150000"/>
              </a:lnSpc>
              <a:buBlip>
                <a:blip r:embed="rId3"/>
              </a:buBlip>
            </a:pPr>
            <a:r>
              <a:rPr lang="ru-RU" sz="2400" dirty="0"/>
              <a:t> Изобразительная деятельность</a:t>
            </a:r>
          </a:p>
          <a:p>
            <a:pPr>
              <a:lnSpc>
                <a:spcPct val="150000"/>
              </a:lnSpc>
              <a:buBlip>
                <a:blip r:embed="rId3"/>
              </a:buBlip>
            </a:pPr>
            <a:r>
              <a:rPr lang="ru-RU" sz="2400" dirty="0"/>
              <a:t> Трудовая деятельность</a:t>
            </a:r>
          </a:p>
          <a:p>
            <a:pPr>
              <a:lnSpc>
                <a:spcPct val="150000"/>
              </a:lnSpc>
              <a:buBlip>
                <a:blip r:embed="rId3"/>
              </a:buBlip>
            </a:pPr>
            <a:r>
              <a:rPr lang="ru-RU" sz="2400" dirty="0"/>
              <a:t> Чтение художественной литературы</a:t>
            </a:r>
          </a:p>
          <a:p>
            <a:pPr>
              <a:lnSpc>
                <a:spcPct val="150000"/>
              </a:lnSpc>
              <a:buBlip>
                <a:blip r:embed="rId3"/>
              </a:buBlip>
            </a:pPr>
            <a:r>
              <a:rPr lang="ru-RU" sz="2400" dirty="0"/>
              <a:t> Формирование элементарных математических представлений</a:t>
            </a: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788" y="1124744"/>
            <a:ext cx="5129868" cy="46303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0232" y="2924944"/>
            <a:ext cx="1676545" cy="8839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9632" y="1124744"/>
            <a:ext cx="2176461" cy="10242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9346" y="2924944"/>
            <a:ext cx="1603387" cy="8779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6473" y="4365104"/>
            <a:ext cx="2322777" cy="1390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698539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Pictures\дсад\school2225.gif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092280" y="5157192"/>
            <a:ext cx="1440160" cy="1279685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683568" y="360236"/>
            <a:ext cx="7632848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Основные принципы организации детского экспериментирования: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Связь теории с практикой;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Развивающий характер воспитания и обучения;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Индивидуализация и гумманизация образования;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Природосообразность - акцент на психолого-возрастные особенности дошкольников;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Целостность и системность обучающего процесса;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Взаимодействие трех факторов: детский сад, семья, общество.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theme/theme1.xml><?xml version="1.0" encoding="utf-8"?>
<a:theme xmlns:a="http://schemas.openxmlformats.org/drawingml/2006/main" name="round rectangle bevel">
  <a:themeElements>
    <a:clrScheme name="round rectangle bevel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round rectangle bev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ound rectangle bevel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olormaster">
  <a:themeElements>
    <a:clrScheme name="Другая 13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C00000"/>
      </a:hlink>
      <a:folHlink>
        <a:srgbClr val="7030A0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colormaster">
  <a:themeElements>
    <a:clrScheme name="2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colormaster">
  <a:themeElements>
    <a:clrScheme name="3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colormaster">
  <a:themeElements>
    <a:clrScheme name="4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colormaster">
  <a:themeElements>
    <a:clrScheme name="5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colormaster">
  <a:themeElements>
    <a:clrScheme name="6_colormaster 12">
      <a:dk1>
        <a:srgbClr val="000000"/>
      </a:dk1>
      <a:lt1>
        <a:srgbClr val="CC99FF"/>
      </a:lt1>
      <a:dk2>
        <a:srgbClr val="1C1C1C"/>
      </a:dk2>
      <a:lt2>
        <a:srgbClr val="4D4D4D"/>
      </a:lt2>
      <a:accent1>
        <a:srgbClr val="0066FF"/>
      </a:accent1>
      <a:accent2>
        <a:srgbClr val="CCCCFF"/>
      </a:accent2>
      <a:accent3>
        <a:srgbClr val="E2CAFF"/>
      </a:accent3>
      <a:accent4>
        <a:srgbClr val="000000"/>
      </a:accent4>
      <a:accent5>
        <a:srgbClr val="AAB8FF"/>
      </a:accent5>
      <a:accent6>
        <a:srgbClr val="B9B9E7"/>
      </a:accent6>
      <a:hlink>
        <a:srgbClr val="FF0066"/>
      </a:hlink>
      <a:folHlink>
        <a:srgbClr val="66CCFF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colormaster">
  <a:themeElements>
    <a:clrScheme name="7_colormaster 12">
      <a:dk1>
        <a:srgbClr val="000000"/>
      </a:dk1>
      <a:lt1>
        <a:srgbClr val="CC99FF"/>
      </a:lt1>
      <a:dk2>
        <a:srgbClr val="1C1C1C"/>
      </a:dk2>
      <a:lt2>
        <a:srgbClr val="4D4D4D"/>
      </a:lt2>
      <a:accent1>
        <a:srgbClr val="0066FF"/>
      </a:accent1>
      <a:accent2>
        <a:srgbClr val="CCCCFF"/>
      </a:accent2>
      <a:accent3>
        <a:srgbClr val="E2CAFF"/>
      </a:accent3>
      <a:accent4>
        <a:srgbClr val="000000"/>
      </a:accent4>
      <a:accent5>
        <a:srgbClr val="AAB8FF"/>
      </a:accent5>
      <a:accent6>
        <a:srgbClr val="B9B9E7"/>
      </a:accent6>
      <a:hlink>
        <a:srgbClr val="FF0066"/>
      </a:hlink>
      <a:folHlink>
        <a:srgbClr val="66CCFF"/>
      </a:folHlink>
    </a:clrScheme>
    <a:fontScheme name="7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colormaster">
  <a:themeElements>
    <a:clrScheme name="8_colormaster 12">
      <a:dk1>
        <a:srgbClr val="000000"/>
      </a:dk1>
      <a:lt1>
        <a:srgbClr val="CC99FF"/>
      </a:lt1>
      <a:dk2>
        <a:srgbClr val="1C1C1C"/>
      </a:dk2>
      <a:lt2>
        <a:srgbClr val="4D4D4D"/>
      </a:lt2>
      <a:accent1>
        <a:srgbClr val="0066FF"/>
      </a:accent1>
      <a:accent2>
        <a:srgbClr val="CCCCFF"/>
      </a:accent2>
      <a:accent3>
        <a:srgbClr val="E2CAFF"/>
      </a:accent3>
      <a:accent4>
        <a:srgbClr val="000000"/>
      </a:accent4>
      <a:accent5>
        <a:srgbClr val="AAB8FF"/>
      </a:accent5>
      <a:accent6>
        <a:srgbClr val="B9B9E7"/>
      </a:accent6>
      <a:hlink>
        <a:srgbClr val="FF0066"/>
      </a:hlink>
      <a:folHlink>
        <a:srgbClr val="66CCFF"/>
      </a:folHlink>
    </a:clrScheme>
    <a:fontScheme name="8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056</Template>
  <TotalTime>1143</TotalTime>
  <Words>429</Words>
  <Application>Microsoft Office PowerPoint</Application>
  <PresentationFormat>Экран (4:3)</PresentationFormat>
  <Paragraphs>72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26</vt:i4>
      </vt:variant>
    </vt:vector>
  </HeadingPairs>
  <TitlesOfParts>
    <vt:vector size="42" baseType="lpstr">
      <vt:lpstr>Arial</vt:lpstr>
      <vt:lpstr>Arial Unicode MS</vt:lpstr>
      <vt:lpstr>Calibri</vt:lpstr>
      <vt:lpstr>Constantia</vt:lpstr>
      <vt:lpstr>Wingdings</vt:lpstr>
      <vt:lpstr>Wingdings 2</vt:lpstr>
      <vt:lpstr>round rectangle bevel</vt:lpstr>
      <vt:lpstr>1_colormaster</vt:lpstr>
      <vt:lpstr>2_colormaster</vt:lpstr>
      <vt:lpstr>3_colormaster</vt:lpstr>
      <vt:lpstr>4_colormaster</vt:lpstr>
      <vt:lpstr>5_colormaster</vt:lpstr>
      <vt:lpstr>6_colormaster</vt:lpstr>
      <vt:lpstr>7_colormaster</vt:lpstr>
      <vt:lpstr>8_colormaster</vt:lpstr>
      <vt:lpstr>Поток</vt:lpstr>
      <vt:lpstr>Презентация PowerPoint</vt:lpstr>
      <vt:lpstr>Цель:</vt:lpstr>
      <vt:lpstr>Задачи: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Опыты и эксперименты.</vt:lpstr>
      <vt:lpstr>Презентация PowerPoint</vt:lpstr>
      <vt:lpstr>Презентация PowerPoint</vt:lpstr>
      <vt:lpstr>Презентация PowerPoint</vt:lpstr>
      <vt:lpstr>Презентация PowerPoint</vt:lpstr>
      <vt:lpstr>Удивительные магниты</vt:lpstr>
      <vt:lpstr>Презентация PowerPoint</vt:lpstr>
      <vt:lpstr>Презентация PowerPoint</vt:lpstr>
      <vt:lpstr>Наши огороды</vt:lpstr>
      <vt:lpstr>Презентация PowerPoint</vt:lpstr>
      <vt:lpstr>Презентация PowerPoint</vt:lpstr>
      <vt:lpstr>Презентация PowerPoint</vt:lpstr>
      <vt:lpstr>Так мы наблюдаем за природой.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Цвет в презентации</dc:title>
  <dc:creator>Мила</dc:creator>
  <cp:lastModifiedBy>Ольга Тимина</cp:lastModifiedBy>
  <cp:revision>135</cp:revision>
  <dcterms:created xsi:type="dcterms:W3CDTF">2009-12-12T12:05:12Z</dcterms:created>
  <dcterms:modified xsi:type="dcterms:W3CDTF">2024-01-30T10:20:14Z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1582118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