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C5B1A4-88B6-406C-A03A-38A5D0594EB3}" v="1" dt="2024-01-30T11:35:05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-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астасия Абрамова" userId="21472bcbbc805426" providerId="LiveId" clId="{20C5B1A4-88B6-406C-A03A-38A5D0594EB3}"/>
    <pc:docChg chg="custSel modSld">
      <pc:chgData name="Анастасия Абрамова" userId="21472bcbbc805426" providerId="LiveId" clId="{20C5B1A4-88B6-406C-A03A-38A5D0594EB3}" dt="2024-01-30T11:35:52.196" v="108" actId="255"/>
      <pc:docMkLst>
        <pc:docMk/>
      </pc:docMkLst>
      <pc:sldChg chg="addSp delSp modSp mod">
        <pc:chgData name="Анастасия Абрамова" userId="21472bcbbc805426" providerId="LiveId" clId="{20C5B1A4-88B6-406C-A03A-38A5D0594EB3}" dt="2024-01-30T11:35:52.196" v="108" actId="255"/>
        <pc:sldMkLst>
          <pc:docMk/>
          <pc:sldMk cId="3818884836" sldId="256"/>
        </pc:sldMkLst>
        <pc:spChg chg="mod">
          <ac:chgData name="Анастасия Абрамова" userId="21472bcbbc805426" providerId="LiveId" clId="{20C5B1A4-88B6-406C-A03A-38A5D0594EB3}" dt="2024-01-30T11:34:28.455" v="4" actId="1076"/>
          <ac:spMkLst>
            <pc:docMk/>
            <pc:sldMk cId="3818884836" sldId="256"/>
            <ac:spMk id="2" creationId="{00000000-0000-0000-0000-000000000000}"/>
          </ac:spMkLst>
        </pc:spChg>
        <pc:spChg chg="mod">
          <ac:chgData name="Анастасия Абрамова" userId="21472bcbbc805426" providerId="LiveId" clId="{20C5B1A4-88B6-406C-A03A-38A5D0594EB3}" dt="2024-01-30T11:34:56.998" v="72" actId="20577"/>
          <ac:spMkLst>
            <pc:docMk/>
            <pc:sldMk cId="3818884836" sldId="256"/>
            <ac:spMk id="3" creationId="{00000000-0000-0000-0000-000000000000}"/>
          </ac:spMkLst>
        </pc:spChg>
        <pc:spChg chg="add mod">
          <ac:chgData name="Анастасия Абрамова" userId="21472bcbbc805426" providerId="LiveId" clId="{20C5B1A4-88B6-406C-A03A-38A5D0594EB3}" dt="2024-01-30T11:35:52.196" v="108" actId="255"/>
          <ac:spMkLst>
            <pc:docMk/>
            <pc:sldMk cId="3818884836" sldId="256"/>
            <ac:spMk id="4" creationId="{18A02742-902B-7F25-ABC5-7612884D2DA0}"/>
          </ac:spMkLst>
        </pc:spChg>
        <pc:spChg chg="del mod">
          <ac:chgData name="Анастасия Абрамова" userId="21472bcbbc805426" providerId="LiveId" clId="{20C5B1A4-88B6-406C-A03A-38A5D0594EB3}" dt="2024-01-30T11:34:23.828" v="3"/>
          <ac:spMkLst>
            <pc:docMk/>
            <pc:sldMk cId="3818884836" sldId="256"/>
            <ac:spMk id="5" creationId="{00000000-0000-0000-0000-000000000000}"/>
          </ac:spMkLst>
        </pc:spChg>
        <pc:spChg chg="del">
          <ac:chgData name="Анастасия Абрамова" userId="21472bcbbc805426" providerId="LiveId" clId="{20C5B1A4-88B6-406C-A03A-38A5D0594EB3}" dt="2024-01-30T11:34:09.888" v="0" actId="478"/>
          <ac:spMkLst>
            <pc:docMk/>
            <pc:sldMk cId="3818884836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76754-FE98-4CBC-9800-C167FD5C3F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DE1BD-D32D-4951-BD9D-D6684B1EE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8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DE1BD-D32D-4951-BD9D-D6684B1EE77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306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152" y="1119197"/>
            <a:ext cx="8712968" cy="1574304"/>
          </a:xfr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</a:rPr>
              <a:t>«Правила и техники эффективного детско-родительского общения»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Выполнила воспитатель: </a:t>
            </a:r>
            <a:r>
              <a:rPr lang="ru-RU" sz="2800" dirty="0" err="1">
                <a:latin typeface="Arial Narrow" panose="020B0606020202030204" pitchFamily="34" charset="0"/>
              </a:rPr>
              <a:t>Озянькина</a:t>
            </a:r>
            <a:r>
              <a:rPr lang="ru-RU" sz="2800" dirty="0">
                <a:latin typeface="Arial Narrow" panose="020B0606020202030204" pitchFamily="34" charset="0"/>
              </a:rPr>
              <a:t> А.Л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855" y="3193343"/>
            <a:ext cx="3804356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A02742-902B-7F25-ABC5-7612884D2DA0}"/>
              </a:ext>
            </a:extLst>
          </p:cNvPr>
          <p:cNvSpPr txBox="1"/>
          <p:nvPr/>
        </p:nvSpPr>
        <p:spPr>
          <a:xfrm>
            <a:off x="0" y="6069771"/>
            <a:ext cx="201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МБДОУ «Детский сад №318»</a:t>
            </a:r>
          </a:p>
        </p:txBody>
      </p:sp>
    </p:spTree>
    <p:extLst>
      <p:ext uri="{BB962C8B-B14F-4D97-AF65-F5344CB8AC3E}">
        <p14:creationId xmlns:p14="http://schemas.microsoft.com/office/powerpoint/2010/main" val="381888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436296" cy="1254968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Arial Narrow" panose="020B0606020202030204" pitchFamily="34" charset="0"/>
              </a:rPr>
              <a:t>В современном мире все больше растет понимание семьи как системы определяющей не только развитие ребенка, но и общества в целом. Взаимодействие ребенка с родителями является первым, важнейшим опытом взаимодействия с окружающим миром.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" b="1802"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1547664" y="4725144"/>
            <a:ext cx="7596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 Narrow" panose="020B0606020202030204" pitchFamily="34" charset="0"/>
              </a:rPr>
              <a:t>по мнению И. М. Марковской, сама цивилизованность общества «определяется не только отношением к женщинам, но и отношениям к детям».</a:t>
            </a:r>
          </a:p>
        </p:txBody>
      </p:sp>
    </p:spTree>
    <p:extLst>
      <p:ext uri="{BB962C8B-B14F-4D97-AF65-F5344CB8AC3E}">
        <p14:creationId xmlns:p14="http://schemas.microsoft.com/office/powerpoint/2010/main" val="389377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8153400" cy="1152128"/>
          </a:xfrm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</a:rPr>
              <a:t>Правила эффективного детско-родительского общения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8117" y="1556792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5 важных правил эффективного детско-родительского общения: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Arial Narrow" panose="020B0606020202030204" pitchFamily="34" charset="0"/>
              </a:rPr>
              <a:t> 	</a:t>
            </a:r>
            <a:r>
              <a:rPr lang="ru-RU" sz="2400" b="1" dirty="0">
                <a:latin typeface="Arial Narrow" panose="020B0606020202030204" pitchFamily="34" charset="0"/>
              </a:rPr>
              <a:t>Первое правило</a:t>
            </a:r>
            <a:r>
              <a:rPr lang="ru-RU" sz="2400" dirty="0">
                <a:latin typeface="Arial Narrow" panose="020B0606020202030204" pitchFamily="34" charset="0"/>
              </a:rPr>
              <a:t> - эффективного детско-родительского общения - слушать ребенка.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Arial Narrow" panose="020B0606020202030204" pitchFamily="34" charset="0"/>
              </a:rPr>
              <a:t> 	</a:t>
            </a:r>
            <a:r>
              <a:rPr lang="ru-RU" sz="2400" b="1" dirty="0">
                <a:latin typeface="Arial Narrow" panose="020B0606020202030204" pitchFamily="34" charset="0"/>
              </a:rPr>
              <a:t>Второе правило </a:t>
            </a:r>
            <a:r>
              <a:rPr lang="ru-RU" sz="2400" dirty="0">
                <a:latin typeface="Arial Narrow" panose="020B0606020202030204" pitchFamily="34" charset="0"/>
              </a:rPr>
              <a:t>- открытое и уважительное общение.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Arial Narrow" panose="020B0606020202030204" pitchFamily="34" charset="0"/>
              </a:rPr>
              <a:t> 	</a:t>
            </a:r>
            <a:r>
              <a:rPr lang="ru-RU" sz="2400" b="1" dirty="0">
                <a:latin typeface="Arial Narrow" panose="020B0606020202030204" pitchFamily="34" charset="0"/>
              </a:rPr>
              <a:t>Третье правило </a:t>
            </a:r>
            <a:r>
              <a:rPr lang="ru-RU" sz="2400" dirty="0">
                <a:latin typeface="Arial Narrow" panose="020B0606020202030204" pitchFamily="34" charset="0"/>
              </a:rPr>
              <a:t>- установление четких и понятных границ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Arial Narrow" panose="020B0606020202030204" pitchFamily="34" charset="0"/>
              </a:rPr>
              <a:t> 	</a:t>
            </a:r>
            <a:r>
              <a:rPr lang="ru-RU" sz="2400" b="1" dirty="0">
                <a:latin typeface="Arial Narrow" panose="020B0606020202030204" pitchFamily="34" charset="0"/>
              </a:rPr>
              <a:t>Четвертое правило </a:t>
            </a:r>
            <a:r>
              <a:rPr lang="ru-RU" sz="2400" dirty="0">
                <a:latin typeface="Arial Narrow" panose="020B0606020202030204" pitchFamily="34" charset="0"/>
              </a:rPr>
              <a:t>- активное участие в жизни ребенка.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Arial Narrow" panose="020B0606020202030204" pitchFamily="34" charset="0"/>
              </a:rPr>
              <a:t> 	</a:t>
            </a:r>
            <a:r>
              <a:rPr lang="ru-RU" sz="2400" b="1" dirty="0">
                <a:latin typeface="Arial Narrow" panose="020B0606020202030204" pitchFamily="34" charset="0"/>
              </a:rPr>
              <a:t>Пятое правило </a:t>
            </a:r>
            <a:r>
              <a:rPr lang="ru-RU" sz="2400" dirty="0">
                <a:latin typeface="Arial Narrow" panose="020B0606020202030204" pitchFamily="34" charset="0"/>
              </a:rPr>
              <a:t>- эмоциональная поддержка.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34494"/>
            <a:ext cx="2577920" cy="256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2208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53400" cy="1112168"/>
          </a:xfrm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anose="020B0606020202030204" pitchFamily="34" charset="0"/>
              </a:rPr>
              <a:t>Техники  эффективного детско-родительского общения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Narrow" panose="020B0606020202030204" pitchFamily="34" charset="0"/>
              </a:rPr>
              <a:t>Основные техники эффективного детско-родительского общения включают активное слушание, активное сообщение, </a:t>
            </a:r>
            <a:r>
              <a:rPr lang="ru-RU" sz="2000" b="1" dirty="0" err="1">
                <a:latin typeface="Arial Narrow" panose="020B0606020202030204" pitchFamily="34" charset="0"/>
              </a:rPr>
              <a:t>эмпатию</a:t>
            </a:r>
            <a:r>
              <a:rPr lang="ru-RU" sz="2000" b="1" dirty="0">
                <a:latin typeface="Arial Narrow" panose="020B0606020202030204" pitchFamily="34" charset="0"/>
              </a:rPr>
              <a:t> и взаимное доверие.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Активное слушание </a:t>
            </a:r>
            <a:r>
              <a:rPr lang="ru-RU" sz="2000" dirty="0">
                <a:latin typeface="Arial Narrow" panose="020B0606020202030204" pitchFamily="34" charset="0"/>
              </a:rPr>
              <a:t>предполагает активное участие и отражение высказываний ребенка, позволяет ему почувствовать, что он важен и его мнение уважается.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Активное сообщение </a:t>
            </a:r>
            <a:r>
              <a:rPr lang="ru-RU" sz="2000" dirty="0">
                <a:latin typeface="Arial Narrow" panose="020B0606020202030204" pitchFamily="34" charset="0"/>
              </a:rPr>
              <a:t>включает конкретное и ясное выражение своих мыслей и чувств, а также использование словаря и языка, понятного ребенку.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>
                <a:latin typeface="Arial Narrow" panose="020B0606020202030204" pitchFamily="34" charset="0"/>
              </a:rPr>
              <a:t>Эмпатия</a:t>
            </a:r>
            <a:r>
              <a:rPr lang="ru-RU" sz="2000" b="1" dirty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- это создание понимания и сочувствия к чувствам и переживаниям ребенка. Взаимное доверие строится на уважении и открытости друг к другу.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78266"/>
            <a:ext cx="3096344" cy="256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713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603448"/>
            <a:ext cx="8153400" cy="259228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В системе детско-родительских отношений родитель является ведущим звеном </a:t>
            </a:r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поэтому, прежде всего от него зависит, как складываются эти взаимоотношения.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1628800"/>
            <a:ext cx="4572000" cy="48936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>
                <a:latin typeface="Arial Narrow" panose="020B0606020202030204" pitchFamily="34" charset="0"/>
              </a:rPr>
              <a:t>Исследования влияния различных стилей воспитания на развитие личности ребенка и формирование детско-родительских отношений показали, что наиболее благоприятное воздействие оказывает авторитетный и демократический стиль взаимодействия, в то время как остальные стили приводят к нарушениям личностного развития и дисгармонии межличностных отношений родителей и детей.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4" y="1628800"/>
            <a:ext cx="3951899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83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1" y="-171400"/>
            <a:ext cx="9289032" cy="165618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Метод конгруэнтной коммуникации как инструмент демократического общения </a:t>
            </a:r>
            <a:r>
              <a:rPr lang="ru-RU" sz="2400" dirty="0">
                <a:solidFill>
                  <a:schemeClr val="tx1"/>
                </a:solidFill>
                <a:latin typeface="Arial Narrow" panose="020B0606020202030204" pitchFamily="34" charset="0"/>
              </a:rPr>
              <a:t>в системе отношений и взаимодействия ребенок—взрослый.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556792"/>
            <a:ext cx="9036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Основан на идеях и принципах гуманистической психологии К. </a:t>
            </a:r>
            <a:r>
              <a:rPr lang="ru-RU" b="1" dirty="0" err="1"/>
              <a:t>Роджерса</a:t>
            </a:r>
            <a:r>
              <a:rPr lang="ru-RU" b="1" dirty="0"/>
              <a:t>, А. </a:t>
            </a:r>
            <a:r>
              <a:rPr lang="ru-RU" b="1" dirty="0" err="1"/>
              <a:t>Маслоу</a:t>
            </a:r>
            <a:r>
              <a:rPr lang="ru-RU" b="1" dirty="0"/>
              <a:t>, А. Адлера, Р. </a:t>
            </a:r>
            <a:r>
              <a:rPr lang="ru-RU" b="1" dirty="0" err="1"/>
              <a:t>Дрейкурса</a:t>
            </a:r>
            <a:r>
              <a:rPr lang="ru-RU" b="1" dirty="0"/>
              <a:t>, Т. Гордона</a:t>
            </a:r>
            <a:r>
              <a:rPr lang="ru-RU" dirty="0"/>
              <a:t>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b="1" dirty="0"/>
              <a:t>Его главная цель </a:t>
            </a:r>
            <a:r>
              <a:rPr lang="ru-RU" dirty="0"/>
              <a:t>— обеспечение психологических условий для позитивного личностного развития ребенка реализуется через установление взаимопонимания между ребенком и взрослым, формирование отношений доверия и сотрудничества, уважения и равенства на основе безусловного эмпатического принятия ребенка. Р. </a:t>
            </a:r>
            <a:r>
              <a:rPr lang="ru-RU" dirty="0" err="1"/>
              <a:t>Дрейкурс</a:t>
            </a:r>
            <a:r>
              <a:rPr lang="ru-RU" dirty="0"/>
              <a:t> и В. </a:t>
            </a:r>
            <a:r>
              <a:rPr lang="ru-RU" dirty="0" err="1"/>
              <a:t>Зольц</a:t>
            </a:r>
            <a:r>
              <a:rPr lang="ru-RU" dirty="0"/>
              <a:t>  указывают, что равенство между взрослыми и детьми не предполагает их «уравнивания» по знаниям, умениям и жизненному опыту, но означает равные права на уважение и собственное достоинство.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4864"/>
            <a:ext cx="3195067" cy="23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785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217024" cy="187220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Метод конгруэнтной коммуникации основан на следующих принципах организации эффективного общения: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596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Arial Narrow" panose="020B0606020202030204" pitchFamily="34" charset="0"/>
              </a:rPr>
              <a:t>  любой акт коммуникации должен быть направлен на укрепление </a:t>
            </a:r>
            <a:r>
              <a:rPr lang="ru-RU" sz="2000" dirty="0" err="1">
                <a:latin typeface="Arial Narrow" panose="020B0606020202030204" pitchFamily="34" charset="0"/>
              </a:rPr>
              <a:t>самопринятия</a:t>
            </a:r>
            <a:r>
              <a:rPr lang="ru-RU" sz="2000" dirty="0">
                <a:latin typeface="Arial Narrow" panose="020B0606020202030204" pitchFamily="34" charset="0"/>
              </a:rPr>
              <a:t> ребенка, поддержание позитивного образа его Я.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Arial Narrow" panose="020B0606020202030204" pitchFamily="34" charset="0"/>
              </a:rPr>
              <a:t>  коммуникация должна быть без оценочной, что означает запрет на прямые оценки личности и характера ребенка, постановку диагноза, негативные прогнозы на будущее развитие ребенка.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Arial Narrow" panose="020B0606020202030204" pitchFamily="34" charset="0"/>
              </a:rPr>
              <a:t>  основной акцент в конгруэнтной коммуникации падает на отражение эмоциональных компонентов активности и деятельности ребенка;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Arial Narrow" panose="020B0606020202030204" pitchFamily="34" charset="0"/>
              </a:rPr>
              <a:t>  взрослый должен поощрять самостоятельность и инициативу ребенка, но в то же время гарантировать ему помощь в разрешении трудных ситуаций.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59375"/>
            <a:ext cx="2880320" cy="221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52" y="4474079"/>
            <a:ext cx="3472408" cy="232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93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534400" cy="86995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Детско-родительское общение является фундаментом здорового развития ребенка.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72816"/>
            <a:ext cx="1586136" cy="4323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Эффективное общение создает сильные эмоциональные связи и помогает детям стать нравственно сознательными и эмоционально устойчивыми людьми. </a:t>
            </a:r>
          </a:p>
          <a:p>
            <a:r>
              <a:rPr lang="ru-RU" sz="2800" dirty="0">
                <a:latin typeface="Arial Narrow" panose="020B0606020202030204" pitchFamily="34" charset="0"/>
              </a:rPr>
              <a:t>Правильное применение правил и техник коммуникации может улучшить отношения между родителями и детьми, а также способствовать их общему благополучию и счастью.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03267"/>
            <a:ext cx="136815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766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</TotalTime>
  <Words>563</Words>
  <Application>Microsoft Office PowerPoint</Application>
  <PresentationFormat>Экран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Tw Cen MT</vt:lpstr>
      <vt:lpstr>Wingdings</vt:lpstr>
      <vt:lpstr>Wingdings 2</vt:lpstr>
      <vt:lpstr>Обычная</vt:lpstr>
      <vt:lpstr>«Правила и техники эффективного детско-родительского общения»</vt:lpstr>
      <vt:lpstr>Презентация PowerPoint</vt:lpstr>
      <vt:lpstr>Правила эффективного детско-родительского общения</vt:lpstr>
      <vt:lpstr>Техники  эффективного детско-родительского общения</vt:lpstr>
      <vt:lpstr>В системе детско-родительских отношений родитель является ведущим звеном поэтому, прежде всего от него зависит, как складываются эти взаимоотношения. </vt:lpstr>
      <vt:lpstr>Метод конгруэнтной коммуникации как инструмент демократического общения в системе отношений и взаимодействия ребенок—взрослый.</vt:lpstr>
      <vt:lpstr>Метод конгруэнтной коммуникации основан на следующих принципах организации эффективного общения:</vt:lpstr>
      <vt:lpstr>Детско-родительское общение является фундаментом здорового развития ребенка.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«Правила и техники эффективного детско-родительского общения»</dc:title>
  <dc:creator>Настя</dc:creator>
  <cp:lastModifiedBy>Анастасия Абрамова</cp:lastModifiedBy>
  <cp:revision>5</cp:revision>
  <dcterms:created xsi:type="dcterms:W3CDTF">2023-12-11T15:01:51Z</dcterms:created>
  <dcterms:modified xsi:type="dcterms:W3CDTF">2024-01-30T11:35:55Z</dcterms:modified>
</cp:coreProperties>
</file>