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76"/>
  </p:notesMasterIdLst>
  <p:handoutMasterIdLst>
    <p:handoutMasterId r:id="rId77"/>
  </p:handoutMasterIdLst>
  <p:sldIdLst>
    <p:sldId id="256" r:id="rId3"/>
    <p:sldId id="259" r:id="rId4"/>
    <p:sldId id="257" r:id="rId5"/>
    <p:sldId id="269" r:id="rId6"/>
    <p:sldId id="270" r:id="rId7"/>
    <p:sldId id="271" r:id="rId8"/>
    <p:sldId id="303" r:id="rId9"/>
    <p:sldId id="272" r:id="rId10"/>
    <p:sldId id="273" r:id="rId11"/>
    <p:sldId id="288" r:id="rId12"/>
    <p:sldId id="275" r:id="rId13"/>
    <p:sldId id="276" r:id="rId14"/>
    <p:sldId id="289" r:id="rId15"/>
    <p:sldId id="278" r:id="rId16"/>
    <p:sldId id="291" r:id="rId17"/>
    <p:sldId id="293" r:id="rId18"/>
    <p:sldId id="290" r:id="rId19"/>
    <p:sldId id="296" r:id="rId20"/>
    <p:sldId id="292" r:id="rId21"/>
    <p:sldId id="295" r:id="rId22"/>
    <p:sldId id="282" r:id="rId23"/>
    <p:sldId id="297" r:id="rId24"/>
    <p:sldId id="299" r:id="rId25"/>
    <p:sldId id="300" r:id="rId26"/>
    <p:sldId id="301" r:id="rId27"/>
    <p:sldId id="302" r:id="rId28"/>
    <p:sldId id="308" r:id="rId29"/>
    <p:sldId id="286" r:id="rId30"/>
    <p:sldId id="260" r:id="rId31"/>
    <p:sldId id="304" r:id="rId32"/>
    <p:sldId id="307" r:id="rId33"/>
    <p:sldId id="306" r:id="rId34"/>
    <p:sldId id="262" r:id="rId35"/>
    <p:sldId id="263" r:id="rId36"/>
    <p:sldId id="309" r:id="rId37"/>
    <p:sldId id="310" r:id="rId38"/>
    <p:sldId id="311" r:id="rId39"/>
    <p:sldId id="313" r:id="rId40"/>
    <p:sldId id="314" r:id="rId41"/>
    <p:sldId id="315" r:id="rId42"/>
    <p:sldId id="316" r:id="rId43"/>
    <p:sldId id="317" r:id="rId44"/>
    <p:sldId id="318" r:id="rId45"/>
    <p:sldId id="319" r:id="rId46"/>
    <p:sldId id="320" r:id="rId47"/>
    <p:sldId id="321" r:id="rId48"/>
    <p:sldId id="322" r:id="rId49"/>
    <p:sldId id="328" r:id="rId50"/>
    <p:sldId id="329" r:id="rId51"/>
    <p:sldId id="330" r:id="rId52"/>
    <p:sldId id="265" r:id="rId53"/>
    <p:sldId id="331" r:id="rId54"/>
    <p:sldId id="332" r:id="rId55"/>
    <p:sldId id="333" r:id="rId56"/>
    <p:sldId id="334" r:id="rId57"/>
    <p:sldId id="335" r:id="rId58"/>
    <p:sldId id="336" r:id="rId59"/>
    <p:sldId id="337" r:id="rId60"/>
    <p:sldId id="338" r:id="rId61"/>
    <p:sldId id="339" r:id="rId62"/>
    <p:sldId id="340" r:id="rId63"/>
    <p:sldId id="341" r:id="rId64"/>
    <p:sldId id="356" r:id="rId65"/>
    <p:sldId id="344" r:id="rId66"/>
    <p:sldId id="345" r:id="rId67"/>
    <p:sldId id="346" r:id="rId68"/>
    <p:sldId id="347" r:id="rId69"/>
    <p:sldId id="348" r:id="rId70"/>
    <p:sldId id="357" r:id="rId71"/>
    <p:sldId id="358" r:id="rId72"/>
    <p:sldId id="359" r:id="rId73"/>
    <p:sldId id="354" r:id="rId74"/>
    <p:sldId id="360" r:id="rId7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1484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12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-27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123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ru-RU" smtClean="0"/>
              <a:pPr/>
              <a:t>30.10.2018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ru-RU" smtClean="0"/>
              <a:pPr/>
              <a:t>30.10.2018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30.10.2018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9756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30.10.2018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9637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30.10.2018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2076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30.10.2018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445927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167" y="228601"/>
            <a:ext cx="1134745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02167" y="1676401"/>
            <a:ext cx="11387667" cy="4422775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06400" y="6245225"/>
            <a:ext cx="30480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30480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FCB22-BF52-48C0-B2F8-D61C52BC04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02167" y="228601"/>
            <a:ext cx="1134745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02168" y="1676400"/>
            <a:ext cx="5592233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97601" y="1676400"/>
            <a:ext cx="5592233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02168" y="3963989"/>
            <a:ext cx="5592233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7601" y="3963989"/>
            <a:ext cx="5592233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06400" y="6245225"/>
            <a:ext cx="30480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30480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C0989-0850-426A-9D69-6A929CAB3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09600" y="704850"/>
            <a:ext cx="10972800" cy="5619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7BE12D-851C-49CD-9D2B-4A8B07C41BE1}" type="datetimeFigureOut">
              <a:rPr lang="ru-RU"/>
              <a:pPr>
                <a:defRPr/>
              </a:pPr>
              <a:t>30.10.2018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556000" y="6356351"/>
            <a:ext cx="4470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566400" y="6356351"/>
            <a:ext cx="10160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EE572F-E348-46A3-BC9F-BEA744EE29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30.10.2018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6876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Инструкции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buNone/>
            </a:pPr>
            <a:r>
              <a:rPr lang="ru-RU" sz="1200" b="1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ПРИМЕЧАНИЕ.</a:t>
            </a:r>
          </a:p>
          <a:p>
            <a:pPr algn="l" defTabSz="914400">
              <a:buNone/>
            </a:pPr>
            <a:r>
              <a:rPr lang="ru-RU" sz="1200" b="0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Чтобы изменить изображение на этом слайде, выделите рисунок и удалите его. Затем щелкните значок "Рисунки" в заполнителе и вставьте свое изображение.</a:t>
            </a:r>
            <a:endParaRPr lang="ru-RU" sz="1200" b="0" i="1" dirty="0">
              <a:solidFill>
                <a:schemeClr val="lt1"/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3943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30.10.2018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2678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30.10.2018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7791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30.10.2018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71016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30.10.2018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8111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30.10.2018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416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30.10.2018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69764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  <a:p>
            <a:pPr lvl="5"/>
            <a:r>
              <a:rPr lang="ru-RU" dirty="0" smtClean="0"/>
              <a:t>Шестой уровень</a:t>
            </a:r>
          </a:p>
          <a:p>
            <a:pPr lvl="6"/>
            <a:r>
              <a:rPr lang="ru-RU" dirty="0" smtClean="0"/>
              <a:t>Седьмой уровень</a:t>
            </a:r>
          </a:p>
          <a:p>
            <a:pPr lvl="7"/>
            <a:r>
              <a:rPr lang="ru-RU" dirty="0" smtClean="0"/>
              <a:t>Восьмой уровень</a:t>
            </a:r>
          </a:p>
          <a:p>
            <a:pPr lvl="8"/>
            <a:r>
              <a:rPr lang="ru-RU" dirty="0" smtClean="0"/>
              <a:t>Девятый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402B9795-92DC-40DC-A1CA-9A4B349D7824}" type="datetimeFigureOut">
              <a:rPr lang="ru-RU" smtClean="0"/>
              <a:pPr/>
              <a:t>30.10.2018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7.xml"/><Relationship Id="rId3" Type="http://schemas.openxmlformats.org/officeDocument/2006/relationships/slide" Target="slide5.xml"/><Relationship Id="rId7" Type="http://schemas.openxmlformats.org/officeDocument/2006/relationships/slide" Target="slide2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63.xml"/><Relationship Id="rId5" Type="http://schemas.openxmlformats.org/officeDocument/2006/relationships/slide" Target="slide11.xml"/><Relationship Id="rId10" Type="http://schemas.openxmlformats.org/officeDocument/2006/relationships/slide" Target="slide33.xml"/><Relationship Id="rId4" Type="http://schemas.openxmlformats.org/officeDocument/2006/relationships/slide" Target="slide8.xml"/><Relationship Id="rId9" Type="http://schemas.openxmlformats.org/officeDocument/2006/relationships/slide" Target="slide2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gi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70002" y="2648933"/>
            <a:ext cx="5734050" cy="2219691"/>
          </a:xfrm>
        </p:spPr>
        <p:txBody>
          <a:bodyPr anchor="ctr">
            <a:normAutofit fontScale="90000"/>
          </a:bodyPr>
          <a:lstStyle/>
          <a:p>
            <a:pPr algn="ctr" defTabSz="914400">
              <a:spcBef>
                <a:spcPts val="1"/>
              </a:spcBef>
              <a:buNone/>
            </a:pPr>
            <a:r>
              <a:rPr lang="ru-RU" dirty="0" smtClean="0">
                <a:solidFill>
                  <a:srgbClr val="514843"/>
                </a:solidFill>
                <a:latin typeface="Plantagenet Cherokee"/>
              </a:rPr>
              <a:t>Основы логики </a:t>
            </a:r>
            <a:br>
              <a:rPr lang="ru-RU" dirty="0" smtClean="0">
                <a:solidFill>
                  <a:srgbClr val="514843"/>
                </a:solidFill>
                <a:latin typeface="Plantagenet Cherokee"/>
              </a:rPr>
            </a:br>
            <a:r>
              <a:rPr lang="ru-RU" dirty="0" smtClean="0">
                <a:solidFill>
                  <a:srgbClr val="514843"/>
                </a:solidFill>
                <a:latin typeface="Plantagenet Cherokee"/>
              </a:rPr>
              <a:t>и </a:t>
            </a:r>
            <a:br>
              <a:rPr lang="ru-RU" dirty="0" smtClean="0">
                <a:solidFill>
                  <a:srgbClr val="514843"/>
                </a:solidFill>
                <a:latin typeface="Plantagenet Cherokee"/>
              </a:rPr>
            </a:br>
            <a:r>
              <a:rPr lang="ru-RU" dirty="0" smtClean="0">
                <a:solidFill>
                  <a:srgbClr val="514843"/>
                </a:solidFill>
                <a:latin typeface="Plantagenet Cherokee"/>
              </a:rPr>
              <a:t>Логические основы компьютера</a:t>
            </a:r>
            <a:endParaRPr lang="ru-RU" sz="4400" b="0" i="0" baseline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980662" y="5902435"/>
            <a:ext cx="5211337" cy="955565"/>
          </a:xfrm>
        </p:spPr>
        <p:txBody>
          <a:bodyPr>
            <a:normAutofit/>
          </a:bodyPr>
          <a:lstStyle/>
          <a:p>
            <a:pPr marL="0" indent="0" algn="l">
              <a:spcBef>
                <a:spcPts val="0"/>
              </a:spcBef>
              <a:buNone/>
            </a:pPr>
            <a:endParaRPr lang="ru-RU" sz="1800" b="0" i="0" dirty="0"/>
          </a:p>
        </p:txBody>
      </p:sp>
      <p:pic>
        <p:nvPicPr>
          <p:cNvPr id="4" name="Рисунок 3" descr="Открытая книга на столе на фоне расплывчатого изображения книжных полок.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890" r="8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1652133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97423" y="1596482"/>
            <a:ext cx="10096500" cy="95215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Примеры: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2341756"/>
            <a:ext cx="10096501" cy="3125593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Москва – столица России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Студент математического факультета педагогического университета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Треугольник АВС подобен треугольнику А</a:t>
            </a:r>
            <a:r>
              <a:rPr lang="en-US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  <a:r>
              <a:rPr lang="ru-RU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</a:t>
            </a:r>
            <a:r>
              <a:rPr lang="en-US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  <a:r>
              <a:rPr lang="ru-RU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</a:t>
            </a:r>
            <a:r>
              <a:rPr lang="en-US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  <a:endParaRPr lang="ru-RU" dirty="0" smtClean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Луна есть спутник Марса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Кислород – газ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Каша – вкусное блюдо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Математика – интересный предмет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Железо тяжелее свинца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Треугольник называется равносторонним, если все его стороны равны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Сегодня плохая погода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Река Ангара впадает в озеро Байкал</a:t>
            </a:r>
          </a:p>
          <a:p>
            <a:endParaRPr lang="ru-RU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911930" y="1381806"/>
            <a:ext cx="8790214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accent1"/>
                </a:solidFill>
              </a:rPr>
              <a:t>Какие из этих предложений являются высказываниями?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969251" y="5389797"/>
            <a:ext cx="4222749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FF0000"/>
                </a:solidFill>
              </a:rPr>
              <a:t>Ответ: 1, 4, 5, 8, 9, 11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153886" y="0"/>
            <a:ext cx="11038114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1"/>
                </a:solidFill>
              </a:rPr>
              <a:t>Основные понятия логики:</a:t>
            </a:r>
          </a:p>
        </p:txBody>
      </p:sp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1099457" y="1341439"/>
            <a:ext cx="5094514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latin typeface="Tahoma" pitchFamily="34" charset="0"/>
              </a:rPr>
              <a:t>Утверждение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– высказывание, которое требуется доказать или опровергнуть.</a:t>
            </a:r>
          </a:p>
          <a:p>
            <a:pPr>
              <a:spcBef>
                <a:spcPct val="50000"/>
              </a:spcBef>
            </a:pPr>
            <a:r>
              <a:rPr lang="ru-RU" i="1" dirty="0">
                <a:latin typeface="Tahoma" pitchFamily="34" charset="0"/>
              </a:rPr>
              <a:t>Например:</a:t>
            </a:r>
            <a:r>
              <a:rPr lang="ru-RU" dirty="0">
                <a:latin typeface="Tahoma" pitchFamily="34" charset="0"/>
              </a:rPr>
              <a:t> 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«Сумма внутренних углов треугольника равна 180</a:t>
            </a:r>
            <a:r>
              <a:rPr lang="ru-RU" baseline="60000" dirty="0">
                <a:solidFill>
                  <a:schemeClr val="accent1"/>
                </a:solidFill>
                <a:latin typeface="Tahoma" pitchFamily="34" charset="0"/>
              </a:rPr>
              <a:t>0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»</a:t>
            </a:r>
          </a:p>
        </p:txBody>
      </p:sp>
      <p:sp>
        <p:nvSpPr>
          <p:cNvPr id="16388" name="Text Box 7"/>
          <p:cNvSpPr txBox="1">
            <a:spLocks noChangeArrowheads="1"/>
          </p:cNvSpPr>
          <p:nvPr/>
        </p:nvSpPr>
        <p:spPr bwMode="auto">
          <a:xfrm>
            <a:off x="6041571" y="1350056"/>
            <a:ext cx="5029201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latin typeface="Tahoma" pitchFamily="34" charset="0"/>
              </a:rPr>
              <a:t>Рассуждение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– цепочка высказываний или утверждений, определенным образом связанных друг с другом.</a:t>
            </a:r>
          </a:p>
          <a:p>
            <a:pPr>
              <a:spcBef>
                <a:spcPct val="50000"/>
              </a:spcBef>
            </a:pPr>
            <a:r>
              <a:rPr lang="ru-RU" i="1" dirty="0">
                <a:latin typeface="Tahoma" pitchFamily="34" charset="0"/>
              </a:rPr>
              <a:t>Например:</a:t>
            </a:r>
            <a:r>
              <a:rPr lang="ru-RU" dirty="0">
                <a:latin typeface="Tahoma" pitchFamily="34" charset="0"/>
              </a:rPr>
              <a:t> 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«Если хотите начать работать на компьютере, то необходимо сначала включить электропитание»</a:t>
            </a:r>
          </a:p>
        </p:txBody>
      </p:sp>
      <p:sp>
        <p:nvSpPr>
          <p:cNvPr id="16389" name="Text Box 8"/>
          <p:cNvSpPr txBox="1">
            <a:spLocks noChangeArrowheads="1"/>
          </p:cNvSpPr>
          <p:nvPr/>
        </p:nvSpPr>
        <p:spPr bwMode="auto">
          <a:xfrm>
            <a:off x="1088270" y="3293609"/>
            <a:ext cx="4615844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latin typeface="Tahoma" pitchFamily="34" charset="0"/>
              </a:rPr>
              <a:t>Умозаключение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– логическая операция, в результате которой из одного или нескольких данных высказываний получается (выводится) новое высказывание.</a:t>
            </a:r>
          </a:p>
          <a:p>
            <a:pPr>
              <a:spcBef>
                <a:spcPct val="50000"/>
              </a:spcBef>
            </a:pPr>
            <a:r>
              <a:rPr lang="ru-RU" i="1" dirty="0">
                <a:latin typeface="Tahoma" pitchFamily="34" charset="0"/>
              </a:rPr>
              <a:t>Например:</a:t>
            </a:r>
            <a:r>
              <a:rPr lang="ru-RU" dirty="0">
                <a:latin typeface="Tahoma" pitchFamily="34" charset="0"/>
              </a:rPr>
              <a:t> 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«Все металлы электропроводны». «Ртуть является металлом». Путем умозаключения можно сделать вывод, что «Ртуть электропроводна».</a:t>
            </a:r>
          </a:p>
        </p:txBody>
      </p:sp>
      <p:sp>
        <p:nvSpPr>
          <p:cNvPr id="16390" name="Text Box 9"/>
          <p:cNvSpPr txBox="1">
            <a:spLocks noChangeArrowheads="1"/>
          </p:cNvSpPr>
          <p:nvPr/>
        </p:nvSpPr>
        <p:spPr bwMode="auto">
          <a:xfrm>
            <a:off x="6063342" y="3672116"/>
            <a:ext cx="5192486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latin typeface="Tahoma" pitchFamily="34" charset="0"/>
              </a:rPr>
              <a:t>Логическое выражение</a:t>
            </a:r>
            <a:r>
              <a:rPr lang="ru-RU" dirty="0">
                <a:latin typeface="Tahoma" pitchFamily="34" charset="0"/>
              </a:rPr>
              <a:t> 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– запись или устное утверждение, в которое, наряду с постоянными, обязательно входят переменные величины (объекты).</a:t>
            </a:r>
          </a:p>
          <a:p>
            <a:pPr>
              <a:spcBef>
                <a:spcPct val="50000"/>
              </a:spcBef>
            </a:pPr>
            <a:r>
              <a:rPr lang="ru-RU" i="1" dirty="0">
                <a:latin typeface="Tahoma" pitchFamily="34" charset="0"/>
              </a:rPr>
              <a:t>Например:</a:t>
            </a:r>
            <a:r>
              <a:rPr lang="ru-RU" dirty="0">
                <a:latin typeface="Tahoma" pitchFamily="34" charset="0"/>
              </a:rPr>
              <a:t> 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(А </a:t>
            </a:r>
            <a:r>
              <a:rPr lang="ar-SA" dirty="0">
                <a:solidFill>
                  <a:schemeClr val="accent1"/>
                </a:solidFill>
                <a:latin typeface="Tahoma" pitchFamily="34" charset="0"/>
              </a:rPr>
              <a:t>۸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(В </a:t>
            </a:r>
            <a:r>
              <a:rPr lang="ar-SA" dirty="0">
                <a:solidFill>
                  <a:schemeClr val="accent1"/>
                </a:solidFill>
                <a:latin typeface="Tahoma" pitchFamily="34" charset="0"/>
              </a:rPr>
              <a:t>۷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С))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 descr="Голубая тисненая бумага"/>
          <p:cNvSpPr>
            <a:spLocks noChangeArrowheads="1"/>
          </p:cNvSpPr>
          <p:nvPr/>
        </p:nvSpPr>
        <p:spPr bwMode="auto">
          <a:xfrm>
            <a:off x="2492830" y="494846"/>
            <a:ext cx="6651170" cy="17272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57150">
            <a:pattFill prst="lgCheck">
              <a:fgClr>
                <a:schemeClr val="bg2"/>
              </a:fgClr>
              <a:bgClr>
                <a:srgbClr val="FFFFFF"/>
              </a:bgClr>
            </a:patt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>
                <a:latin typeface="Tahoma" pitchFamily="34" charset="0"/>
              </a:rPr>
              <a:t>Простые высказывания обозначают </a:t>
            </a:r>
          </a:p>
          <a:p>
            <a:pPr algn="ctr"/>
            <a:r>
              <a:rPr lang="ru-RU" sz="2000" dirty="0">
                <a:latin typeface="Tahoma" pitchFamily="34" charset="0"/>
              </a:rPr>
              <a:t>заглавными латинскими буквами </a:t>
            </a:r>
          </a:p>
          <a:p>
            <a:pPr algn="ctr"/>
            <a:r>
              <a:rPr lang="en-US" sz="2000" dirty="0">
                <a:latin typeface="Tahoma" pitchFamily="34" charset="0"/>
              </a:rPr>
              <a:t>A, B, C…X, Y, Z</a:t>
            </a:r>
            <a:r>
              <a:rPr lang="ru-RU" sz="2000" dirty="0">
                <a:latin typeface="Tahoma" pitchFamily="34" charset="0"/>
              </a:rPr>
              <a:t>  и называют </a:t>
            </a:r>
          </a:p>
          <a:p>
            <a:pPr algn="ctr"/>
            <a:r>
              <a:rPr lang="ru-RU" sz="2000" b="1" i="1" dirty="0">
                <a:latin typeface="Tahoma" pitchFamily="34" charset="0"/>
              </a:rPr>
              <a:t>логическими переменными</a:t>
            </a:r>
          </a:p>
        </p:txBody>
      </p:sp>
      <p:sp>
        <p:nvSpPr>
          <p:cNvPr id="17411" name="Rectangle 5" descr="Голубая тисненая бумага"/>
          <p:cNvSpPr>
            <a:spLocks noChangeArrowheads="1"/>
          </p:cNvSpPr>
          <p:nvPr/>
        </p:nvSpPr>
        <p:spPr bwMode="auto">
          <a:xfrm>
            <a:off x="2449286" y="2511198"/>
            <a:ext cx="6711951" cy="1864859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57150">
            <a:pattFill prst="lgCheck">
              <a:fgClr>
                <a:schemeClr val="bg2"/>
              </a:fgClr>
              <a:bgClr>
                <a:srgbClr val="FFFFFF"/>
              </a:bgClr>
            </a:patt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ahoma" pitchFamily="34" charset="0"/>
              </a:rPr>
              <a:t>Значения высказываний</a:t>
            </a:r>
          </a:p>
          <a:p>
            <a:pPr algn="ctr"/>
            <a:r>
              <a:rPr lang="ru-RU" dirty="0">
                <a:latin typeface="Tahoma" pitchFamily="34" charset="0"/>
              </a:rPr>
              <a:t>ИСТИНА или ЛОЖЬ обозначают</a:t>
            </a:r>
          </a:p>
          <a:p>
            <a:pPr algn="ctr"/>
            <a:r>
              <a:rPr lang="ru-RU" dirty="0">
                <a:latin typeface="Tahoma" pitchFamily="34" charset="0"/>
              </a:rPr>
              <a:t>соответственно цифрами 1 и 0</a:t>
            </a:r>
          </a:p>
          <a:p>
            <a:pPr algn="ctr"/>
            <a:r>
              <a:rPr lang="ru-RU" dirty="0">
                <a:latin typeface="Tahoma" pitchFamily="34" charset="0"/>
              </a:rPr>
              <a:t>и называют </a:t>
            </a:r>
            <a:r>
              <a:rPr lang="ru-RU" b="1" i="1" dirty="0">
                <a:latin typeface="Tahoma" pitchFamily="34" charset="0"/>
              </a:rPr>
              <a:t>логическими величинами</a:t>
            </a:r>
          </a:p>
        </p:txBody>
      </p:sp>
      <p:sp>
        <p:nvSpPr>
          <p:cNvPr id="17412" name="Rectangle 6" descr="Голубая тисненая бумага"/>
          <p:cNvSpPr>
            <a:spLocks noChangeArrowheads="1"/>
          </p:cNvSpPr>
          <p:nvPr/>
        </p:nvSpPr>
        <p:spPr bwMode="auto">
          <a:xfrm>
            <a:off x="2409675" y="4649562"/>
            <a:ext cx="6799639" cy="1738313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57150">
            <a:pattFill prst="lgCheck">
              <a:fgClr>
                <a:schemeClr val="bg2"/>
              </a:fgClr>
              <a:bgClr>
                <a:srgbClr val="FFFFFF"/>
              </a:bgClr>
            </a:patt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ahoma" pitchFamily="34" charset="0"/>
              </a:rPr>
              <a:t>Составные высказывания называются </a:t>
            </a:r>
          </a:p>
          <a:p>
            <a:pPr algn="ctr"/>
            <a:r>
              <a:rPr lang="ru-RU" b="1" i="1" dirty="0">
                <a:latin typeface="Tahoma" pitchFamily="34" charset="0"/>
              </a:rPr>
              <a:t>логическими выражениями</a:t>
            </a:r>
            <a:r>
              <a:rPr lang="ru-RU" dirty="0">
                <a:latin typeface="Tahoma" pitchFamily="34" charset="0"/>
              </a:rPr>
              <a:t>  и включают</a:t>
            </a:r>
          </a:p>
          <a:p>
            <a:pPr algn="ctr"/>
            <a:r>
              <a:rPr lang="ru-RU" dirty="0">
                <a:latin typeface="Tahoma" pitchFamily="34" charset="0"/>
              </a:rPr>
              <a:t>в себя логические переменные,</a:t>
            </a:r>
          </a:p>
          <a:p>
            <a:pPr algn="ctr"/>
            <a:r>
              <a:rPr lang="ru-RU" dirty="0">
                <a:latin typeface="Tahoma" pitchFamily="34" charset="0"/>
              </a:rPr>
              <a:t>операции логики и скобки для изменения</a:t>
            </a:r>
          </a:p>
          <a:p>
            <a:pPr algn="ctr"/>
            <a:r>
              <a:rPr lang="ru-RU" dirty="0">
                <a:latin typeface="Tahoma" pitchFamily="34" charset="0"/>
              </a:rPr>
              <a:t>порядка действий операций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088837" y="2439230"/>
            <a:ext cx="5083628" cy="180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Рассмотрим следующие высказывания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>
              <a:spcBef>
                <a:spcPct val="50000"/>
              </a:spcBef>
            </a:pPr>
            <a:endParaRPr lang="ru-RU" sz="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A = (7 &gt; 3)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B = (7 = 3)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C = (7 ≠ 3)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390180" y="2435147"/>
            <a:ext cx="4746171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 языке алгебры логики эти высказывания можно записать так:</a:t>
            </a: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=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ИСТИНА = 1</a:t>
            </a: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= ЛОЖЬ = 0</a:t>
            </a:r>
            <a:endParaRPr lang="en-US" dirty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= ИСТИНА = 1</a:t>
            </a:r>
            <a:endParaRPr lang="en-US" dirty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930516" y="1328853"/>
            <a:ext cx="10096500" cy="952156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Примеры:</a:t>
            </a:r>
            <a:endParaRPr kumimoji="0" lang="ru-RU" sz="24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028700" y="261257"/>
            <a:ext cx="10972800" cy="915988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1"/>
                </a:solidFill>
              </a:rPr>
              <a:t>Основные логические операции</a:t>
            </a:r>
          </a:p>
        </p:txBody>
      </p:sp>
      <p:graphicFrame>
        <p:nvGraphicFramePr>
          <p:cNvPr id="18579" name="Group 147"/>
          <p:cNvGraphicFramePr>
            <a:graphicFrameLocks noGrp="1"/>
          </p:cNvGraphicFramePr>
          <p:nvPr>
            <p:ph type="tbl" idx="1"/>
          </p:nvPr>
        </p:nvGraphicFramePr>
        <p:xfrm>
          <a:off x="1017814" y="3385457"/>
          <a:ext cx="4237567" cy="2590800"/>
        </p:xfrm>
        <a:graphic>
          <a:graphicData uri="http://schemas.openxmlformats.org/drawingml/2006/table">
            <a:tbl>
              <a:tblPr/>
              <a:tblGrid>
                <a:gridCol w="1166283"/>
                <a:gridCol w="1151467"/>
                <a:gridCol w="1919817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&amp;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В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9485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2428" y="4358333"/>
            <a:ext cx="3862544" cy="174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62" name="Text Box 13"/>
          <p:cNvSpPr txBox="1">
            <a:spLocks noChangeArrowheads="1"/>
          </p:cNvSpPr>
          <p:nvPr/>
        </p:nvSpPr>
        <p:spPr bwMode="auto">
          <a:xfrm>
            <a:off x="1088572" y="1427391"/>
            <a:ext cx="10044794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КОНЪЮНКЦИЯ  </a:t>
            </a:r>
            <a:r>
              <a:rPr lang="ru-RU" sz="2400" dirty="0">
                <a:solidFill>
                  <a:schemeClr val="accent1"/>
                </a:solidFill>
                <a:latin typeface="Tahoma" pitchFamily="34" charset="0"/>
              </a:rPr>
              <a:t>(логическое умножение)</a:t>
            </a:r>
          </a:p>
        </p:txBody>
      </p:sp>
      <p:sp>
        <p:nvSpPr>
          <p:cNvPr id="19487" name="Text Box 14"/>
          <p:cNvSpPr txBox="1">
            <a:spLocks noChangeArrowheads="1"/>
          </p:cNvSpPr>
          <p:nvPr/>
        </p:nvSpPr>
        <p:spPr bwMode="auto">
          <a:xfrm>
            <a:off x="1012371" y="2071689"/>
            <a:ext cx="101019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Конъюнкцией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высказывание А и В называется высказывание, обозначаемое 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А</a:t>
            </a:r>
            <a:r>
              <a:rPr lang="en-US" b="1" dirty="0">
                <a:solidFill>
                  <a:schemeClr val="accent1"/>
                </a:solidFill>
                <a:latin typeface="Tahoma" pitchFamily="34" charset="0"/>
              </a:rPr>
              <a:t>&amp;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В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, которое 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истинно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тогда и только тогда, когда истинны одновременно оба высказывания А и В.</a:t>
            </a:r>
          </a:p>
        </p:txBody>
      </p:sp>
      <p:sp>
        <p:nvSpPr>
          <p:cNvPr id="19488" name="Text Box 15"/>
          <p:cNvSpPr txBox="1">
            <a:spLocks noChangeArrowheads="1"/>
          </p:cNvSpPr>
          <p:nvPr/>
        </p:nvSpPr>
        <p:spPr bwMode="auto">
          <a:xfrm>
            <a:off x="7170965" y="3254830"/>
            <a:ext cx="3841749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Соответствует союзу 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И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Обозначается </a:t>
            </a:r>
            <a:r>
              <a:rPr lang="en-US" b="1" dirty="0">
                <a:solidFill>
                  <a:schemeClr val="accent1"/>
                </a:solidFill>
                <a:latin typeface="Tahoma" pitchFamily="34" charset="0"/>
              </a:rPr>
              <a:t>&amp;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или </a:t>
            </a:r>
            <a:r>
              <a:rPr lang="ar-SA" b="1" dirty="0">
                <a:solidFill>
                  <a:schemeClr val="accent1"/>
                </a:solidFill>
                <a:latin typeface="Tahoma" pitchFamily="34" charset="0"/>
              </a:rPr>
              <a:t>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4536815"/>
            <a:ext cx="3860196" cy="1668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7219952" y="3526292"/>
            <a:ext cx="4320116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Соответствует союзу 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ИЛИ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Обозначается </a:t>
            </a:r>
            <a:r>
              <a:rPr lang="ar-SA" b="1" dirty="0">
                <a:solidFill>
                  <a:schemeClr val="accent1"/>
                </a:solidFill>
                <a:latin typeface="Tahoma" pitchFamily="34" charset="0"/>
              </a:rPr>
              <a:t>۷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069524" y="1425350"/>
            <a:ext cx="7969249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ДИЗЪЮНКЦИЯ </a:t>
            </a:r>
            <a:r>
              <a:rPr lang="ru-RU" sz="2400" dirty="0">
                <a:solidFill>
                  <a:schemeClr val="accent1"/>
                </a:solidFill>
                <a:latin typeface="Tahoma" pitchFamily="34" charset="0"/>
              </a:rPr>
              <a:t>(логическое сложение)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088570" y="2308454"/>
            <a:ext cx="100692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Дизъюнкцией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ru-RU" dirty="0">
                <a:solidFill>
                  <a:srgbClr val="514843"/>
                </a:solidFill>
                <a:latin typeface="Tahoma" pitchFamily="34" charset="0"/>
              </a:rPr>
              <a:t>высказываний А 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и В называется высказывание, обозначаемое А</a:t>
            </a:r>
            <a:r>
              <a:rPr lang="en-US" dirty="0">
                <a:solidFill>
                  <a:schemeClr val="accent1"/>
                </a:solidFill>
                <a:latin typeface="Tahoma" pitchFamily="34" charset="0"/>
              </a:rPr>
              <a:t>v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В, которое 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истинно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тогда и только тогда, когда 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истинно хотя бы одно 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из высказываний А и В.  </a:t>
            </a:r>
          </a:p>
        </p:txBody>
      </p:sp>
      <p:graphicFrame>
        <p:nvGraphicFramePr>
          <p:cNvPr id="11" name="Group 65"/>
          <p:cNvGraphicFramePr>
            <a:graphicFrameLocks noGrp="1"/>
          </p:cNvGraphicFramePr>
          <p:nvPr/>
        </p:nvGraphicFramePr>
        <p:xfrm>
          <a:off x="1072243" y="3626985"/>
          <a:ext cx="4237567" cy="2590800"/>
        </p:xfrm>
        <a:graphic>
          <a:graphicData uri="http://schemas.openxmlformats.org/drawingml/2006/table">
            <a:tbl>
              <a:tblPr/>
              <a:tblGrid>
                <a:gridCol w="1166284"/>
                <a:gridCol w="1151467"/>
                <a:gridCol w="1919816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 </a:t>
                      </a: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۷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В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028700" y="261257"/>
            <a:ext cx="10972800" cy="915988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1"/>
                </a:solidFill>
              </a:rPr>
              <a:t>Основные логические операции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222449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2351314"/>
            <a:ext cx="10096501" cy="3116035"/>
          </a:xfrm>
        </p:spPr>
        <p:txBody>
          <a:bodyPr>
            <a:norm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Число 2 четное  </a:t>
            </a:r>
            <a:r>
              <a:rPr lang="ru-RU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или</a:t>
            </a:r>
            <a:r>
              <a:rPr lang="ru-RU" dirty="0" smtClean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Это простое число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 * 2 = 4  </a:t>
            </a:r>
            <a:r>
              <a:rPr lang="ru-RU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или</a:t>
            </a:r>
            <a:r>
              <a:rPr lang="ru-RU" dirty="0" smtClean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Белые медведи живут в Африке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Каша – вкусное блюдо  </a:t>
            </a:r>
            <a:r>
              <a:rPr lang="ru-RU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или</a:t>
            </a:r>
            <a:r>
              <a:rPr lang="ru-RU" dirty="0" smtClean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Математика – интересный предмет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Луна – спутник Марса  </a:t>
            </a:r>
            <a:r>
              <a:rPr lang="ru-RU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или</a:t>
            </a:r>
            <a:r>
              <a:rPr lang="ru-RU" dirty="0" smtClean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Луна – спутник Земли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Сегодня плохая погода  </a:t>
            </a:r>
            <a:r>
              <a:rPr lang="ru-RU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или</a:t>
            </a:r>
            <a:r>
              <a:rPr lang="ru-RU" dirty="0" smtClean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Кислород – вода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Microsoft Word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текстовый редактор </a:t>
            </a:r>
            <a:r>
              <a:rPr lang="ru-RU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или</a:t>
            </a:r>
            <a:r>
              <a:rPr lang="ru-RU" dirty="0" smtClean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Paint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графический редактор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892282" y="1182411"/>
            <a:ext cx="8790214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accent1"/>
                </a:solidFill>
              </a:rPr>
              <a:t>Определить значения истинности следующих высказываний: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972465" y="1362040"/>
            <a:ext cx="8780920" cy="952156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Примеры:</a:t>
            </a:r>
            <a:endParaRPr kumimoji="0" lang="ru-RU" sz="24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651201" y="5329465"/>
            <a:ext cx="6301314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FF0000"/>
                </a:solidFill>
              </a:rPr>
              <a:t>Ответ:</a:t>
            </a:r>
            <a:r>
              <a:rPr lang="ru-RU" dirty="0">
                <a:solidFill>
                  <a:srgbClr val="FF0000"/>
                </a:solidFill>
              </a:rPr>
              <a:t> истинными высказываниями являются: </a:t>
            </a:r>
            <a:r>
              <a:rPr lang="ru-RU" b="1" dirty="0">
                <a:solidFill>
                  <a:srgbClr val="FF0000"/>
                </a:solidFill>
              </a:rPr>
              <a:t>1, 2, 4, 6</a:t>
            </a:r>
          </a:p>
        </p:txBody>
      </p:sp>
    </p:spTree>
    <p:extLst>
      <p:ext uri="{BB962C8B-B14F-4D97-AF65-F5344CB8AC3E}">
        <p14:creationId xmlns:p14="http://schemas.microsoft.com/office/powerpoint/2010/main" xmlns="" val="1315647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743" y="4654827"/>
            <a:ext cx="3196167" cy="1286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066800" y="1398815"/>
            <a:ext cx="7969251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ИНВЕРСИЯ</a:t>
            </a:r>
            <a:r>
              <a:rPr lang="ru-RU" sz="2400" b="1" dirty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ru-RU" sz="2400" dirty="0">
                <a:solidFill>
                  <a:schemeClr val="accent1"/>
                </a:solidFill>
                <a:latin typeface="Tahoma" pitchFamily="34" charset="0"/>
              </a:rPr>
              <a:t>(отрицание)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313414" y="3805238"/>
            <a:ext cx="4320116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Соответствует частице 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НЕ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Обозначается </a:t>
            </a:r>
            <a:endParaRPr lang="ar-SA" sz="2000" b="1" dirty="0">
              <a:solidFill>
                <a:schemeClr val="accent1"/>
              </a:solidFill>
              <a:latin typeface="Tahoma" pitchFamily="34" charset="0"/>
            </a:endParaRPr>
          </a:p>
        </p:txBody>
      </p:sp>
      <p:graphicFrame>
        <p:nvGraphicFramePr>
          <p:cNvPr id="10" name="Group 67"/>
          <p:cNvGraphicFramePr>
            <a:graphicFrameLocks noGrp="1"/>
          </p:cNvGraphicFramePr>
          <p:nvPr/>
        </p:nvGraphicFramePr>
        <p:xfrm>
          <a:off x="1133324" y="3857851"/>
          <a:ext cx="3086100" cy="1554480"/>
        </p:xfrm>
        <a:graphic>
          <a:graphicData uri="http://schemas.openxmlformats.org/drawingml/2006/table">
            <a:tbl>
              <a:tblPr/>
              <a:tblGrid>
                <a:gridCol w="1166284"/>
                <a:gridCol w="1919816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Ā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Text Box 36"/>
          <p:cNvSpPr txBox="1">
            <a:spLocks noChangeArrowheads="1"/>
          </p:cNvSpPr>
          <p:nvPr/>
        </p:nvSpPr>
        <p:spPr bwMode="auto">
          <a:xfrm>
            <a:off x="1066801" y="2288041"/>
            <a:ext cx="1006928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Отрицанием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высказывания А называется высказывание, обозначаемое      , которое 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истинно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тогда и только тогда, когда высказывание 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А  ложно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.           </a:t>
            </a:r>
          </a:p>
        </p:txBody>
      </p:sp>
      <p:sp>
        <p:nvSpPr>
          <p:cNvPr id="1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028700" y="261257"/>
            <a:ext cx="10972800" cy="915988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1"/>
                </a:solidFill>
              </a:rPr>
              <a:t>Основные логические операции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85171" t="38477" r="13164" b="56825"/>
          <a:stretch>
            <a:fillRect/>
          </a:stretch>
        </p:blipFill>
        <p:spPr bwMode="auto">
          <a:xfrm>
            <a:off x="8955491" y="2253343"/>
            <a:ext cx="253823" cy="40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 l="85171" t="38477" r="13164" b="56825"/>
          <a:stretch>
            <a:fillRect/>
          </a:stretch>
        </p:blipFill>
        <p:spPr bwMode="auto">
          <a:xfrm>
            <a:off x="7997548" y="4169229"/>
            <a:ext cx="253823" cy="40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2449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020537" y="2433638"/>
            <a:ext cx="8064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Волга впадает в Каспийское море.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Число 28 не делится на число 7.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6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&gt; 3.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64115" y="5351237"/>
            <a:ext cx="633397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FF0000"/>
                </a:solidFill>
              </a:rPr>
              <a:t>Ответ:</a:t>
            </a:r>
            <a:r>
              <a:rPr lang="ru-RU" dirty="0">
                <a:solidFill>
                  <a:srgbClr val="FF0000"/>
                </a:solidFill>
              </a:rPr>
              <a:t> истинными высказываниями являются: </a:t>
            </a:r>
            <a:r>
              <a:rPr lang="ru-RU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892282" y="1182411"/>
            <a:ext cx="90711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accent1"/>
                </a:solidFill>
              </a:rPr>
              <a:t>Сформулируйте отрицания следующих высказываний и укажите значения истинности полученных отрицаний: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939809" y="1645068"/>
            <a:ext cx="8780920" cy="952156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Примеры:</a:t>
            </a:r>
            <a:endParaRPr kumimoji="0" lang="ru-RU" sz="24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5647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 txBox="1">
            <a:spLocks noRot="1" noChangeArrowheads="1"/>
          </p:cNvSpPr>
          <p:nvPr/>
        </p:nvSpPr>
        <p:spPr>
          <a:xfrm>
            <a:off x="1028700" y="261257"/>
            <a:ext cx="10972800" cy="915988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Основные логические операции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5458" y="4368208"/>
            <a:ext cx="3789818" cy="151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036866" y="1375683"/>
            <a:ext cx="9906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ИМПЛИКАЦИЯ</a:t>
            </a:r>
            <a:r>
              <a:rPr lang="ru-RU" sz="2400" b="1" dirty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ru-RU" sz="2400" dirty="0">
                <a:solidFill>
                  <a:schemeClr val="accent1"/>
                </a:solidFill>
                <a:latin typeface="Tahoma" pitchFamily="34" charset="0"/>
              </a:rPr>
              <a:t>(логическое следование)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870098" y="3346677"/>
            <a:ext cx="4461932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Соответствует обороту 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ЕСЛИ…, ТО…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 dirty="0" smtClean="0">
                <a:solidFill>
                  <a:schemeClr val="accent1"/>
                </a:solidFill>
                <a:latin typeface="Tahoma" pitchFamily="34" charset="0"/>
              </a:rPr>
              <a:t>Обозначается </a:t>
            </a:r>
            <a:r>
              <a:rPr lang="ru-RU" dirty="0" smtClean="0">
                <a:solidFill>
                  <a:schemeClr val="accent1"/>
                </a:solidFill>
                <a:latin typeface="Tahoma" pitchFamily="34" charset="0"/>
                <a:ea typeface="SimSun"/>
              </a:rPr>
              <a:t>→</a:t>
            </a:r>
            <a:endParaRPr lang="en-US" sz="2400" b="1" dirty="0">
              <a:solidFill>
                <a:schemeClr val="accent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088571" y="2033589"/>
            <a:ext cx="10003972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Импликацией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высказываний А и В называется высказывание, обозначаемое 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А </a:t>
            </a:r>
            <a:r>
              <a:rPr lang="ru-RU" b="1" dirty="0" smtClean="0">
                <a:solidFill>
                  <a:schemeClr val="accent1"/>
                </a:solidFill>
                <a:latin typeface="Tahoma" pitchFamily="34" charset="0"/>
                <a:ea typeface="SimSun"/>
              </a:rPr>
              <a:t>→</a:t>
            </a:r>
            <a:r>
              <a:rPr lang="ru-RU" b="1" dirty="0" smtClean="0">
                <a:solidFill>
                  <a:schemeClr val="accent1"/>
                </a:solidFill>
                <a:latin typeface="Tahoma" pitchFamily="34" charset="0"/>
              </a:rPr>
              <a:t> В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, 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которое 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ложно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тогда и только тогда, когда 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А – истинно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, а 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В – ложно.</a:t>
            </a:r>
          </a:p>
        </p:txBody>
      </p:sp>
      <p:graphicFrame>
        <p:nvGraphicFramePr>
          <p:cNvPr id="12" name="Group 9"/>
          <p:cNvGraphicFramePr>
            <a:graphicFrameLocks noGrp="1"/>
          </p:cNvGraphicFramePr>
          <p:nvPr/>
        </p:nvGraphicFramePr>
        <p:xfrm>
          <a:off x="1165981" y="3411538"/>
          <a:ext cx="4237567" cy="2590800"/>
        </p:xfrm>
        <a:graphic>
          <a:graphicData uri="http://schemas.openxmlformats.org/drawingml/2006/table">
            <a:tbl>
              <a:tblPr/>
              <a:tblGrid>
                <a:gridCol w="1166284"/>
                <a:gridCol w="1151467"/>
                <a:gridCol w="1919816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SimSun"/>
                          <a:cs typeface="Arial Unicode MS" pitchFamily="34" charset="-128"/>
                        </a:rPr>
                        <a:t>→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   В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2449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4458" y="1088571"/>
            <a:ext cx="8447314" cy="1235185"/>
          </a:xfrm>
        </p:spPr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1086" y="2307771"/>
            <a:ext cx="9644741" cy="3116035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lnSpc>
                <a:spcPct val="150000"/>
              </a:lnSpc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2" action="ppaction://hlinksldjump"/>
              </a:rPr>
              <a:t>Введение</a:t>
            </a:r>
            <a:endParaRPr lang="ru-RU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ru-RU" b="1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3" action="ppaction://hlinksldjump"/>
              </a:rPr>
              <a:t>Этапы развития логики</a:t>
            </a:r>
            <a:endParaRPr lang="ru-RU" b="1" dirty="0" smtClean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ru-RU" b="1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4" action="ppaction://hlinksldjump"/>
              </a:rPr>
              <a:t>Алгебра логики</a:t>
            </a:r>
            <a:endParaRPr lang="ru-RU" b="1" dirty="0" smtClean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ru-RU" b="1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5" action="ppaction://hlinksldjump"/>
              </a:rPr>
              <a:t>Основные понятия логики</a:t>
            </a:r>
            <a:endParaRPr lang="ru-RU" b="1" dirty="0" smtClean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ru-RU" b="1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6" action="ppaction://hlinksldjump"/>
              </a:rPr>
              <a:t>Основные логические операции</a:t>
            </a:r>
            <a:endParaRPr lang="ru-RU" b="1" dirty="0" smtClean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ru-RU" b="1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7" action="ppaction://hlinksldjump"/>
              </a:rPr>
              <a:t>Логическая формула</a:t>
            </a:r>
            <a:endParaRPr lang="ru-RU" b="1" dirty="0" smtClean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ru-RU" b="1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8" action="ppaction://hlinksldjump"/>
              </a:rPr>
              <a:t>Как упростить логическую формулу?</a:t>
            </a:r>
            <a:endParaRPr lang="ru-RU" b="1" dirty="0" smtClean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ru-RU" b="1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9" action="ppaction://hlinksldjump"/>
              </a:rPr>
              <a:t>Таблицы истинности</a:t>
            </a:r>
            <a:endParaRPr lang="ru-RU" b="1" dirty="0" smtClean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ru-RU" b="1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10" action="ppaction://hlinksldjump"/>
              </a:rPr>
              <a:t>Способы решения логических задач</a:t>
            </a:r>
            <a:endParaRPr lang="ru-RU" b="1" dirty="0" smtClean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11" action="ppaction://hlinksldjump"/>
              </a:rPr>
              <a:t>Переключательные схемы</a:t>
            </a:r>
            <a:endParaRPr lang="ru-RU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892282" y="1182411"/>
            <a:ext cx="90711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accent1"/>
                </a:solidFill>
              </a:rPr>
              <a:t>Определить значения истинности следующих высказываний: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950695" y="1514439"/>
            <a:ext cx="8780920" cy="952156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Примеры:</a:t>
            </a:r>
            <a:endParaRPr kumimoji="0" lang="ru-RU" sz="24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52500" y="2220686"/>
            <a:ext cx="11239500" cy="247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000" b="1" dirty="0">
                <a:solidFill>
                  <a:schemeClr val="accent1"/>
                </a:solidFill>
              </a:rPr>
              <a:t>	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Если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12 делится на 6, </a:t>
            </a:r>
            <a:r>
              <a:rPr lang="ru-RU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то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12 делится на 3.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Если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11 делится на 6, </a:t>
            </a:r>
            <a:r>
              <a:rPr lang="ru-RU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то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11 делится на 3.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Если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15 делится на 6, </a:t>
            </a:r>
            <a:r>
              <a:rPr lang="ru-RU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то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15 делится на 3.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Если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15 делится на 3, </a:t>
            </a:r>
            <a:r>
              <a:rPr lang="ru-RU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то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15 делится на 6.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Если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Саратов расположен на Неве, </a:t>
            </a:r>
            <a:r>
              <a:rPr lang="ru-RU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то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белые медведи обитают в Африке.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780342" y="5370058"/>
            <a:ext cx="854498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FF0000"/>
                </a:solidFill>
              </a:rPr>
              <a:t>Ответ:</a:t>
            </a:r>
            <a:r>
              <a:rPr lang="ru-RU" dirty="0">
                <a:solidFill>
                  <a:srgbClr val="FF0000"/>
                </a:solidFill>
              </a:rPr>
              <a:t> истинными высказываниями являются: </a:t>
            </a:r>
            <a:r>
              <a:rPr lang="ru-RU" b="1" dirty="0">
                <a:solidFill>
                  <a:srgbClr val="FF0000"/>
                </a:solidFill>
              </a:rPr>
              <a:t>1, 2, 3, 5</a:t>
            </a:r>
          </a:p>
        </p:txBody>
      </p:sp>
    </p:spTree>
    <p:extLst>
      <p:ext uri="{BB962C8B-B14F-4D97-AF65-F5344CB8AC3E}">
        <p14:creationId xmlns:p14="http://schemas.microsoft.com/office/powerpoint/2010/main" xmlns="" val="1315647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7318" y="5055660"/>
            <a:ext cx="3089426" cy="1231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066800" y="1380445"/>
            <a:ext cx="7969251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ЭКВИВАЛЕНЦИЯ</a:t>
            </a:r>
            <a:r>
              <a:rPr lang="ru-RU" sz="2400" b="1" dirty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ru-RU" sz="2400" dirty="0">
                <a:solidFill>
                  <a:schemeClr val="accent1"/>
                </a:solidFill>
                <a:latin typeface="Tahoma" pitchFamily="34" charset="0"/>
              </a:rPr>
              <a:t>(равнозначность)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088570" y="2128837"/>
            <a:ext cx="10112829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Эквиваленцией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высказываний А и В называется высказывание, обозначаемое </a:t>
            </a:r>
            <a:r>
              <a:rPr lang="ru-RU" b="1" dirty="0">
                <a:solidFill>
                  <a:schemeClr val="accent1"/>
                </a:solidFill>
              </a:rPr>
              <a:t>А</a:t>
            </a:r>
            <a:r>
              <a:rPr lang="ru-R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↔</a:t>
            </a:r>
            <a:r>
              <a:rPr lang="ru-R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dirty="0">
                <a:solidFill>
                  <a:schemeClr val="accent1"/>
                </a:solidFill>
              </a:rPr>
              <a:t>В, </a:t>
            </a:r>
            <a:r>
              <a:rPr lang="ru-RU" dirty="0">
                <a:solidFill>
                  <a:schemeClr val="accent1"/>
                </a:solidFill>
              </a:rPr>
              <a:t>которое </a:t>
            </a:r>
            <a:r>
              <a:rPr lang="ru-RU" b="1" dirty="0">
                <a:solidFill>
                  <a:schemeClr val="accent1"/>
                </a:solidFill>
              </a:rPr>
              <a:t>истинно</a:t>
            </a:r>
            <a:r>
              <a:rPr lang="ru-RU" dirty="0">
                <a:solidFill>
                  <a:schemeClr val="accent1"/>
                </a:solidFill>
              </a:rPr>
              <a:t> тогда и только тогда, когда А и В </a:t>
            </a:r>
            <a:r>
              <a:rPr lang="ru-RU" b="1" dirty="0">
                <a:solidFill>
                  <a:schemeClr val="accent1"/>
                </a:solidFill>
              </a:rPr>
              <a:t>одновременно истинны </a:t>
            </a:r>
            <a:r>
              <a:rPr lang="ru-RU" dirty="0">
                <a:solidFill>
                  <a:schemeClr val="accent1"/>
                </a:solidFill>
              </a:rPr>
              <a:t>или </a:t>
            </a:r>
            <a:r>
              <a:rPr lang="ru-RU" b="1" dirty="0">
                <a:solidFill>
                  <a:schemeClr val="accent1"/>
                </a:solidFill>
              </a:rPr>
              <a:t>ложны</a:t>
            </a:r>
            <a:r>
              <a:rPr lang="ru-RU" dirty="0">
                <a:solidFill>
                  <a:schemeClr val="accent1"/>
                </a:solidFill>
              </a:rPr>
              <a:t>. </a:t>
            </a:r>
          </a:p>
          <a:p>
            <a:pPr>
              <a:spcBef>
                <a:spcPct val="50000"/>
              </a:spcBef>
              <a:defRPr/>
            </a:pPr>
            <a:endParaRPr lang="ru-RU" dirty="0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691088" y="3344408"/>
            <a:ext cx="5315856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Соответствует оборотам: 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ТОГДА И ТОЛЬКО ТОГДА; 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В ТОМ И ТОЛЬКО В ТОМ СЛУЧАЕ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ru-RU" dirty="0" smtClean="0">
                <a:solidFill>
                  <a:schemeClr val="accent1"/>
                </a:solidFill>
                <a:latin typeface="Tahoma" pitchFamily="34" charset="0"/>
              </a:rPr>
              <a:t>Обозначается 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↔</a:t>
            </a: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~</a:t>
            </a:r>
          </a:p>
        </p:txBody>
      </p:sp>
      <p:graphicFrame>
        <p:nvGraphicFramePr>
          <p:cNvPr id="11" name="Group 9"/>
          <p:cNvGraphicFramePr>
            <a:graphicFrameLocks noGrp="1"/>
          </p:cNvGraphicFramePr>
          <p:nvPr/>
        </p:nvGraphicFramePr>
        <p:xfrm>
          <a:off x="1133325" y="3455081"/>
          <a:ext cx="4237567" cy="2590800"/>
        </p:xfrm>
        <a:graphic>
          <a:graphicData uri="http://schemas.openxmlformats.org/drawingml/2006/table">
            <a:tbl>
              <a:tblPr/>
              <a:tblGrid>
                <a:gridCol w="1166284"/>
                <a:gridCol w="1151467"/>
                <a:gridCol w="1919816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↔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В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Rectangle 4"/>
          <p:cNvSpPr txBox="1">
            <a:spLocks noRot="1" noChangeArrowheads="1"/>
          </p:cNvSpPr>
          <p:nvPr/>
        </p:nvSpPr>
        <p:spPr>
          <a:xfrm>
            <a:off x="1028700" y="261257"/>
            <a:ext cx="10972800" cy="915988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Основные логические операции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939809" y="1492667"/>
            <a:ext cx="8780920" cy="952156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Примеры:</a:t>
            </a:r>
            <a:endParaRPr kumimoji="0" lang="ru-RU" sz="24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57249" y="2066924"/>
            <a:ext cx="11334751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000" b="1" dirty="0">
                <a:solidFill>
                  <a:schemeClr val="accent1"/>
                </a:solidFill>
              </a:rPr>
              <a:t>	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12 делится на 6 </a:t>
            </a:r>
            <a:r>
              <a:rPr lang="ru-RU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тогда и только тогда, когда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12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делится на 3.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11 делится на 6 </a:t>
            </a:r>
            <a:r>
              <a:rPr lang="ru-RU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тогда и только тогда, когда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11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делится на 3.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15 делится на 6 </a:t>
            </a:r>
            <a:r>
              <a:rPr lang="ru-RU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тогда и только тогда, когда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15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делится на 3.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15 делится на 5 </a:t>
            </a:r>
            <a:r>
              <a:rPr lang="ru-RU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тогда и только тогда, когда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15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делится на 4.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892282" y="1182411"/>
            <a:ext cx="90711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accent1"/>
                </a:solidFill>
              </a:rPr>
              <a:t>Определить значения истинности следующих высказываний: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817896" y="5321500"/>
            <a:ext cx="854498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FF0000"/>
                </a:solidFill>
              </a:rPr>
              <a:t>Ответ:</a:t>
            </a:r>
            <a:r>
              <a:rPr lang="ru-RU" dirty="0">
                <a:solidFill>
                  <a:srgbClr val="FF0000"/>
                </a:solidFill>
              </a:rPr>
              <a:t> истинными высказываниями являются: </a:t>
            </a:r>
            <a:r>
              <a:rPr lang="ru-RU" b="1" dirty="0">
                <a:solidFill>
                  <a:srgbClr val="FF0000"/>
                </a:solidFill>
              </a:rPr>
              <a:t>1, 2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 sz="quarter"/>
          </p:nvPr>
        </p:nvSpPr>
        <p:spPr>
          <a:xfrm>
            <a:off x="1110343" y="432028"/>
            <a:ext cx="11347451" cy="69691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Логическая формула</a:t>
            </a:r>
          </a:p>
        </p:txBody>
      </p:sp>
      <p:sp>
        <p:nvSpPr>
          <p:cNvPr id="30723" name="TextBox 6"/>
          <p:cNvSpPr txBox="1">
            <a:spLocks noChangeArrowheads="1"/>
          </p:cNvSpPr>
          <p:nvPr/>
        </p:nvSpPr>
        <p:spPr bwMode="auto">
          <a:xfrm>
            <a:off x="1099457" y="1434195"/>
            <a:ext cx="10112829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С помощью логических переменных и символов логических операций любое высказывание можно формализовать, т.е. </a:t>
            </a:r>
            <a:r>
              <a:rPr lang="ru-RU" b="1" dirty="0">
                <a:latin typeface="Tahoma" pitchFamily="34" charset="0"/>
                <a:ea typeface="Tahoma" pitchFamily="34" charset="0"/>
                <a:cs typeface="Tahoma" pitchFamily="34" charset="0"/>
              </a:rPr>
              <a:t>заменить логической формулой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2190071"/>
            <a:ext cx="10047514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b="1" u="sng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Логическая формула:</a:t>
            </a:r>
          </a:p>
          <a:p>
            <a:pPr>
              <a:defRPr/>
            </a:pPr>
            <a:endParaRPr lang="ru-RU" b="1" u="sng" dirty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Всякая логическая переменная и символы «истина» («1») и «ложь» («0») – </a:t>
            </a:r>
            <a:r>
              <a:rPr lang="ru-RU" b="1" dirty="0">
                <a:latin typeface="Tahoma" pitchFamily="34" charset="0"/>
                <a:ea typeface="Tahoma" pitchFamily="34" charset="0"/>
                <a:cs typeface="Tahoma" pitchFamily="34" charset="0"/>
              </a:rPr>
              <a:t>формулы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342900" indent="-342900">
              <a:defRPr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FontTx/>
              <a:buAutoNum type="arabicPeriod" startAt="2"/>
              <a:defRPr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Если А и В – формулы,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то     ,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А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&amp;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В, А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v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В, А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→ В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, А </a:t>
            </a:r>
            <a:r>
              <a:rPr lang="en-US" b="1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↔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В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– </a:t>
            </a:r>
            <a:r>
              <a:rPr lang="ru-RU" b="1" dirty="0">
                <a:latin typeface="Tahoma" pitchFamily="34" charset="0"/>
                <a:ea typeface="Tahoma" pitchFamily="34" charset="0"/>
                <a:cs typeface="Tahoma" pitchFamily="34" charset="0"/>
              </a:rPr>
              <a:t>формулы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342900" indent="-342900">
              <a:buFontTx/>
              <a:buAutoNum type="arabicPeriod" startAt="2"/>
              <a:defRPr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FontTx/>
              <a:buAutoNum type="arabicPeriod" startAt="2"/>
              <a:defRPr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Никаких других формул в алгебре логики нет.</a:t>
            </a:r>
          </a:p>
        </p:txBody>
      </p:sp>
      <p:sp>
        <p:nvSpPr>
          <p:cNvPr id="30728" name="TextBox 15"/>
          <p:cNvSpPr txBox="1">
            <a:spLocks noChangeArrowheads="1"/>
          </p:cNvSpPr>
          <p:nvPr/>
        </p:nvSpPr>
        <p:spPr bwMode="auto">
          <a:xfrm>
            <a:off x="1055913" y="4714875"/>
            <a:ext cx="101454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Tahoma" pitchFamily="34" charset="0"/>
                <a:ea typeface="Tahoma" pitchFamily="34" charset="0"/>
                <a:cs typeface="Tahoma" pitchFamily="34" charset="0"/>
              </a:rPr>
              <a:t>Логическая формула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– </a:t>
            </a:r>
            <a:r>
              <a:rPr lang="ru-RU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формула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содержащая лишь логические величины и знаки логических операций. </a:t>
            </a:r>
          </a:p>
          <a:p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b="1" dirty="0">
                <a:latin typeface="Tahoma" pitchFamily="34" charset="0"/>
                <a:ea typeface="Tahoma" pitchFamily="34" charset="0"/>
                <a:cs typeface="Tahoma" pitchFamily="34" charset="0"/>
              </a:rPr>
              <a:t>Результатом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логической формулы является «истина» или «ложь».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l="85171" t="38477" r="13164" b="56825"/>
          <a:stretch>
            <a:fillRect/>
          </a:stretch>
        </p:blipFill>
        <p:spPr bwMode="auto">
          <a:xfrm>
            <a:off x="4372605" y="3265714"/>
            <a:ext cx="253823" cy="40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7"/>
          <p:cNvSpPr txBox="1">
            <a:spLocks noChangeArrowheads="1"/>
          </p:cNvSpPr>
          <p:nvPr/>
        </p:nvSpPr>
        <p:spPr bwMode="auto">
          <a:xfrm>
            <a:off x="1047752" y="4249510"/>
            <a:ext cx="1013187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Формула называется </a:t>
            </a:r>
            <a:r>
              <a:rPr lang="ru-RU" b="1" dirty="0">
                <a:solidFill>
                  <a:schemeClr val="accent1"/>
                </a:solidFill>
              </a:rPr>
              <a:t>выполнимой</a:t>
            </a:r>
            <a:r>
              <a:rPr lang="ru-RU" dirty="0"/>
              <a:t>, если она хотя бы при одном наборе значений переменных принимает значение «истина».</a:t>
            </a:r>
          </a:p>
          <a:p>
            <a:endParaRPr lang="ru-RU" dirty="0"/>
          </a:p>
          <a:p>
            <a:r>
              <a:rPr lang="ru-RU" i="1" dirty="0"/>
              <a:t>Например</a:t>
            </a:r>
            <a:r>
              <a:rPr lang="ru-RU" dirty="0"/>
              <a:t>:</a:t>
            </a:r>
          </a:p>
          <a:p>
            <a:endParaRPr lang="ru-RU" dirty="0"/>
          </a:p>
          <a:p>
            <a:r>
              <a:rPr lang="ru-RU" dirty="0"/>
              <a:t>Вычислить значение логической формулы </a:t>
            </a:r>
            <a:r>
              <a:rPr lang="ru-RU" dirty="0" err="1"/>
              <a:t>х</a:t>
            </a:r>
            <a:r>
              <a:rPr lang="en-US" dirty="0"/>
              <a:t> &amp; y v x &amp; z</a:t>
            </a:r>
            <a:r>
              <a:rPr lang="ru-RU" dirty="0"/>
              <a:t>, </a:t>
            </a:r>
            <a:r>
              <a:rPr lang="ru-RU" dirty="0" smtClean="0"/>
              <a:t>если </a:t>
            </a:r>
            <a:r>
              <a:rPr lang="ru-RU" dirty="0"/>
              <a:t>х=0, у=1, </a:t>
            </a:r>
            <a:r>
              <a:rPr lang="en-US" dirty="0"/>
              <a:t>z</a:t>
            </a:r>
            <a:r>
              <a:rPr lang="ru-RU" dirty="0"/>
              <a:t>=1.</a:t>
            </a:r>
          </a:p>
          <a:p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6667501" y="4143375"/>
            <a:ext cx="1905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38500" y="1526721"/>
            <a:ext cx="5285014" cy="23082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b="1" u="sng" dirty="0">
                <a:latin typeface="Arial" pitchFamily="34" charset="0"/>
                <a:cs typeface="Arial" pitchFamily="34" charset="0"/>
              </a:rPr>
              <a:t>Порядок выполнения логических операций.</a:t>
            </a:r>
          </a:p>
          <a:p>
            <a:pPr>
              <a:defRPr/>
            </a:pPr>
            <a:endParaRPr lang="ru-RU" b="1" u="sng" dirty="0">
              <a:latin typeface="Arial" pitchFamily="34" charset="0"/>
              <a:cs typeface="Arial" pitchFamily="34" charset="0"/>
            </a:endParaRPr>
          </a:p>
          <a:p>
            <a:pPr marL="1165225" indent="-446088">
              <a:buFontTx/>
              <a:buAutoNum type="arabicPeriod"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Действие в скобках</a:t>
            </a:r>
          </a:p>
          <a:p>
            <a:pPr marL="1165225" indent="-446088">
              <a:buFontTx/>
              <a:buAutoNum type="arabicPeriod"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Операция отрицания </a:t>
            </a:r>
          </a:p>
          <a:p>
            <a:pPr marL="1165225" indent="-446088">
              <a:buFontTx/>
              <a:buAutoNum type="arabicPeriod"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Операция конъюнкция</a:t>
            </a:r>
          </a:p>
          <a:p>
            <a:pPr marL="1165225" indent="-446088">
              <a:buFontTx/>
              <a:buAutoNum type="arabicPeriod"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Операция дизъюнкция</a:t>
            </a:r>
          </a:p>
          <a:p>
            <a:pPr marL="1165225" indent="-446088">
              <a:buFontTx/>
              <a:buAutoNum type="arabicPeriod"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Операция импликация</a:t>
            </a:r>
          </a:p>
          <a:p>
            <a:pPr marL="1165225" indent="-446088">
              <a:buFontTx/>
              <a:buAutoNum type="arabicPeriod"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Операция эквиваленция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 sz="quarter"/>
          </p:nvPr>
        </p:nvSpPr>
        <p:spPr>
          <a:xfrm>
            <a:off x="1110343" y="432028"/>
            <a:ext cx="11347451" cy="69691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Логическая формула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6"/>
          <p:cNvSpPr txBox="1">
            <a:spLocks noChangeArrowheads="1"/>
          </p:cNvSpPr>
          <p:nvPr/>
        </p:nvSpPr>
        <p:spPr bwMode="auto">
          <a:xfrm>
            <a:off x="1110343" y="1389969"/>
            <a:ext cx="10123714" cy="7448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Формула называется 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тавтологией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или 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тождественно-истинной формулой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, ели она при каждом наборе значений переменных принимает значение «истина».</a:t>
            </a:r>
          </a:p>
          <a:p>
            <a:pPr algn="just"/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ru-RU" b="1" i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Например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algn="just"/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Формула А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,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соответствует высказыванию </a:t>
            </a:r>
          </a:p>
          <a:p>
            <a:pPr algn="just"/>
            <a:r>
              <a:rPr lang="ru-RU" i="1" dirty="0">
                <a:latin typeface="Tahoma" pitchFamily="34" charset="0"/>
                <a:ea typeface="Tahoma" pitchFamily="34" charset="0"/>
                <a:cs typeface="Tahoma" pitchFamily="34" charset="0"/>
              </a:rPr>
              <a:t>«Этот треугольник прямоугольный или косоугольный».</a:t>
            </a:r>
          </a:p>
          <a:p>
            <a:pPr algn="just"/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ru-RU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Эта формула истинна и тогда, когда треугольник прямоугольный, и тогда, когда треугольник не прямоугольный.</a:t>
            </a:r>
          </a:p>
          <a:p>
            <a:pPr algn="just"/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Формула называется 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противоречием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или 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тождественно-ложной формулой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, если она при каждом наборе значений переменных принимает значение «ложь».</a:t>
            </a:r>
          </a:p>
          <a:p>
            <a:pPr algn="just"/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ru-RU" b="1" i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Например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algn="just"/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Формула А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&amp;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,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соответствует высказыванию</a:t>
            </a:r>
          </a:p>
          <a:p>
            <a:pPr algn="just"/>
            <a:r>
              <a:rPr lang="ru-RU" i="1" dirty="0">
                <a:latin typeface="Tahoma" pitchFamily="34" charset="0"/>
                <a:ea typeface="Tahoma" pitchFamily="34" charset="0"/>
                <a:cs typeface="Tahoma" pitchFamily="34" charset="0"/>
              </a:rPr>
              <a:t>«Катя самая высокая девочка в классе, и в классе есть девочки выше Кати».</a:t>
            </a:r>
          </a:p>
          <a:p>
            <a:pPr algn="just"/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ru-RU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Эта формула ложна, т.к. либо А, </a:t>
            </a:r>
            <a:r>
              <a:rPr lang="ru-RU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либо       </a:t>
            </a:r>
            <a:r>
              <a:rPr lang="ru-RU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обязательно ложно.</a:t>
            </a:r>
          </a:p>
          <a:p>
            <a:pPr algn="just"/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190751" y="1928813"/>
            <a:ext cx="1905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240971" y="3995057"/>
            <a:ext cx="9993087" cy="108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Заголовок 1"/>
          <p:cNvSpPr>
            <a:spLocks noGrp="1"/>
          </p:cNvSpPr>
          <p:nvPr>
            <p:ph type="title" sz="quarter"/>
          </p:nvPr>
        </p:nvSpPr>
        <p:spPr>
          <a:xfrm>
            <a:off x="1110343" y="432028"/>
            <a:ext cx="11347451" cy="69691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Логическая формула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85171" t="38477" r="13164" b="56825"/>
          <a:stretch>
            <a:fillRect/>
          </a:stretch>
        </p:blipFill>
        <p:spPr bwMode="auto">
          <a:xfrm>
            <a:off x="2467605" y="2732313"/>
            <a:ext cx="253823" cy="40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 l="85171" t="38477" r="13164" b="56825"/>
          <a:stretch>
            <a:fillRect/>
          </a:stretch>
        </p:blipFill>
        <p:spPr bwMode="auto">
          <a:xfrm>
            <a:off x="3904520" y="6106886"/>
            <a:ext cx="253823" cy="40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 l="85171" t="38477" r="13164" b="56825"/>
          <a:stretch>
            <a:fillRect/>
          </a:stretch>
        </p:blipFill>
        <p:spPr bwMode="auto">
          <a:xfrm>
            <a:off x="2478490" y="5355771"/>
            <a:ext cx="253823" cy="40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6"/>
          <p:cNvSpPr txBox="1">
            <a:spLocks noChangeArrowheads="1"/>
          </p:cNvSpPr>
          <p:nvPr/>
        </p:nvSpPr>
        <p:spPr bwMode="auto">
          <a:xfrm>
            <a:off x="1028700" y="1482499"/>
            <a:ext cx="1038225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dirty="0"/>
              <a:t>Если две формулы А и В одновременно, т.е. при одинаковых наборах значений входящих в них переменных, принимают одинаковые значения, то они называются </a:t>
            </a:r>
            <a:r>
              <a:rPr lang="ru-RU" b="1" dirty="0">
                <a:solidFill>
                  <a:schemeClr val="accent1"/>
                </a:solidFill>
              </a:rPr>
              <a:t>равносильными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/>
              <a:t>Обозначение символом «=» или «</a:t>
            </a:r>
            <a:r>
              <a:rPr lang="ru-RU" dirty="0">
                <a:sym typeface="Symbol" pitchFamily="18" charset="2"/>
              </a:rPr>
              <a:t></a:t>
            </a:r>
            <a:r>
              <a:rPr lang="ru-RU" dirty="0"/>
              <a:t>» </a:t>
            </a:r>
          </a:p>
        </p:txBody>
      </p:sp>
      <p:sp>
        <p:nvSpPr>
          <p:cNvPr id="3" name="Заголовок 1"/>
          <p:cNvSpPr>
            <a:spLocks noGrp="1"/>
          </p:cNvSpPr>
          <p:nvPr>
            <p:ph type="title" sz="quarter"/>
          </p:nvPr>
        </p:nvSpPr>
        <p:spPr>
          <a:xfrm>
            <a:off x="1110343" y="432028"/>
            <a:ext cx="11347451" cy="69691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Логическая формула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 sz="quarter"/>
          </p:nvPr>
        </p:nvSpPr>
        <p:spPr>
          <a:xfrm>
            <a:off x="1110343" y="432028"/>
            <a:ext cx="11347451" cy="69691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Как упростить логическую формулу?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17598" y="1314882"/>
            <a:ext cx="997938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Равносильные преобразования логических формул имеют то же назначение, что и преобразования формул в обычной алгебре. Они служат для упрощения формул или приведения их к определённому виду путем использования основных законов алгебры логики.</a:t>
            </a:r>
          </a:p>
          <a:p>
            <a:pPr marL="0" marR="0" lvl="0" indent="317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075" name="Picture 3" descr="http://cs302510.vk.me/v302510687/622d/Wp9xNa5iexA.jpg"/>
          <p:cNvPicPr>
            <a:picLocks noChangeAspect="1" noChangeArrowheads="1"/>
          </p:cNvPicPr>
          <p:nvPr/>
        </p:nvPicPr>
        <p:blipFill>
          <a:blip r:embed="rId2" cstate="print"/>
          <a:srcRect t="12419"/>
          <a:stretch>
            <a:fillRect/>
          </a:stretch>
        </p:blipFill>
        <p:spPr bwMode="auto">
          <a:xfrm>
            <a:off x="2698044" y="2404773"/>
            <a:ext cx="6570134" cy="4309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32113" y="3402764"/>
            <a:ext cx="10025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Таблица истинности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это таблица, показывающая истинность сложного высказывания при всех возможных значениях входящих переменных.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028700" y="261257"/>
            <a:ext cx="10972800" cy="915988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1"/>
                </a:solidFill>
              </a:rPr>
              <a:t>Таблицы истинности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66800" y="1514190"/>
            <a:ext cx="10058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51484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 изучении работы различных устройств компьютера приходится рассматривать такие его логические элементы, в которых реализуются сложные логические выражения. Поэтому необходимо научиться определять результат этих выражений, то есть строить для них таблицы истинности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Rot="1" noChangeArrowheads="1"/>
          </p:cNvSpPr>
          <p:nvPr/>
        </p:nvSpPr>
        <p:spPr>
          <a:xfrm>
            <a:off x="3015570" y="2405063"/>
            <a:ext cx="8229600" cy="1268412"/>
          </a:xfrm>
          <a:prstGeom prst="rect">
            <a:avLst/>
          </a:prstGeom>
          <a:noFill/>
          <a:ln/>
        </p:spPr>
        <p:txBody>
          <a:bodyPr vert="horz" lIns="0" tIns="45720" rIns="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Алгоритм построения таблиц истинности для сложных выражений: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600" b="0" i="0" u="none" strike="noStrike" kern="1200" cap="all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2960913" y="2291218"/>
            <a:ext cx="8512629" cy="3739469"/>
          </a:xfrm>
          <a:prstGeom prst="rect">
            <a:avLst/>
          </a:prstGeom>
          <a:noFill/>
          <a:ln/>
        </p:spPr>
        <p:txBody>
          <a:bodyPr vert="horz" lIns="0" tIns="45720" rIns="0" bIns="45720" rtlCol="0">
            <a:normAutofit/>
          </a:bodyPr>
          <a:lstStyle/>
          <a:p>
            <a:pPr marL="609600" marR="0" lvl="0" indent="-25082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Определить количество переменных (простых выражений); </a:t>
            </a:r>
          </a:p>
          <a:p>
            <a:pPr marL="609600" marR="0" lvl="0" indent="-25082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Определить количество логических операций и последовательность их выполнения. </a:t>
            </a:r>
          </a:p>
          <a:p>
            <a:pPr marL="609600" marR="0" lvl="0" indent="-25082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Определить количество строк: </a:t>
            </a:r>
          </a:p>
          <a:p>
            <a:pPr marL="609600" marR="0" lvl="0" indent="-25082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   количество строк = 2</a:t>
            </a:r>
            <a:r>
              <a:rPr kumimoji="0" lang="en-US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ª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+ строка для заголовка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где </a:t>
            </a:r>
            <a:r>
              <a:rPr kumimoji="0" lang="ru-RU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– количество логических переменных. </a:t>
            </a:r>
          </a:p>
          <a:p>
            <a:pPr marL="609600" marR="0" lvl="0" indent="-25082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4.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Определить количество столбцов: 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количество столбцов = количество переменных + количество логических операций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</a:p>
          <a:p>
            <a:pPr marL="609600" marR="0" lvl="0" indent="-250825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5. Заполнить столбцы результатами выполнения логических операций в обозначенной последовательности с учетом таблиц истинности основных логических операций.</a:t>
            </a: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037780" y="1057239"/>
            <a:ext cx="8780920" cy="952156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Алгоритм</a:t>
            </a:r>
            <a:r>
              <a:rPr kumimoji="0" lang="ru-RU" sz="2400" b="0" i="0" u="none" strike="noStrike" kern="1200" cap="all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построения таблицы истинности:</a:t>
            </a:r>
            <a:endParaRPr kumimoji="0" lang="ru-RU" sz="24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2800" b="0" i="0" dirty="0" smtClean="0">
                <a:solidFill>
                  <a:srgbClr val="514843"/>
                </a:solidFill>
                <a:latin typeface="Plantagenet Cherokee"/>
                <a:ea typeface="+mj-ea"/>
                <a:cs typeface="+mj-cs"/>
              </a:rPr>
              <a:t>Введение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idx="1"/>
          </p:nvPr>
        </p:nvSpPr>
        <p:spPr bwMode="auto">
          <a:xfrm>
            <a:off x="1104900" y="1600200"/>
            <a:ext cx="9982200" cy="429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None/>
            </a:pPr>
            <a:r>
              <a:rPr lang="ru-RU" sz="2200" dirty="0">
                <a:solidFill>
                  <a:schemeClr val="accent1"/>
                </a:solidFill>
                <a:latin typeface="Tahoma" pitchFamily="34" charset="0"/>
              </a:rPr>
              <a:t>	Термин «логика» происходит от древнегреческого </a:t>
            </a:r>
            <a:r>
              <a:rPr lang="en-US" sz="2200" dirty="0">
                <a:solidFill>
                  <a:schemeClr val="accent1"/>
                </a:solidFill>
                <a:latin typeface="Tahoma" pitchFamily="34" charset="0"/>
              </a:rPr>
              <a:t>logos</a:t>
            </a:r>
            <a:r>
              <a:rPr lang="ru-RU" sz="2200" dirty="0">
                <a:solidFill>
                  <a:schemeClr val="accent1"/>
                </a:solidFill>
                <a:latin typeface="Tahoma" pitchFamily="34" charset="0"/>
              </a:rPr>
              <a:t> – «слово, мысль, понятие, рассуждение, закон».</a:t>
            </a:r>
          </a:p>
          <a:p>
            <a:pPr algn="just">
              <a:spcBef>
                <a:spcPct val="50000"/>
              </a:spcBef>
              <a:buNone/>
            </a:pPr>
            <a:r>
              <a:rPr lang="ru-RU" sz="2200" dirty="0">
                <a:solidFill>
                  <a:schemeClr val="accent1"/>
                </a:solidFill>
                <a:latin typeface="Tahoma" pitchFamily="34" charset="0"/>
              </a:rPr>
              <a:t>	Логика является одной из дисциплин, образующих математический фундамент информатики.</a:t>
            </a:r>
          </a:p>
          <a:p>
            <a:pPr algn="just">
              <a:spcBef>
                <a:spcPct val="50000"/>
              </a:spcBef>
              <a:buNone/>
            </a:pPr>
            <a:r>
              <a:rPr lang="ru-RU" sz="2200" dirty="0">
                <a:solidFill>
                  <a:schemeClr val="accent1"/>
                </a:solidFill>
                <a:latin typeface="Tahoma" pitchFamily="34" charset="0"/>
              </a:rPr>
              <a:t>	В вычислительной технике и автоматике используются логические схемы – устройства, которые преобразуют двоичные сигналы.</a:t>
            </a:r>
          </a:p>
          <a:p>
            <a:pPr algn="just">
              <a:spcBef>
                <a:spcPct val="50000"/>
              </a:spcBef>
              <a:buNone/>
            </a:pPr>
            <a:r>
              <a:rPr lang="ru-RU" sz="2200" dirty="0">
                <a:solidFill>
                  <a:schemeClr val="accent1"/>
                </a:solidFill>
                <a:latin typeface="Tahoma" pitchFamily="34" charset="0"/>
              </a:rPr>
              <a:t>	Анализ и проектирование логических схем опираются на законы алгебры логики.</a:t>
            </a:r>
          </a:p>
          <a:p>
            <a:pPr algn="just">
              <a:spcBef>
                <a:spcPct val="50000"/>
              </a:spcBef>
              <a:buNone/>
            </a:pPr>
            <a:r>
              <a:rPr lang="ru-RU" sz="2200" dirty="0">
                <a:solidFill>
                  <a:schemeClr val="accent1"/>
                </a:solidFill>
                <a:latin typeface="Tahoma" pitchFamily="34" charset="0"/>
              </a:rPr>
              <a:t>	Любой язык программирования содержит логические переменные и средства для описания и вычисления логических выражений.</a:t>
            </a:r>
          </a:p>
          <a:p>
            <a:pPr algn="just">
              <a:spcBef>
                <a:spcPct val="50000"/>
              </a:spcBef>
              <a:buNone/>
            </a:pPr>
            <a:r>
              <a:rPr lang="ru-RU" sz="2200" dirty="0">
                <a:solidFill>
                  <a:schemeClr val="accent1"/>
                </a:solidFill>
                <a:latin typeface="Tahoma" pitchFamily="34" charset="0"/>
              </a:rPr>
              <a:t>	Логические методы применяются и при работе с базами данных.</a:t>
            </a:r>
          </a:p>
        </p:txBody>
      </p:sp>
    </p:spTree>
    <p:extLst>
      <p:ext uri="{BB962C8B-B14F-4D97-AF65-F5344CB8AC3E}">
        <p14:creationId xmlns:p14="http://schemas.microsoft.com/office/powerpoint/2010/main" xmlns="" val="1654255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083733" y="1427339"/>
            <a:ext cx="10092267" cy="2592388"/>
          </a:xfrm>
          <a:noFill/>
          <a:ln/>
        </p:spPr>
        <p:txBody>
          <a:bodyPr/>
          <a:lstStyle/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2200" dirty="0" smtClean="0"/>
              <a:t>  </a:t>
            </a:r>
            <a:r>
              <a:rPr lang="ru-RU" sz="3200" b="1" dirty="0" smtClean="0"/>
              <a:t>Рассмотрим пример построения таблицы истинности для следующего сложного (составного) логического выражения</a:t>
            </a:r>
            <a:r>
              <a:rPr lang="en-US" sz="3200" b="1" dirty="0" smtClean="0"/>
              <a:t>: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3200" dirty="0" smtClean="0"/>
              <a:t> 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2734734" y="3624532"/>
            <a:ext cx="597208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8000" b="1"/>
              <a:t>А </a:t>
            </a:r>
            <a:r>
              <a:rPr lang="en-US" sz="8000" b="1"/>
              <a:t>&amp;</a:t>
            </a:r>
            <a:r>
              <a:rPr lang="ru-RU" sz="8000" b="1"/>
              <a:t> (B V C)</a:t>
            </a:r>
            <a:r>
              <a:rPr lang="ru-RU" sz="4400"/>
              <a:t> </a:t>
            </a:r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>
            <a:off x="2927351" y="3789363"/>
            <a:ext cx="768349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30" name="AutoShape 10"/>
          <p:cNvSpPr>
            <a:spLocks noChangeArrowheads="1"/>
          </p:cNvSpPr>
          <p:nvPr/>
        </p:nvSpPr>
        <p:spPr bwMode="auto">
          <a:xfrm>
            <a:off x="2544234" y="549276"/>
            <a:ext cx="7296151" cy="2016125"/>
          </a:xfrm>
          <a:prstGeom prst="wedgeRoundRectCallout">
            <a:avLst>
              <a:gd name="adj1" fmla="val -61519"/>
              <a:gd name="adj2" fmla="val 122833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 dirty="0">
                <a:solidFill>
                  <a:schemeClr val="bg1">
                    <a:lumMod val="95000"/>
                  </a:schemeClr>
                </a:solidFill>
              </a:rPr>
              <a:t>Сначала определяем количество столбцов в будущей таблице истинности </a:t>
            </a: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2927351" y="3933826"/>
            <a:ext cx="54373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5499807" y="3911776"/>
            <a:ext cx="54373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7440790" y="3872090"/>
            <a:ext cx="54373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3119967" y="3357563"/>
            <a:ext cx="54373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4271434" y="3933826"/>
            <a:ext cx="54373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6435374" y="3905957"/>
            <a:ext cx="54373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30737" name="AutoShape 17"/>
          <p:cNvSpPr>
            <a:spLocks noChangeArrowheads="1"/>
          </p:cNvSpPr>
          <p:nvPr/>
        </p:nvSpPr>
        <p:spPr bwMode="auto">
          <a:xfrm>
            <a:off x="2589390" y="537988"/>
            <a:ext cx="7296151" cy="2016125"/>
          </a:xfrm>
          <a:prstGeom prst="wedgeRoundRectCallout">
            <a:avLst>
              <a:gd name="adj1" fmla="val -61171"/>
              <a:gd name="adj2" fmla="val 122282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 dirty="0">
                <a:solidFill>
                  <a:schemeClr val="bg1">
                    <a:lumMod val="95000"/>
                  </a:schemeClr>
                </a:solidFill>
              </a:rPr>
              <a:t>Определяем приоритетность выполнения логических операций </a:t>
            </a:r>
          </a:p>
          <a:p>
            <a:pPr algn="ctr"/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3024718" y="3357563"/>
            <a:ext cx="54373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000099"/>
                </a:solidFill>
              </a:rPr>
              <a:t>1</a:t>
            </a:r>
          </a:p>
        </p:txBody>
      </p:sp>
      <p:sp>
        <p:nvSpPr>
          <p:cNvPr id="30739" name="Rectangle 19"/>
          <p:cNvSpPr>
            <a:spLocks noChangeArrowheads="1"/>
          </p:cNvSpPr>
          <p:nvPr/>
        </p:nvSpPr>
        <p:spPr bwMode="auto">
          <a:xfrm>
            <a:off x="6457951" y="3917244"/>
            <a:ext cx="54373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000099"/>
                </a:solidFill>
              </a:rPr>
              <a:t>2</a:t>
            </a:r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4271434" y="3933826"/>
            <a:ext cx="54373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000099"/>
                </a:solidFill>
              </a:rPr>
              <a:t>3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build="p"/>
      <p:bldP spid="30730" grpId="0" animBg="1"/>
      <p:bldP spid="30730" grpId="1" animBg="1"/>
      <p:bldP spid="30731" grpId="0"/>
      <p:bldP spid="30731" grpId="1"/>
      <p:bldP spid="30732" grpId="0"/>
      <p:bldP spid="30732" grpId="1"/>
      <p:bldP spid="30733" grpId="0"/>
      <p:bldP spid="30733" grpId="1"/>
      <p:bldP spid="30734" grpId="0"/>
      <p:bldP spid="30734" grpId="1"/>
      <p:bldP spid="30735" grpId="0"/>
      <p:bldP spid="30735" grpId="1"/>
      <p:bldP spid="30736" grpId="0"/>
      <p:bldP spid="30736" grpId="1"/>
      <p:bldP spid="30737" grpId="0" animBg="1"/>
      <p:bldP spid="30738" grpId="0"/>
      <p:bldP spid="30739" grpId="0"/>
      <p:bldP spid="3074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962387" y="1199156"/>
            <a:ext cx="8780920" cy="952156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Решение:</a:t>
            </a:r>
            <a:endParaRPr kumimoji="0" lang="ru-RU" sz="24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2780594" y="2051755"/>
            <a:ext cx="9084028" cy="5068888"/>
          </a:xfrm>
          <a:prstGeom prst="rect">
            <a:avLst/>
          </a:prstGeom>
          <a:noFill/>
          <a:ln/>
        </p:spPr>
        <p:txBody>
          <a:bodyPr vert="horz" lIns="0" tIns="45720" rIns="0" bIns="45720" rtlCol="0">
            <a:normAutofit/>
          </a:bodyPr>
          <a:lstStyle/>
          <a:p>
            <a:pPr marL="609600" marR="0" lvl="0" indent="-2476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Простые выражения (логические переменные): 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А, В, С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; (3) </a:t>
            </a:r>
          </a:p>
          <a:p>
            <a:pPr marL="609600" marR="0" lvl="0" indent="-2476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Количество логических операций: 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¬ А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- инверсия; 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B 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  <a:sym typeface="Symbol" pitchFamily="18" charset="2"/>
              </a:rPr>
              <a:t>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C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- операция дизъюнкции; </a:t>
            </a:r>
            <a:b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¬ А &amp; (B 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  <a:sym typeface="Symbol" pitchFamily="18" charset="2"/>
              </a:rPr>
              <a:t>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C)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. операция конъюнкции. Всего: 3 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609600" marR="0" lvl="0" indent="-2476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Количество строк: на входе три простых высказывания: 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А, В, С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, поэтому a=3 и количество строк = 2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³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+1 = 9. </a:t>
            </a:r>
          </a:p>
          <a:p>
            <a:pPr marL="609600" marR="0" lvl="0" indent="-2476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Количество столбцов: 3+3=6</a:t>
            </a:r>
          </a:p>
          <a:p>
            <a:pPr marL="609600" marR="0" lvl="0" indent="-2476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Заполняем столбцы с учетом таблиц истинности логических операций. 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321" name="Group 505"/>
          <p:cNvGraphicFramePr>
            <a:graphicFrameLocks noGrp="1"/>
          </p:cNvGraphicFramePr>
          <p:nvPr>
            <p:ph/>
          </p:nvPr>
        </p:nvGraphicFramePr>
        <p:xfrm>
          <a:off x="564444" y="591961"/>
          <a:ext cx="10961510" cy="5900103"/>
        </p:xfrm>
        <a:graphic>
          <a:graphicData uri="http://schemas.openxmlformats.org/drawingml/2006/table">
            <a:tbl>
              <a:tblPr/>
              <a:tblGrid>
                <a:gridCol w="972665"/>
                <a:gridCol w="1055130"/>
                <a:gridCol w="1055129"/>
                <a:gridCol w="1535119"/>
                <a:gridCol w="2685401"/>
                <a:gridCol w="3658066"/>
              </a:tblGrid>
              <a:tr h="7794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 V C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 </a:t>
                      </a: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&amp;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(B V C) 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322" name="Rectangle 506"/>
          <p:cNvSpPr>
            <a:spLocks noChangeArrowheads="1"/>
          </p:cNvSpPr>
          <p:nvPr/>
        </p:nvSpPr>
        <p:spPr bwMode="auto">
          <a:xfrm>
            <a:off x="814917" y="1450976"/>
            <a:ext cx="635000" cy="514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1</a:t>
            </a:r>
          </a:p>
        </p:txBody>
      </p:sp>
      <p:sp>
        <p:nvSpPr>
          <p:cNvPr id="35323" name="Rectangle 507"/>
          <p:cNvSpPr>
            <a:spLocks noChangeArrowheads="1"/>
          </p:cNvSpPr>
          <p:nvPr/>
        </p:nvSpPr>
        <p:spPr bwMode="auto">
          <a:xfrm>
            <a:off x="1775884" y="1450976"/>
            <a:ext cx="635000" cy="514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1</a:t>
            </a:r>
          </a:p>
        </p:txBody>
      </p:sp>
      <p:sp>
        <p:nvSpPr>
          <p:cNvPr id="35325" name="Rectangle 509"/>
          <p:cNvSpPr>
            <a:spLocks noChangeArrowheads="1"/>
          </p:cNvSpPr>
          <p:nvPr/>
        </p:nvSpPr>
        <p:spPr bwMode="auto">
          <a:xfrm>
            <a:off x="2868084" y="1450976"/>
            <a:ext cx="635000" cy="514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1</a:t>
            </a:r>
          </a:p>
        </p:txBody>
      </p:sp>
      <p:sp>
        <p:nvSpPr>
          <p:cNvPr id="35327" name="Line 511"/>
          <p:cNvSpPr>
            <a:spLocks noChangeShapeType="1"/>
          </p:cNvSpPr>
          <p:nvPr/>
        </p:nvSpPr>
        <p:spPr bwMode="auto">
          <a:xfrm>
            <a:off x="4271434" y="836613"/>
            <a:ext cx="385233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328" name="Line 512"/>
          <p:cNvSpPr>
            <a:spLocks noChangeShapeType="1"/>
          </p:cNvSpPr>
          <p:nvPr/>
        </p:nvSpPr>
        <p:spPr bwMode="auto">
          <a:xfrm>
            <a:off x="8113185" y="836613"/>
            <a:ext cx="385233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331" name="AutoShape 515"/>
          <p:cNvSpPr>
            <a:spLocks noChangeArrowheads="1"/>
          </p:cNvSpPr>
          <p:nvPr/>
        </p:nvSpPr>
        <p:spPr bwMode="auto">
          <a:xfrm>
            <a:off x="717551" y="1268413"/>
            <a:ext cx="865716" cy="10795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35332" name="AutoShape 516"/>
          <p:cNvSpPr>
            <a:spLocks noChangeArrowheads="1"/>
          </p:cNvSpPr>
          <p:nvPr/>
        </p:nvSpPr>
        <p:spPr bwMode="auto">
          <a:xfrm>
            <a:off x="3981451" y="1268413"/>
            <a:ext cx="865716" cy="10795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  <a:latin typeface="Times New Roman" pitchFamily="18" charset="0"/>
              </a:rPr>
              <a:t>0</a:t>
            </a:r>
          </a:p>
        </p:txBody>
      </p:sp>
      <p:grpSp>
        <p:nvGrpSpPr>
          <p:cNvPr id="2" name="Group 519"/>
          <p:cNvGrpSpPr>
            <a:grpSpLocks/>
          </p:cNvGrpSpPr>
          <p:nvPr/>
        </p:nvGrpSpPr>
        <p:grpSpPr bwMode="auto">
          <a:xfrm>
            <a:off x="4078818" y="1628775"/>
            <a:ext cx="575733" cy="287338"/>
            <a:chOff x="1927" y="1026"/>
            <a:chExt cx="272" cy="181"/>
          </a:xfrm>
        </p:grpSpPr>
        <p:sp>
          <p:nvSpPr>
            <p:cNvPr id="35333" name="Line 517"/>
            <p:cNvSpPr>
              <a:spLocks noChangeShapeType="1"/>
            </p:cNvSpPr>
            <p:nvPr/>
          </p:nvSpPr>
          <p:spPr bwMode="auto">
            <a:xfrm>
              <a:off x="1927" y="1026"/>
              <a:ext cx="227" cy="18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5334" name="Line 518"/>
            <p:cNvSpPr>
              <a:spLocks noChangeShapeType="1"/>
            </p:cNvSpPr>
            <p:nvPr/>
          </p:nvSpPr>
          <p:spPr bwMode="auto">
            <a:xfrm flipH="1">
              <a:off x="1927" y="1026"/>
              <a:ext cx="272" cy="18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5336" name="AutoShape 520"/>
          <p:cNvSpPr>
            <a:spLocks noChangeArrowheads="1"/>
          </p:cNvSpPr>
          <p:nvPr/>
        </p:nvSpPr>
        <p:spPr bwMode="auto">
          <a:xfrm>
            <a:off x="3983567" y="1268413"/>
            <a:ext cx="865717" cy="10795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35337" name="Rectangle 521"/>
          <p:cNvSpPr>
            <a:spLocks noChangeArrowheads="1"/>
          </p:cNvSpPr>
          <p:nvPr/>
        </p:nvSpPr>
        <p:spPr bwMode="auto">
          <a:xfrm>
            <a:off x="4116917" y="1450976"/>
            <a:ext cx="635000" cy="514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0</a:t>
            </a:r>
          </a:p>
        </p:txBody>
      </p:sp>
      <p:sp>
        <p:nvSpPr>
          <p:cNvPr id="35345" name="AutoShape 529"/>
          <p:cNvSpPr>
            <a:spLocks noChangeArrowheads="1"/>
          </p:cNvSpPr>
          <p:nvPr/>
        </p:nvSpPr>
        <p:spPr bwMode="auto">
          <a:xfrm>
            <a:off x="1583268" y="1412876"/>
            <a:ext cx="2112433" cy="79216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0</a:t>
            </a:r>
            <a:r>
              <a:rPr lang="ru-RU" sz="3000" b="1">
                <a:solidFill>
                  <a:schemeClr val="bg1"/>
                </a:solidFill>
              </a:rPr>
              <a:t>V</a:t>
            </a:r>
            <a:r>
              <a:rPr lang="ru-RU" sz="3200" b="1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5346" name="Rectangle 530"/>
          <p:cNvSpPr>
            <a:spLocks noChangeArrowheads="1"/>
          </p:cNvSpPr>
          <p:nvPr/>
        </p:nvSpPr>
        <p:spPr bwMode="auto">
          <a:xfrm>
            <a:off x="6288617" y="1450976"/>
            <a:ext cx="635000" cy="514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itchFamily="18" charset="0"/>
              </a:rPr>
              <a:t>1</a:t>
            </a:r>
          </a:p>
        </p:txBody>
      </p:sp>
      <p:sp>
        <p:nvSpPr>
          <p:cNvPr id="35347" name="AutoShape 531"/>
          <p:cNvSpPr>
            <a:spLocks noChangeArrowheads="1"/>
          </p:cNvSpPr>
          <p:nvPr/>
        </p:nvSpPr>
        <p:spPr bwMode="auto">
          <a:xfrm>
            <a:off x="3981451" y="1412876"/>
            <a:ext cx="3553883" cy="792163"/>
          </a:xfrm>
          <a:prstGeom prst="rightArrow">
            <a:avLst>
              <a:gd name="adj1" fmla="val 50000"/>
              <a:gd name="adj2" fmla="val 8411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1&amp;0</a:t>
            </a:r>
          </a:p>
        </p:txBody>
      </p:sp>
      <p:sp>
        <p:nvSpPr>
          <p:cNvPr id="35348" name="Rectangle 532"/>
          <p:cNvSpPr>
            <a:spLocks noChangeArrowheads="1"/>
          </p:cNvSpPr>
          <p:nvPr/>
        </p:nvSpPr>
        <p:spPr bwMode="auto">
          <a:xfrm>
            <a:off x="9457267" y="1412876"/>
            <a:ext cx="635000" cy="514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1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0</a:t>
            </a:r>
          </a:p>
          <a:p>
            <a:pPr>
              <a:lnSpc>
                <a:spcPct val="115000"/>
              </a:lnSpc>
            </a:pPr>
            <a:r>
              <a:rPr lang="ru-RU" sz="3600" b="1">
                <a:latin typeface="Times New Roman" pitchFamily="18" charset="0"/>
              </a:rPr>
              <a:t>0</a:t>
            </a:r>
          </a:p>
        </p:txBody>
      </p:sp>
      <p:sp>
        <p:nvSpPr>
          <p:cNvPr id="35349" name="Rectangle 533"/>
          <p:cNvSpPr>
            <a:spLocks noRot="1" noChangeArrowheads="1"/>
          </p:cNvSpPr>
          <p:nvPr/>
        </p:nvSpPr>
        <p:spPr bwMode="auto">
          <a:xfrm>
            <a:off x="624417" y="53975"/>
            <a:ext cx="1097280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 bIns="0" anchor="ctr"/>
          <a:lstStyle/>
          <a:p>
            <a:pPr algn="ctr" eaLnBrk="0" hangingPunct="0"/>
            <a:r>
              <a:rPr lang="ru-RU" sz="3600" b="1">
                <a:solidFill>
                  <a:schemeClr val="bg1"/>
                </a:solidFill>
                <a:latin typeface="Calibri" pitchFamily="34" charset="0"/>
              </a:rPr>
              <a:t>Таблица истинности: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5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3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5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3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5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5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6771 0 " pathEditMode="relative" ptsTypes="AA">
                                      <p:cBhvr>
                                        <p:cTn id="36" dur="2000" fill="hold"/>
                                        <p:tgtEl>
                                          <p:spTgt spid="353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5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5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3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5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5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151 0 " pathEditMode="relative" ptsTypes="AA">
                                      <p:cBhvr>
                                        <p:cTn id="80" dur="2000" fill="hold"/>
                                        <p:tgtEl>
                                          <p:spTgt spid="35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5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5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3854 0 " pathEditMode="relative" ptsTypes="AA">
                                      <p:cBhvr>
                                        <p:cTn id="101" dur="2000" fill="hold"/>
                                        <p:tgtEl>
                                          <p:spTgt spid="35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3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5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322" grpId="0"/>
      <p:bldP spid="35323" grpId="0"/>
      <p:bldP spid="35325" grpId="0"/>
      <p:bldP spid="35331" grpId="0" animBg="1"/>
      <p:bldP spid="35331" grpId="1" animBg="1"/>
      <p:bldP spid="35331" grpId="2" animBg="1"/>
      <p:bldP spid="35332" grpId="0" animBg="1"/>
      <p:bldP spid="35332" grpId="1" animBg="1"/>
      <p:bldP spid="35336" grpId="0" animBg="1"/>
      <p:bldP spid="35336" grpId="1" animBg="1"/>
      <p:bldP spid="35337" grpId="0"/>
      <p:bldP spid="35345" grpId="0" animBg="1"/>
      <p:bldP spid="35345" grpId="1" animBg="1"/>
      <p:bldP spid="35345" grpId="2" animBg="1"/>
      <p:bldP spid="35346" grpId="0"/>
      <p:bldP spid="35347" grpId="0" animBg="1"/>
      <p:bldP spid="35347" grpId="1" animBg="1"/>
      <p:bldP spid="35347" grpId="2" animBg="1"/>
      <p:bldP spid="3534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 sz="quarter"/>
          </p:nvPr>
        </p:nvSpPr>
        <p:spPr>
          <a:xfrm>
            <a:off x="1110343" y="432028"/>
            <a:ext cx="11347451" cy="69691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Способы решения логических задач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51467" y="2274838"/>
            <a:ext cx="100019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Разнообразие логических задач очень велико. Способов их решения тоже немало. Но наибольшее распространение получили следующие три способа решения логических задач:</a:t>
            </a:r>
          </a:p>
          <a:p>
            <a:pPr marL="982663" indent="-271463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средствами алгебры логики;</a:t>
            </a:r>
          </a:p>
          <a:p>
            <a:pPr marL="982663" indent="-271463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табличный;</a:t>
            </a:r>
          </a:p>
          <a:p>
            <a:pPr marL="982663" indent="-271463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 помощью рассуждений.</a:t>
            </a:r>
          </a:p>
          <a:p>
            <a:pPr marL="982663" indent="-271463">
              <a:buFont typeface="Arial" pitchFamily="34" charset="0"/>
              <a:buChar char="•"/>
            </a:pP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Познакомимся с ними поочередно.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449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8456" y="493889"/>
            <a:ext cx="9980682" cy="1096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I. </a:t>
            </a:r>
            <a:r>
              <a:rPr lang="ru-RU" b="1" dirty="0" smtClean="0"/>
              <a:t>Решение логических задач средствами алгебры логики</a:t>
            </a:r>
            <a:br>
              <a:rPr lang="ru-RU" b="1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27004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4" descr="3d0001"/>
          <p:cNvSpPr>
            <a:spLocks noChangeArrowheads="1" noChangeShapeType="1" noTextEdit="1"/>
          </p:cNvSpPr>
          <p:nvPr/>
        </p:nvSpPr>
        <p:spPr bwMode="auto">
          <a:xfrm>
            <a:off x="2566812" y="549275"/>
            <a:ext cx="7584017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28575" cap="rnd">
                  <a:solidFill>
                    <a:schemeClr val="tx2"/>
                  </a:solidFill>
                  <a:prstDash val="sysDot"/>
                  <a:round/>
                  <a:headEnd type="none" w="sm" len="sm"/>
                  <a:tailEnd type="none" w="sm" len="sm"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Georgia"/>
              </a:rPr>
              <a:t>Внимание!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1488018" y="1844675"/>
            <a:ext cx="10079567" cy="409342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На </a:t>
            </a:r>
            <a:r>
              <a:rPr lang="ru-RU" sz="2800" b="1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территории </a:t>
            </a:r>
            <a:r>
              <a:rPr lang="ru-RU" sz="2800" b="1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колледжа  </a:t>
            </a:r>
            <a:r>
              <a:rPr lang="ru-RU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обнаружен правонарушитель</a:t>
            </a:r>
            <a:r>
              <a:rPr lang="ru-RU" sz="32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.</a:t>
            </a:r>
            <a:r>
              <a: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Просьба ко всем,  помогите установить  личность нарушителя.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800" b="1" u="sng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Имеются свидетельские показания</a:t>
            </a:r>
            <a:r>
              <a: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.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Благодарим за оказанную помощь.</a:t>
            </a:r>
          </a:p>
          <a:p>
            <a:pPr algn="r"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7A51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Администрация 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5" descr="Пальмы"/>
          <p:cNvSpPr>
            <a:spLocks noChangeArrowheads="1" noChangeShapeType="1" noTextEdit="1"/>
          </p:cNvSpPr>
          <p:nvPr/>
        </p:nvSpPr>
        <p:spPr bwMode="auto">
          <a:xfrm>
            <a:off x="1390651" y="476251"/>
            <a:ext cx="9984316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52363" dir="842175" algn="ctr" rotWithShape="0">
                    <a:schemeClr val="bg2"/>
                  </a:outerShdw>
                </a:effectLst>
                <a:latin typeface="Monotype Corsiva"/>
              </a:rPr>
              <a:t>Показания свидетелей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1390651" y="1700214"/>
            <a:ext cx="5761567" cy="1095375"/>
          </a:xfrm>
          <a:prstGeom prst="rect">
            <a:avLst/>
          </a:prstGeom>
          <a:gradFill rotWithShape="1">
            <a:gsLst>
              <a:gs pos="0">
                <a:srgbClr val="7A5128"/>
              </a:gs>
              <a:gs pos="50000">
                <a:schemeClr val="bg2"/>
              </a:gs>
              <a:gs pos="100000">
                <a:srgbClr val="7A5128"/>
              </a:gs>
            </a:gsLst>
            <a:lin ang="2700000" scaled="1"/>
          </a:gradFill>
          <a:ln w="28575" cap="rnd">
            <a:solidFill>
              <a:schemeClr val="tx1"/>
            </a:solidFill>
            <a:prstDash val="sysDot"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i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Преступник     брюнет с усами.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3407834" y="2924176"/>
            <a:ext cx="5666317" cy="1095375"/>
          </a:xfrm>
          <a:prstGeom prst="rect">
            <a:avLst/>
          </a:prstGeom>
          <a:gradFill rotWithShape="1">
            <a:gsLst>
              <a:gs pos="0">
                <a:srgbClr val="7A5128"/>
              </a:gs>
              <a:gs pos="50000">
                <a:schemeClr val="bg2"/>
              </a:gs>
              <a:gs pos="100000">
                <a:srgbClr val="7A5128"/>
              </a:gs>
            </a:gsLst>
            <a:lin ang="2700000" scaled="1"/>
          </a:gradFill>
          <a:ln w="28575" cap="rnd">
            <a:solidFill>
              <a:srgbClr val="7A5128"/>
            </a:solidFill>
            <a:prstDash val="sysDot"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i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Преступник блондин без усов.</a:t>
            </a: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1390651" y="4149726"/>
            <a:ext cx="5761567" cy="1095375"/>
          </a:xfrm>
          <a:prstGeom prst="rect">
            <a:avLst/>
          </a:prstGeom>
          <a:gradFill rotWithShape="1">
            <a:gsLst>
              <a:gs pos="0">
                <a:srgbClr val="7A5128"/>
              </a:gs>
              <a:gs pos="50000">
                <a:schemeClr val="bg2"/>
              </a:gs>
              <a:gs pos="100000">
                <a:srgbClr val="7A5128"/>
              </a:gs>
            </a:gsLst>
            <a:lin ang="2700000" scaled="1"/>
          </a:gradFill>
          <a:ln w="28575" cap="rnd">
            <a:solidFill>
              <a:srgbClr val="7A5128"/>
            </a:solidFill>
            <a:prstDash val="sysDot"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i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Преступник блондин, но без портфеля.</a:t>
            </a:r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3407834" y="5373689"/>
            <a:ext cx="5761567" cy="1095375"/>
          </a:xfrm>
          <a:prstGeom prst="rect">
            <a:avLst/>
          </a:prstGeom>
          <a:gradFill rotWithShape="1">
            <a:gsLst>
              <a:gs pos="0">
                <a:srgbClr val="7A5128"/>
              </a:gs>
              <a:gs pos="50000">
                <a:schemeClr val="bg2"/>
              </a:gs>
              <a:gs pos="100000">
                <a:srgbClr val="7A5128"/>
              </a:gs>
            </a:gsLst>
            <a:lin ang="2700000" scaled="1"/>
          </a:gradFill>
          <a:ln w="28575" cap="rnd">
            <a:solidFill>
              <a:srgbClr val="7A5128"/>
            </a:solidFill>
            <a:prstDash val="sysDot"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i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Преступник шатен с портфелем.</a:t>
            </a:r>
          </a:p>
        </p:txBody>
      </p:sp>
      <p:pic>
        <p:nvPicPr>
          <p:cNvPr id="47114" name="Picture 10" descr="ARFRC0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28051" y="1268414"/>
            <a:ext cx="1526116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6" name="Picture 12" descr="ARFRC0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40385" y="2420939"/>
            <a:ext cx="1722967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7" name="Picture 13" descr="ARFRC03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76784" y="3860800"/>
            <a:ext cx="1024467" cy="16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20" name="Picture 16" descr="CBIZ18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0033001" y="4652964"/>
            <a:ext cx="1502833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1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10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47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 animBg="1"/>
      <p:bldP spid="47111" grpId="0" animBg="1"/>
      <p:bldP spid="47112" grpId="0" animBg="1"/>
      <p:bldP spid="471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5" descr="821050"/>
          <p:cNvSpPr>
            <a:spLocks noChangeArrowheads="1" noChangeShapeType="1" noTextEdit="1"/>
          </p:cNvSpPr>
          <p:nvPr/>
        </p:nvSpPr>
        <p:spPr bwMode="auto">
          <a:xfrm>
            <a:off x="1488018" y="549275"/>
            <a:ext cx="9503833" cy="21605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 cap="rnd">
                  <a:solidFill>
                    <a:schemeClr val="bg2"/>
                  </a:solidFill>
                  <a:prstDash val="sysDot"/>
                  <a:round/>
                  <a:headEnd type="none" w="sm" len="sm"/>
                  <a:tailEnd type="none" w="sm" len="sm"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28398" dir="1593903" algn="ctr" rotWithShape="0">
                    <a:schemeClr val="hlink"/>
                  </a:outerShdw>
                </a:effectLst>
                <a:latin typeface="Georgia"/>
              </a:rPr>
              <a:t>Каким  был</a:t>
            </a:r>
          </a:p>
          <a:p>
            <a:pPr algn="ctr"/>
            <a:r>
              <a:rPr lang="ru-RU" sz="3600" b="1" kern="10">
                <a:ln w="28575" cap="rnd">
                  <a:solidFill>
                    <a:schemeClr val="bg2"/>
                  </a:solidFill>
                  <a:prstDash val="sysDot"/>
                  <a:round/>
                  <a:headEnd type="none" w="sm" len="sm"/>
                  <a:tailEnd type="none" w="sm" len="sm"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28398" dir="1593903" algn="ctr" rotWithShape="0">
                    <a:schemeClr val="hlink"/>
                  </a:outerShdw>
                </a:effectLst>
                <a:latin typeface="Georgia"/>
              </a:rPr>
              <a:t> правонарушитель?</a:t>
            </a:r>
          </a:p>
        </p:txBody>
      </p:sp>
      <p:pic>
        <p:nvPicPr>
          <p:cNvPr id="7171" name="Picture 6" descr="FRDAY0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6368" y="2708276"/>
            <a:ext cx="3712633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7" descr="j0254500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76785" y="4437064"/>
            <a:ext cx="2423583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4"/>
          <p:cNvSpPr>
            <a:spLocks noChangeArrowheads="1" noChangeShapeType="1" noTextEdit="1"/>
          </p:cNvSpPr>
          <p:nvPr/>
        </p:nvSpPr>
        <p:spPr bwMode="auto">
          <a:xfrm>
            <a:off x="1488018" y="404813"/>
            <a:ext cx="8640233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chemeClr val="tx2"/>
                  </a:solidFill>
                  <a:prstDash val="lgDashDot"/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FC9FCB"/>
                    </a:gs>
                    <a:gs pos="6500">
                      <a:srgbClr val="F8B049"/>
                    </a:gs>
                    <a:gs pos="10501">
                      <a:srgbClr val="F8B049"/>
                    </a:gs>
                    <a:gs pos="31500">
                      <a:srgbClr val="FEE7F2"/>
                    </a:gs>
                    <a:gs pos="33501">
                      <a:srgbClr val="F952A0"/>
                    </a:gs>
                    <a:gs pos="34500">
                      <a:srgbClr val="C50849"/>
                    </a:gs>
                    <a:gs pos="41000">
                      <a:srgbClr val="B43E85"/>
                    </a:gs>
                    <a:gs pos="50000">
                      <a:srgbClr val="F8B049"/>
                    </a:gs>
                    <a:gs pos="59000">
                      <a:srgbClr val="B43E85"/>
                    </a:gs>
                    <a:gs pos="65500">
                      <a:srgbClr val="C50849"/>
                    </a:gs>
                    <a:gs pos="66499">
                      <a:srgbClr val="F952A0"/>
                    </a:gs>
                    <a:gs pos="68500">
                      <a:srgbClr val="FEE7F2"/>
                    </a:gs>
                    <a:gs pos="89500">
                      <a:srgbClr val="F8B049"/>
                    </a:gs>
                    <a:gs pos="93500">
                      <a:srgbClr val="F8B049"/>
                    </a:gs>
                    <a:gs pos="100000">
                      <a:srgbClr val="FC9FCB"/>
                    </a:gs>
                  </a:gsLst>
                  <a:lin ang="2700000" scaled="1"/>
                </a:gradFill>
                <a:latin typeface="Georgia"/>
              </a:rPr>
              <a:t>Решение:</a:t>
            </a:r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1390651" y="2276475"/>
            <a:ext cx="10274300" cy="946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0">
                <a:solidFill>
                  <a:srgbClr val="E3743D"/>
                </a:solidFill>
                <a:latin typeface="Franklin Gothic Demi" pitchFamily="34" charset="0"/>
              </a:rPr>
              <a:t>Выделим простые высказывания и запишем их через переменные:</a:t>
            </a:r>
          </a:p>
        </p:txBody>
      </p:sp>
      <p:sp>
        <p:nvSpPr>
          <p:cNvPr id="9220" name="Text Box 14"/>
          <p:cNvSpPr txBox="1">
            <a:spLocks noChangeArrowheads="1"/>
          </p:cNvSpPr>
          <p:nvPr/>
        </p:nvSpPr>
        <p:spPr bwMode="auto">
          <a:xfrm>
            <a:off x="3380317" y="4025900"/>
            <a:ext cx="184731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i="0"/>
          </a:p>
        </p:txBody>
      </p:sp>
      <p:sp>
        <p:nvSpPr>
          <p:cNvPr id="54287" name="Text Box 15"/>
          <p:cNvSpPr txBox="1">
            <a:spLocks noChangeArrowheads="1"/>
          </p:cNvSpPr>
          <p:nvPr/>
        </p:nvSpPr>
        <p:spPr bwMode="auto">
          <a:xfrm>
            <a:off x="1390651" y="1628775"/>
            <a:ext cx="2688167" cy="584775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  <a:ln w="57150" cap="sq" cmpd="thinThick">
            <a:solidFill>
              <a:srgbClr val="A8208B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1 этап:</a:t>
            </a:r>
          </a:p>
        </p:txBody>
      </p:sp>
      <p:graphicFrame>
        <p:nvGraphicFramePr>
          <p:cNvPr id="54372" name="Group 100"/>
          <p:cNvGraphicFramePr>
            <a:graphicFrameLocks noGrp="1"/>
          </p:cNvGraphicFramePr>
          <p:nvPr/>
        </p:nvGraphicFramePr>
        <p:xfrm>
          <a:off x="5422901" y="3357563"/>
          <a:ext cx="5761567" cy="2743200"/>
        </p:xfrm>
        <a:graphic>
          <a:graphicData uri="http://schemas.openxmlformats.org/drawingml/2006/table">
            <a:tbl>
              <a:tblPr/>
              <a:tblGrid>
                <a:gridCol w="2495551"/>
                <a:gridCol w="3266016"/>
              </a:tblGrid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743D"/>
                          </a:solidFill>
                          <a:effectLst/>
                          <a:latin typeface="Times New Roman" pitchFamily="18" charset="0"/>
                        </a:rPr>
                        <a:t>Имя переменной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743D"/>
                          </a:solidFill>
                          <a:effectLst/>
                          <a:latin typeface="Times New Roman" pitchFamily="18" charset="0"/>
                        </a:rPr>
                        <a:t>Простое высказывание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С усами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Брюнет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Блондин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D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С портфелем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E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Шатен 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1390651" y="1052513"/>
            <a:ext cx="10274300" cy="946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0">
                <a:solidFill>
                  <a:srgbClr val="E3743D"/>
                </a:solidFill>
                <a:latin typeface="Franklin Gothic Demi" pitchFamily="34" charset="0"/>
              </a:rPr>
              <a:t>Запишем показания свидетелей, в виде составного логического высказывания:</a:t>
            </a: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3380317" y="4025900"/>
            <a:ext cx="184731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i="0"/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1295401" y="333375"/>
            <a:ext cx="2688167" cy="584775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  <a:ln w="57150" cap="sq" cmpd="thinThick">
            <a:solidFill>
              <a:srgbClr val="A8208B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2 этап:</a:t>
            </a:r>
          </a:p>
        </p:txBody>
      </p:sp>
      <p:sp>
        <p:nvSpPr>
          <p:cNvPr id="55326" name="Text Box 30"/>
          <p:cNvSpPr txBox="1">
            <a:spLocks noChangeArrowheads="1"/>
          </p:cNvSpPr>
          <p:nvPr/>
        </p:nvSpPr>
        <p:spPr bwMode="auto">
          <a:xfrm>
            <a:off x="5615517" y="2060576"/>
            <a:ext cx="5952067" cy="1095375"/>
          </a:xfrm>
          <a:prstGeom prst="rect">
            <a:avLst/>
          </a:prstGeom>
          <a:gradFill rotWithShape="1">
            <a:gsLst>
              <a:gs pos="0">
                <a:srgbClr val="7A5128"/>
              </a:gs>
              <a:gs pos="50000">
                <a:schemeClr val="bg2"/>
              </a:gs>
              <a:gs pos="100000">
                <a:srgbClr val="7A5128"/>
              </a:gs>
            </a:gsLst>
            <a:lin ang="2700000" scaled="1"/>
          </a:gradFill>
          <a:ln w="28575" cap="rnd">
            <a:solidFill>
              <a:schemeClr val="tx1"/>
            </a:solidFill>
            <a:prstDash val="sysDot"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i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Преступник     брюнет с усами.</a:t>
            </a:r>
          </a:p>
        </p:txBody>
      </p:sp>
      <p:graphicFrame>
        <p:nvGraphicFramePr>
          <p:cNvPr id="55327" name="Group 31"/>
          <p:cNvGraphicFramePr>
            <a:graphicFrameLocks noGrp="1"/>
          </p:cNvGraphicFramePr>
          <p:nvPr/>
        </p:nvGraphicFramePr>
        <p:xfrm>
          <a:off x="1583267" y="3357563"/>
          <a:ext cx="5761567" cy="2743200"/>
        </p:xfrm>
        <a:graphic>
          <a:graphicData uri="http://schemas.openxmlformats.org/drawingml/2006/table">
            <a:tbl>
              <a:tblPr/>
              <a:tblGrid>
                <a:gridCol w="2495551"/>
                <a:gridCol w="3266016"/>
              </a:tblGrid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3743D"/>
                          </a:solidFill>
                          <a:effectLst/>
                          <a:latin typeface="Times New Roman" pitchFamily="18" charset="0"/>
                        </a:rPr>
                        <a:t>Имя переменной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743D"/>
                          </a:solidFill>
                          <a:effectLst/>
                          <a:latin typeface="Times New Roman" pitchFamily="18" charset="0"/>
                        </a:rPr>
                        <a:t>Простое высказывание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С усами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Брюнет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  <a:endParaRPr kumimoji="1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Блондин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D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С портфелем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E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Шатен 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269" name="Picture 54" descr="CBIZ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591551" y="3213101"/>
            <a:ext cx="2173816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0" name="WordArt 55"/>
          <p:cNvSpPr>
            <a:spLocks noChangeArrowheads="1" noChangeShapeType="1" noTextEdit="1"/>
          </p:cNvSpPr>
          <p:nvPr/>
        </p:nvSpPr>
        <p:spPr bwMode="auto">
          <a:xfrm>
            <a:off x="7920567" y="4652963"/>
            <a:ext cx="3359151" cy="169545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E3743D"/>
                </a:solidFill>
                <a:latin typeface="Monotype Corsiva"/>
              </a:rPr>
              <a:t>1 свидетель</a:t>
            </a:r>
          </a:p>
        </p:txBody>
      </p:sp>
      <p:sp>
        <p:nvSpPr>
          <p:cNvPr id="55352" name="Text Box 56"/>
          <p:cNvSpPr txBox="1">
            <a:spLocks noChangeArrowheads="1"/>
          </p:cNvSpPr>
          <p:nvPr/>
        </p:nvSpPr>
        <p:spPr bwMode="auto">
          <a:xfrm>
            <a:off x="2063752" y="2060575"/>
            <a:ext cx="2976033" cy="1035050"/>
          </a:xfrm>
          <a:prstGeom prst="rect">
            <a:avLst/>
          </a:prstGeom>
          <a:noFill/>
          <a:ln w="28575">
            <a:solidFill>
              <a:srgbClr val="A8208B"/>
            </a:solidFill>
            <a:prstDash val="dash"/>
            <a:miter lim="800000"/>
            <a:headEnd type="none" w="sm" len="sm"/>
            <a:tailEnd type="none" w="sm" len="sm"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60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 </a:t>
            </a:r>
            <a:r>
              <a:rPr lang="en-US" sz="60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&amp; 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5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55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/>
      <p:bldP spid="55326" grpId="0" animBg="1"/>
      <p:bldP spid="553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239184" y="2349500"/>
            <a:ext cx="11571816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>
                <a:solidFill>
                  <a:schemeClr val="accent1"/>
                </a:solidFill>
                <a:latin typeface="Tahoma" pitchFamily="34" charset="0"/>
              </a:rPr>
              <a:t>	</a:t>
            </a:r>
            <a:r>
              <a:rPr lang="ru-RU" sz="2800" b="1" u="sng">
                <a:solidFill>
                  <a:schemeClr val="accent1"/>
                </a:solidFill>
                <a:latin typeface="Tahoma" pitchFamily="34" charset="0"/>
              </a:rPr>
              <a:t>Логика</a:t>
            </a:r>
            <a:r>
              <a:rPr lang="ru-RU" sz="2800">
                <a:solidFill>
                  <a:schemeClr val="accent1"/>
                </a:solidFill>
                <a:latin typeface="Tahoma" pitchFamily="34" charset="0"/>
              </a:rPr>
              <a:t> – это наука о законах и формах мышления. Она изучает абстрактное мышление как средство познания объективного мира.</a:t>
            </a:r>
          </a:p>
        </p:txBody>
      </p:sp>
      <p:pic>
        <p:nvPicPr>
          <p:cNvPr id="10243" name="Picture 7" descr="j02392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0" y="4149725"/>
            <a:ext cx="2353733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7" descr="think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7167" y="549275"/>
            <a:ext cx="2116667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8" descr="1231676871_mishka-domojj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23201" y="4292600"/>
            <a:ext cx="317076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3380317" y="4025900"/>
            <a:ext cx="184731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i="0"/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1295401" y="333375"/>
            <a:ext cx="2688167" cy="584775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  <a:ln w="57150" cap="sq" cmpd="thinThick">
            <a:solidFill>
              <a:srgbClr val="A8208B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2 этап:</a:t>
            </a:r>
          </a:p>
        </p:txBody>
      </p:sp>
      <p:graphicFrame>
        <p:nvGraphicFramePr>
          <p:cNvPr id="56326" name="Group 6"/>
          <p:cNvGraphicFramePr>
            <a:graphicFrameLocks noGrp="1"/>
          </p:cNvGraphicFramePr>
          <p:nvPr/>
        </p:nvGraphicFramePr>
        <p:xfrm>
          <a:off x="1583267" y="3357563"/>
          <a:ext cx="5761567" cy="2743200"/>
        </p:xfrm>
        <a:graphic>
          <a:graphicData uri="http://schemas.openxmlformats.org/drawingml/2006/table">
            <a:tbl>
              <a:tblPr/>
              <a:tblGrid>
                <a:gridCol w="2495551"/>
                <a:gridCol w="3266016"/>
              </a:tblGrid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743D"/>
                          </a:solidFill>
                          <a:effectLst/>
                          <a:latin typeface="Times New Roman" pitchFamily="18" charset="0"/>
                        </a:rPr>
                        <a:t>Имя переменной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743D"/>
                          </a:solidFill>
                          <a:effectLst/>
                          <a:latin typeface="Times New Roman" pitchFamily="18" charset="0"/>
                        </a:rPr>
                        <a:t>Простое высказывание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С усами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Брюнет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Блондин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D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С портфелем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E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Шатен 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91" name="WordArt 30"/>
          <p:cNvSpPr>
            <a:spLocks noChangeArrowheads="1" noChangeShapeType="1" noTextEdit="1"/>
          </p:cNvSpPr>
          <p:nvPr/>
        </p:nvSpPr>
        <p:spPr bwMode="auto">
          <a:xfrm>
            <a:off x="7920567" y="4652963"/>
            <a:ext cx="3359151" cy="169545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E3743D"/>
                </a:solidFill>
                <a:latin typeface="Monotype Corsiva"/>
              </a:rPr>
              <a:t>2 свидетель</a:t>
            </a:r>
          </a:p>
        </p:txBody>
      </p:sp>
      <p:sp>
        <p:nvSpPr>
          <p:cNvPr id="56351" name="Text Box 31"/>
          <p:cNvSpPr txBox="1">
            <a:spLocks noChangeArrowheads="1"/>
          </p:cNvSpPr>
          <p:nvPr/>
        </p:nvSpPr>
        <p:spPr bwMode="auto">
          <a:xfrm>
            <a:off x="2063752" y="2060575"/>
            <a:ext cx="2976033" cy="1035050"/>
          </a:xfrm>
          <a:prstGeom prst="rect">
            <a:avLst/>
          </a:prstGeom>
          <a:noFill/>
          <a:ln w="28575">
            <a:solidFill>
              <a:srgbClr val="A8208B"/>
            </a:solidFill>
            <a:prstDash val="dash"/>
            <a:miter lim="800000"/>
            <a:headEnd type="none" w="sm" len="sm"/>
            <a:tailEnd type="none" w="sm" len="sm"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60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 </a:t>
            </a:r>
            <a:r>
              <a:rPr lang="en-US" sz="60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&amp; Ā</a:t>
            </a:r>
          </a:p>
        </p:txBody>
      </p:sp>
      <p:sp>
        <p:nvSpPr>
          <p:cNvPr id="56352" name="Text Box 32"/>
          <p:cNvSpPr txBox="1">
            <a:spLocks noChangeArrowheads="1"/>
          </p:cNvSpPr>
          <p:nvPr/>
        </p:nvSpPr>
        <p:spPr bwMode="auto">
          <a:xfrm>
            <a:off x="5808134" y="1989139"/>
            <a:ext cx="5666317" cy="1095375"/>
          </a:xfrm>
          <a:prstGeom prst="rect">
            <a:avLst/>
          </a:prstGeom>
          <a:gradFill rotWithShape="1">
            <a:gsLst>
              <a:gs pos="0">
                <a:srgbClr val="7A5128"/>
              </a:gs>
              <a:gs pos="50000">
                <a:schemeClr val="bg2"/>
              </a:gs>
              <a:gs pos="100000">
                <a:srgbClr val="7A5128"/>
              </a:gs>
            </a:gsLst>
            <a:lin ang="2700000" scaled="1"/>
          </a:gradFill>
          <a:ln w="28575" cap="rnd">
            <a:solidFill>
              <a:srgbClr val="7A5128"/>
            </a:solidFill>
            <a:prstDash val="sysDot"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i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Преступник блондин без усов.</a:t>
            </a:r>
          </a:p>
        </p:txBody>
      </p:sp>
      <p:pic>
        <p:nvPicPr>
          <p:cNvPr id="11294" name="Picture 34" descr="CBIZ1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96300" y="3141664"/>
            <a:ext cx="2948517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55" name="Text Box 35"/>
          <p:cNvSpPr txBox="1">
            <a:spLocks noChangeArrowheads="1"/>
          </p:cNvSpPr>
          <p:nvPr/>
        </p:nvSpPr>
        <p:spPr bwMode="auto">
          <a:xfrm>
            <a:off x="1390651" y="1052513"/>
            <a:ext cx="10274300" cy="946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0">
                <a:solidFill>
                  <a:srgbClr val="E3743D"/>
                </a:solidFill>
                <a:latin typeface="Franklin Gothic Demi" pitchFamily="34" charset="0"/>
              </a:rPr>
              <a:t>Запишем показания свидетелей, в виде составного логического высказывания: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6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6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56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51" grpId="0" animBg="1"/>
      <p:bldP spid="56352" grpId="0" animBg="1"/>
      <p:bldP spid="5635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3380317" y="4025900"/>
            <a:ext cx="184731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i="0"/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1295401" y="333375"/>
            <a:ext cx="2688167" cy="584775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  <a:ln w="57150" cap="sq" cmpd="thinThick">
            <a:solidFill>
              <a:srgbClr val="A8208B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2 этап:</a:t>
            </a:r>
          </a:p>
        </p:txBody>
      </p:sp>
      <p:graphicFrame>
        <p:nvGraphicFramePr>
          <p:cNvPr id="57349" name="Group 5"/>
          <p:cNvGraphicFramePr>
            <a:graphicFrameLocks noGrp="1"/>
          </p:cNvGraphicFramePr>
          <p:nvPr/>
        </p:nvGraphicFramePr>
        <p:xfrm>
          <a:off x="1583267" y="3357563"/>
          <a:ext cx="5761567" cy="2743200"/>
        </p:xfrm>
        <a:graphic>
          <a:graphicData uri="http://schemas.openxmlformats.org/drawingml/2006/table">
            <a:tbl>
              <a:tblPr/>
              <a:tblGrid>
                <a:gridCol w="2495551"/>
                <a:gridCol w="3266016"/>
              </a:tblGrid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743D"/>
                          </a:solidFill>
                          <a:effectLst/>
                          <a:latin typeface="Times New Roman" pitchFamily="18" charset="0"/>
                        </a:rPr>
                        <a:t>Имя переменной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743D"/>
                          </a:solidFill>
                          <a:effectLst/>
                          <a:latin typeface="Times New Roman" pitchFamily="18" charset="0"/>
                        </a:rPr>
                        <a:t>Простое высказывание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С усами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Брюнет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Блондин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D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С портфелем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E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Шатен 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15" name="WordArt 28"/>
          <p:cNvSpPr>
            <a:spLocks noChangeArrowheads="1" noChangeShapeType="1" noTextEdit="1"/>
          </p:cNvSpPr>
          <p:nvPr/>
        </p:nvSpPr>
        <p:spPr bwMode="auto">
          <a:xfrm>
            <a:off x="7920567" y="4652963"/>
            <a:ext cx="3359151" cy="169545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E3743D"/>
                </a:solidFill>
                <a:latin typeface="Monotype Corsiva"/>
              </a:rPr>
              <a:t>3 свидетель</a:t>
            </a:r>
          </a:p>
        </p:txBody>
      </p:sp>
      <p:sp>
        <p:nvSpPr>
          <p:cNvPr id="57373" name="Text Box 29"/>
          <p:cNvSpPr txBox="1">
            <a:spLocks noChangeArrowheads="1"/>
          </p:cNvSpPr>
          <p:nvPr/>
        </p:nvSpPr>
        <p:spPr bwMode="auto">
          <a:xfrm>
            <a:off x="1583267" y="2060575"/>
            <a:ext cx="3937000" cy="1035050"/>
          </a:xfrm>
          <a:prstGeom prst="rect">
            <a:avLst/>
          </a:prstGeom>
          <a:noFill/>
          <a:ln w="28575">
            <a:solidFill>
              <a:srgbClr val="A8208B"/>
            </a:solidFill>
            <a:prstDash val="dash"/>
            <a:miter lim="800000"/>
            <a:headEnd type="none" w="sm" len="sm"/>
            <a:tailEnd type="none" w="sm" len="sm"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60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 </a:t>
            </a:r>
            <a:r>
              <a:rPr lang="en-US" sz="60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&amp; ¬D</a:t>
            </a:r>
          </a:p>
        </p:txBody>
      </p:sp>
      <p:sp>
        <p:nvSpPr>
          <p:cNvPr id="57376" name="Text Box 32"/>
          <p:cNvSpPr txBox="1">
            <a:spLocks noChangeArrowheads="1"/>
          </p:cNvSpPr>
          <p:nvPr/>
        </p:nvSpPr>
        <p:spPr bwMode="auto">
          <a:xfrm>
            <a:off x="5712885" y="1989139"/>
            <a:ext cx="5761567" cy="1095375"/>
          </a:xfrm>
          <a:prstGeom prst="rect">
            <a:avLst/>
          </a:prstGeom>
          <a:gradFill rotWithShape="1">
            <a:gsLst>
              <a:gs pos="0">
                <a:srgbClr val="7A5128"/>
              </a:gs>
              <a:gs pos="50000">
                <a:schemeClr val="bg2"/>
              </a:gs>
              <a:gs pos="100000">
                <a:srgbClr val="7A5128"/>
              </a:gs>
            </a:gsLst>
            <a:lin ang="2700000" scaled="1"/>
          </a:gradFill>
          <a:ln w="28575" cap="rnd">
            <a:solidFill>
              <a:srgbClr val="7A5128"/>
            </a:solidFill>
            <a:prstDash val="sysDot"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i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Преступник блондин, но без портфеля.</a:t>
            </a:r>
          </a:p>
        </p:txBody>
      </p:sp>
      <p:pic>
        <p:nvPicPr>
          <p:cNvPr id="12318" name="Picture 33" descr="CMBIZ0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3184" y="3357563"/>
            <a:ext cx="2046816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78" name="Text Box 34"/>
          <p:cNvSpPr txBox="1">
            <a:spLocks noChangeArrowheads="1"/>
          </p:cNvSpPr>
          <p:nvPr/>
        </p:nvSpPr>
        <p:spPr bwMode="auto">
          <a:xfrm>
            <a:off x="1390651" y="1052513"/>
            <a:ext cx="10274300" cy="946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0">
                <a:solidFill>
                  <a:srgbClr val="E3743D"/>
                </a:solidFill>
                <a:latin typeface="Franklin Gothic Demi" pitchFamily="34" charset="0"/>
              </a:rPr>
              <a:t>Запишем показания свидетелей, в виде составного логического высказывания: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7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7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57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73" grpId="0" animBg="1"/>
      <p:bldP spid="57376" grpId="0" animBg="1"/>
      <p:bldP spid="5737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3380317" y="4025900"/>
            <a:ext cx="184731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i="0"/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1295401" y="333375"/>
            <a:ext cx="2688167" cy="584775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  <a:ln w="57150" cap="sq" cmpd="thinThick">
            <a:solidFill>
              <a:srgbClr val="A8208B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2 этап:</a:t>
            </a:r>
          </a:p>
        </p:txBody>
      </p:sp>
      <p:graphicFrame>
        <p:nvGraphicFramePr>
          <p:cNvPr id="58373" name="Group 5"/>
          <p:cNvGraphicFramePr>
            <a:graphicFrameLocks noGrp="1"/>
          </p:cNvGraphicFramePr>
          <p:nvPr/>
        </p:nvGraphicFramePr>
        <p:xfrm>
          <a:off x="1583267" y="3357563"/>
          <a:ext cx="5761567" cy="2743200"/>
        </p:xfrm>
        <a:graphic>
          <a:graphicData uri="http://schemas.openxmlformats.org/drawingml/2006/table">
            <a:tbl>
              <a:tblPr/>
              <a:tblGrid>
                <a:gridCol w="2495551"/>
                <a:gridCol w="3266016"/>
              </a:tblGrid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743D"/>
                          </a:solidFill>
                          <a:effectLst/>
                          <a:latin typeface="Times New Roman" pitchFamily="18" charset="0"/>
                        </a:rPr>
                        <a:t>Имя переменной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743D"/>
                          </a:solidFill>
                          <a:effectLst/>
                          <a:latin typeface="Times New Roman" pitchFamily="18" charset="0"/>
                        </a:rPr>
                        <a:t>Простое высказывание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С усами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Брюнет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Блондин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D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С портфелем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E</a:t>
                      </a:r>
                      <a:endParaRPr kumimoji="1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Шатен 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9" name="WordArt 28"/>
          <p:cNvSpPr>
            <a:spLocks noChangeArrowheads="1" noChangeShapeType="1" noTextEdit="1"/>
          </p:cNvSpPr>
          <p:nvPr/>
        </p:nvSpPr>
        <p:spPr bwMode="auto">
          <a:xfrm>
            <a:off x="7920567" y="4652963"/>
            <a:ext cx="3359151" cy="169545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E3743D"/>
                </a:solidFill>
                <a:latin typeface="Monotype Corsiva"/>
              </a:rPr>
              <a:t>4 свидетель</a:t>
            </a:r>
          </a:p>
        </p:txBody>
      </p:sp>
      <p:sp>
        <p:nvSpPr>
          <p:cNvPr id="58397" name="Text Box 29"/>
          <p:cNvSpPr txBox="1">
            <a:spLocks noChangeArrowheads="1"/>
          </p:cNvSpPr>
          <p:nvPr/>
        </p:nvSpPr>
        <p:spPr bwMode="auto">
          <a:xfrm>
            <a:off x="1583267" y="2060575"/>
            <a:ext cx="3937000" cy="1035050"/>
          </a:xfrm>
          <a:prstGeom prst="rect">
            <a:avLst/>
          </a:prstGeom>
          <a:noFill/>
          <a:ln w="28575">
            <a:solidFill>
              <a:srgbClr val="A8208B"/>
            </a:solidFill>
            <a:prstDash val="dash"/>
            <a:miter lim="800000"/>
            <a:headEnd type="none" w="sm" len="sm"/>
            <a:tailEnd type="none" w="sm" len="sm"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60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 </a:t>
            </a:r>
            <a:r>
              <a:rPr lang="en-US" sz="60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&amp; D</a:t>
            </a:r>
          </a:p>
        </p:txBody>
      </p:sp>
      <p:sp>
        <p:nvSpPr>
          <p:cNvPr id="58400" name="Text Box 32"/>
          <p:cNvSpPr txBox="1">
            <a:spLocks noChangeArrowheads="1"/>
          </p:cNvSpPr>
          <p:nvPr/>
        </p:nvSpPr>
        <p:spPr bwMode="auto">
          <a:xfrm>
            <a:off x="5808134" y="1989139"/>
            <a:ext cx="5761567" cy="1095375"/>
          </a:xfrm>
          <a:prstGeom prst="rect">
            <a:avLst/>
          </a:prstGeom>
          <a:gradFill rotWithShape="1">
            <a:gsLst>
              <a:gs pos="0">
                <a:srgbClr val="7A5128"/>
              </a:gs>
              <a:gs pos="50000">
                <a:schemeClr val="bg2"/>
              </a:gs>
              <a:gs pos="100000">
                <a:srgbClr val="7A5128"/>
              </a:gs>
            </a:gsLst>
            <a:lin ang="2700000" scaled="1"/>
          </a:gradFill>
          <a:ln w="28575" cap="rnd">
            <a:solidFill>
              <a:srgbClr val="7A5128"/>
            </a:solidFill>
            <a:prstDash val="sysDot"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i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Преступник шатен с портфелем.</a:t>
            </a:r>
          </a:p>
        </p:txBody>
      </p:sp>
      <p:pic>
        <p:nvPicPr>
          <p:cNvPr id="13342" name="Picture 33" descr="SUPER0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3685" y="3141664"/>
            <a:ext cx="2313516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402" name="Text Box 34"/>
          <p:cNvSpPr txBox="1">
            <a:spLocks noChangeArrowheads="1"/>
          </p:cNvSpPr>
          <p:nvPr/>
        </p:nvSpPr>
        <p:spPr bwMode="auto">
          <a:xfrm>
            <a:off x="1390651" y="1052513"/>
            <a:ext cx="10274300" cy="946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0">
                <a:solidFill>
                  <a:srgbClr val="E3743D"/>
                </a:solidFill>
                <a:latin typeface="Franklin Gothic Demi" pitchFamily="34" charset="0"/>
              </a:rPr>
              <a:t>Запишем показания свидетелей, в виде составного логического высказывания: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8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8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58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97" grpId="0" animBg="1"/>
      <p:bldP spid="58400" grpId="0" animBg="1"/>
      <p:bldP spid="5840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1390651" y="1052513"/>
            <a:ext cx="10274300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0">
                <a:solidFill>
                  <a:srgbClr val="E3743D"/>
                </a:solidFill>
                <a:latin typeface="Franklin Gothic Demi" pitchFamily="34" charset="0"/>
              </a:rPr>
              <a:t>Запишем логические функции для каждого из показаний: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380317" y="4025900"/>
            <a:ext cx="184731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i="0"/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1295401" y="333375"/>
            <a:ext cx="2688167" cy="584775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  <a:ln w="57150" cap="sq" cmpd="thinThick">
            <a:solidFill>
              <a:srgbClr val="A8208B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3</a:t>
            </a:r>
            <a:r>
              <a:rPr lang="ru-RU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этап:</a:t>
            </a:r>
          </a:p>
        </p:txBody>
      </p:sp>
      <p:sp>
        <p:nvSpPr>
          <p:cNvPr id="59426" name="Text Box 34"/>
          <p:cNvSpPr txBox="1">
            <a:spLocks noChangeArrowheads="1"/>
          </p:cNvSpPr>
          <p:nvPr/>
        </p:nvSpPr>
        <p:spPr bwMode="auto">
          <a:xfrm>
            <a:off x="4078818" y="1989138"/>
            <a:ext cx="6049433" cy="641350"/>
          </a:xfrm>
          <a:prstGeom prst="rect">
            <a:avLst/>
          </a:prstGeom>
          <a:noFill/>
          <a:ln w="28575">
            <a:noFill/>
            <a:prstDash val="dash"/>
            <a:miter lim="800000"/>
            <a:headEnd type="none" w="sm" len="sm"/>
            <a:tailEnd type="none" w="sm" len="sm"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f1 = </a:t>
            </a: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¬</a:t>
            </a: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 </a:t>
            </a: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&amp; A </a:t>
            </a:r>
            <a:r>
              <a:rPr lang="ar-SA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۷</a:t>
            </a: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¬A&amp;B</a:t>
            </a:r>
          </a:p>
        </p:txBody>
      </p:sp>
      <p:sp>
        <p:nvSpPr>
          <p:cNvPr id="59427" name="Text Box 35"/>
          <p:cNvSpPr txBox="1">
            <a:spLocks noChangeArrowheads="1"/>
          </p:cNvSpPr>
          <p:nvPr/>
        </p:nvSpPr>
        <p:spPr bwMode="auto">
          <a:xfrm>
            <a:off x="4078818" y="2708275"/>
            <a:ext cx="6049433" cy="641350"/>
          </a:xfrm>
          <a:prstGeom prst="rect">
            <a:avLst/>
          </a:prstGeom>
          <a:noFill/>
          <a:ln w="28575">
            <a:noFill/>
            <a:prstDash val="dash"/>
            <a:miter lim="800000"/>
            <a:headEnd type="none" w="sm" len="sm"/>
            <a:tailEnd type="none" w="sm" len="sm"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f2 = </a:t>
            </a: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¬</a:t>
            </a: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 </a:t>
            </a: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&amp; ¬A </a:t>
            </a:r>
            <a:r>
              <a:rPr lang="ar-SA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۷</a:t>
            </a: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A&amp;C</a:t>
            </a:r>
          </a:p>
        </p:txBody>
      </p:sp>
      <p:sp>
        <p:nvSpPr>
          <p:cNvPr id="59428" name="Text Box 36"/>
          <p:cNvSpPr txBox="1">
            <a:spLocks noChangeArrowheads="1"/>
          </p:cNvSpPr>
          <p:nvPr/>
        </p:nvSpPr>
        <p:spPr bwMode="auto">
          <a:xfrm>
            <a:off x="4078818" y="3357563"/>
            <a:ext cx="6049433" cy="641350"/>
          </a:xfrm>
          <a:prstGeom prst="rect">
            <a:avLst/>
          </a:prstGeom>
          <a:noFill/>
          <a:ln w="28575">
            <a:noFill/>
            <a:prstDash val="dash"/>
            <a:miter lim="800000"/>
            <a:headEnd type="none" w="sm" len="sm"/>
            <a:tailEnd type="none" w="sm" len="sm"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f3 = </a:t>
            </a: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¬</a:t>
            </a: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 </a:t>
            </a: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&amp; ¬D </a:t>
            </a:r>
            <a:r>
              <a:rPr lang="ar-SA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۷</a:t>
            </a: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D&amp;C</a:t>
            </a:r>
          </a:p>
        </p:txBody>
      </p:sp>
      <p:sp>
        <p:nvSpPr>
          <p:cNvPr id="59429" name="Text Box 37"/>
          <p:cNvSpPr txBox="1">
            <a:spLocks noChangeArrowheads="1"/>
          </p:cNvSpPr>
          <p:nvPr/>
        </p:nvSpPr>
        <p:spPr bwMode="auto">
          <a:xfrm>
            <a:off x="3983568" y="4005263"/>
            <a:ext cx="6049433" cy="641350"/>
          </a:xfrm>
          <a:prstGeom prst="rect">
            <a:avLst/>
          </a:prstGeom>
          <a:noFill/>
          <a:ln w="28575">
            <a:noFill/>
            <a:prstDash val="dash"/>
            <a:miter lim="800000"/>
            <a:headEnd type="none" w="sm" len="sm"/>
            <a:tailEnd type="none" w="sm" len="sm"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f4 = </a:t>
            </a: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¬D</a:t>
            </a: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&amp; E </a:t>
            </a:r>
            <a:r>
              <a:rPr lang="ar-SA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۷</a:t>
            </a:r>
            <a:r>
              <a:rPr lang="en-US" sz="36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¬E&amp;D</a:t>
            </a:r>
          </a:p>
        </p:txBody>
      </p:sp>
      <p:sp>
        <p:nvSpPr>
          <p:cNvPr id="59430" name="Text Box 38"/>
          <p:cNvSpPr txBox="1">
            <a:spLocks noChangeArrowheads="1"/>
          </p:cNvSpPr>
          <p:nvPr/>
        </p:nvSpPr>
        <p:spPr bwMode="auto">
          <a:xfrm>
            <a:off x="1583267" y="5589589"/>
            <a:ext cx="9696451" cy="579437"/>
          </a:xfrm>
          <a:prstGeom prst="rect">
            <a:avLst/>
          </a:prstGeom>
          <a:noFill/>
          <a:ln w="28575">
            <a:noFill/>
            <a:prstDash val="dash"/>
            <a:miter lim="800000"/>
            <a:headEnd type="none" w="sm" len="sm"/>
            <a:tailEnd type="none" w="sm" len="sm"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f5=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B&amp;¬C&amp;¬E</a:t>
            </a:r>
            <a:r>
              <a:rPr lang="ar-SA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۷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¬B&amp;C&amp;¬E</a:t>
            </a:r>
            <a:r>
              <a:rPr lang="ar-SA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۷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¬B&amp;¬C&amp;E</a:t>
            </a:r>
          </a:p>
        </p:txBody>
      </p:sp>
      <p:sp>
        <p:nvSpPr>
          <p:cNvPr id="59431" name="Text Box 39"/>
          <p:cNvSpPr txBox="1">
            <a:spLocks noChangeArrowheads="1"/>
          </p:cNvSpPr>
          <p:nvPr/>
        </p:nvSpPr>
        <p:spPr bwMode="auto">
          <a:xfrm>
            <a:off x="912285" y="1989138"/>
            <a:ext cx="2976033" cy="641350"/>
          </a:xfrm>
          <a:prstGeom prst="rect">
            <a:avLst/>
          </a:prstGeom>
          <a:noFill/>
          <a:ln w="28575">
            <a:noFill/>
            <a:prstDash val="dash"/>
            <a:miter lim="800000"/>
            <a:headEnd type="none" w="sm" len="sm"/>
            <a:tailEnd type="none" w="sm" len="sm"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 </a:t>
            </a:r>
            <a:r>
              <a:rPr 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&amp; A</a:t>
            </a:r>
          </a:p>
        </p:txBody>
      </p:sp>
      <p:sp>
        <p:nvSpPr>
          <p:cNvPr id="59432" name="Text Box 40"/>
          <p:cNvSpPr txBox="1">
            <a:spLocks noChangeArrowheads="1"/>
          </p:cNvSpPr>
          <p:nvPr/>
        </p:nvSpPr>
        <p:spPr bwMode="auto">
          <a:xfrm>
            <a:off x="1200151" y="2708275"/>
            <a:ext cx="2398183" cy="641350"/>
          </a:xfrm>
          <a:prstGeom prst="rect">
            <a:avLst/>
          </a:prstGeom>
          <a:noFill/>
          <a:ln w="28575">
            <a:noFill/>
            <a:prstDash val="dash"/>
            <a:miter lim="800000"/>
            <a:headEnd type="none" w="sm" len="sm"/>
            <a:tailEnd type="none" w="sm" len="sm"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 </a:t>
            </a:r>
            <a:r>
              <a:rPr 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&amp; Ā</a:t>
            </a:r>
          </a:p>
        </p:txBody>
      </p:sp>
      <p:sp>
        <p:nvSpPr>
          <p:cNvPr id="59433" name="Text Box 41"/>
          <p:cNvSpPr txBox="1">
            <a:spLocks noChangeArrowheads="1"/>
          </p:cNvSpPr>
          <p:nvPr/>
        </p:nvSpPr>
        <p:spPr bwMode="auto">
          <a:xfrm>
            <a:off x="1102784" y="3357563"/>
            <a:ext cx="2878667" cy="641350"/>
          </a:xfrm>
          <a:prstGeom prst="rect">
            <a:avLst/>
          </a:prstGeom>
          <a:noFill/>
          <a:ln w="28575">
            <a:noFill/>
            <a:prstDash val="dash"/>
            <a:miter lim="800000"/>
            <a:headEnd type="none" w="sm" len="sm"/>
            <a:tailEnd type="none" w="sm" len="sm"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 </a:t>
            </a:r>
            <a:r>
              <a:rPr 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&amp; ¬D</a:t>
            </a:r>
          </a:p>
        </p:txBody>
      </p:sp>
      <p:sp>
        <p:nvSpPr>
          <p:cNvPr id="59434" name="Text Box 42"/>
          <p:cNvSpPr txBox="1">
            <a:spLocks noChangeArrowheads="1"/>
          </p:cNvSpPr>
          <p:nvPr/>
        </p:nvSpPr>
        <p:spPr bwMode="auto">
          <a:xfrm>
            <a:off x="1007534" y="3933825"/>
            <a:ext cx="2785533" cy="641350"/>
          </a:xfrm>
          <a:prstGeom prst="rect">
            <a:avLst/>
          </a:prstGeom>
          <a:noFill/>
          <a:ln w="28575">
            <a:noFill/>
            <a:prstDash val="dash"/>
            <a:miter lim="800000"/>
            <a:headEnd type="none" w="sm" len="sm"/>
            <a:tailEnd type="none" w="sm" len="sm"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 </a:t>
            </a:r>
            <a:r>
              <a:rPr 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&amp; D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9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59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1000"/>
                                        <p:tgtEl>
                                          <p:spTgt spid="59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9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9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9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1000"/>
                                        <p:tgtEl>
                                          <p:spTgt spid="59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9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9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9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9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  <p:bldP spid="59426" grpId="0"/>
      <p:bldP spid="59427" grpId="0"/>
      <p:bldP spid="59428" grpId="0"/>
      <p:bldP spid="59429" grpId="0"/>
      <p:bldP spid="59430" grpId="0"/>
      <p:bldP spid="59431" grpId="0"/>
      <p:bldP spid="59432" grpId="0"/>
      <p:bldP spid="59433" grpId="0"/>
      <p:bldP spid="5943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1390651" y="1052513"/>
            <a:ext cx="10274300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0">
                <a:solidFill>
                  <a:srgbClr val="E3743D"/>
                </a:solidFill>
                <a:latin typeface="Franklin Gothic Demi" pitchFamily="34" charset="0"/>
              </a:rPr>
              <a:t>Запишем произведение логических функций: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380317" y="4025900"/>
            <a:ext cx="184731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i="0"/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1295401" y="333375"/>
            <a:ext cx="2688167" cy="584775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  <a:ln w="57150" cap="sq" cmpd="thinThick">
            <a:solidFill>
              <a:srgbClr val="A8208B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4</a:t>
            </a:r>
            <a:r>
              <a:rPr lang="ru-RU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этап:</a:t>
            </a:r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1200151" y="2060576"/>
            <a:ext cx="10274300" cy="3749675"/>
          </a:xfrm>
          <a:prstGeom prst="rect">
            <a:avLst/>
          </a:prstGeom>
          <a:noFill/>
          <a:ln w="28575">
            <a:noFill/>
            <a:prstDash val="dash"/>
            <a:miter lim="800000"/>
            <a:headEnd type="none" w="sm" len="sm"/>
            <a:tailEnd type="none" w="sm" len="sm"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F= (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¬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 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&amp; A </a:t>
            </a:r>
            <a:r>
              <a:rPr lang="ar-SA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۷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¬A&amp;B)&amp;(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¬C &amp; ¬A </a:t>
            </a:r>
            <a:r>
              <a:rPr lang="ar-SA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۷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A&amp;C)</a:t>
            </a:r>
            <a:r>
              <a:rPr lang="ru-RU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&amp; (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¬C &amp; ¬D </a:t>
            </a:r>
            <a:r>
              <a:rPr lang="ar-SA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۷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D&amp;C</a:t>
            </a:r>
            <a:r>
              <a:rPr lang="en-US" sz="3200"/>
              <a:t> </a:t>
            </a:r>
            <a:r>
              <a:rPr lang="en-US" sz="3200">
                <a:solidFill>
                  <a:srgbClr val="A8208B"/>
                </a:solidFill>
              </a:rPr>
              <a:t>)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&amp;(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¬D &amp; E </a:t>
            </a:r>
            <a:r>
              <a:rPr lang="ar-SA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۷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¬E&amp;D)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&amp; (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B&amp;¬C&amp;¬E</a:t>
            </a:r>
            <a:r>
              <a:rPr lang="ar-SA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۷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¬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B&amp;C&amp;¬E</a:t>
            </a:r>
            <a:r>
              <a:rPr lang="ar-SA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۷</a:t>
            </a:r>
            <a:r>
              <a:rPr lang="en-US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¬B&amp;¬C&amp;E) =</a:t>
            </a:r>
            <a:r>
              <a:rPr lang="ru-RU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spcBef>
                <a:spcPct val="50000"/>
              </a:spcBef>
              <a:defRPr/>
            </a:pPr>
            <a:endParaRPr lang="ru-RU" sz="3200" b="1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ru-RU" sz="3200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    =</a:t>
            </a:r>
            <a:r>
              <a:rPr lang="en-US" sz="3200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A&amp;¬B&amp;C&amp;D&amp;¬</a:t>
            </a:r>
            <a:r>
              <a:rPr lang="ru-RU" sz="3200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Е</a:t>
            </a:r>
            <a:endParaRPr lang="en-US" sz="3200" b="1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endParaRPr lang="en-US" sz="3200" b="1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pic>
        <p:nvPicPr>
          <p:cNvPr id="15366" name="Picture 11" descr="ANTN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2700" y="4149725"/>
            <a:ext cx="3829051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2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24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24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24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2734734" y="908050"/>
            <a:ext cx="6432551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i="0">
                <a:solidFill>
                  <a:srgbClr val="E3743D"/>
                </a:solidFill>
                <a:latin typeface="Franklin Gothic Demi" pitchFamily="34" charset="0"/>
              </a:rPr>
              <a:t>F=1, </a:t>
            </a:r>
            <a:r>
              <a:rPr lang="ru-RU" sz="3600" b="1" i="0">
                <a:solidFill>
                  <a:srgbClr val="E3743D"/>
                </a:solidFill>
                <a:latin typeface="Franklin Gothic Demi" pitchFamily="34" charset="0"/>
              </a:rPr>
              <a:t>тогда: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380317" y="4025900"/>
            <a:ext cx="184731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i="0"/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1295401" y="333375"/>
            <a:ext cx="2688167" cy="584775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  <a:ln w="57150" cap="sq" cmpd="thinThick">
            <a:solidFill>
              <a:srgbClr val="A8208B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5 этап:</a:t>
            </a: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1775885" y="2060576"/>
            <a:ext cx="8928100" cy="823913"/>
          </a:xfrm>
          <a:prstGeom prst="rect">
            <a:avLst/>
          </a:prstGeom>
          <a:noFill/>
          <a:ln w="28575">
            <a:noFill/>
            <a:prstDash val="dash"/>
            <a:miter lim="800000"/>
            <a:headEnd type="none" w="sm" len="sm"/>
            <a:tailEnd type="none" w="sm" len="sm"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800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A&amp;¬B&amp;C&amp;D&amp;¬</a:t>
            </a:r>
            <a:r>
              <a:rPr lang="ru-RU" sz="4800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Е = 1</a:t>
            </a:r>
            <a:endParaRPr lang="en-US" sz="4800" b="1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pic>
        <p:nvPicPr>
          <p:cNvPr id="16390" name="Picture 6" descr="OWLLA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8500" y="3429000"/>
            <a:ext cx="3456517" cy="257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  <p:bldP spid="6349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1390651" y="1052513"/>
            <a:ext cx="10274300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0">
                <a:solidFill>
                  <a:srgbClr val="E3743D"/>
                </a:solidFill>
                <a:latin typeface="Franklin Gothic Demi" pitchFamily="34" charset="0"/>
              </a:rPr>
              <a:t>Составление таблицы истинности: 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380317" y="4025900"/>
            <a:ext cx="184731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i="0"/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1295401" y="333375"/>
            <a:ext cx="2688167" cy="584775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  <a:ln w="57150" cap="sq" cmpd="thinThick">
            <a:solidFill>
              <a:srgbClr val="A8208B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6 этап: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1678518" y="1916113"/>
            <a:ext cx="8928100" cy="823912"/>
          </a:xfrm>
          <a:prstGeom prst="rect">
            <a:avLst/>
          </a:prstGeom>
          <a:noFill/>
          <a:ln w="28575">
            <a:noFill/>
            <a:prstDash val="dash"/>
            <a:miter lim="800000"/>
            <a:headEnd type="none" w="sm" len="sm"/>
            <a:tailEnd type="none" w="sm" len="sm"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800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A&amp;¬B&amp;C&amp;D&amp;¬</a:t>
            </a:r>
            <a:r>
              <a:rPr lang="ru-RU" sz="4800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Е </a:t>
            </a:r>
            <a:endParaRPr lang="en-US" sz="4800" b="1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1390651" y="3068639"/>
            <a:ext cx="9601200" cy="2027237"/>
          </a:xfrm>
          <a:prstGeom prst="rect">
            <a:avLst/>
          </a:prstGeom>
          <a:noFill/>
          <a:ln w="12700">
            <a:solidFill>
              <a:srgbClr val="E3743D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E3743D"/>
                </a:solidFill>
              </a:rPr>
              <a:t>Количество строк</a:t>
            </a:r>
            <a:r>
              <a:rPr lang="ru-RU" sz="3600" b="1">
                <a:solidFill>
                  <a:schemeClr val="tx2"/>
                </a:solidFill>
              </a:rPr>
              <a:t> = 2</a:t>
            </a:r>
            <a:r>
              <a:rPr lang="ru-RU" sz="3600" b="1">
                <a:solidFill>
                  <a:schemeClr val="tx2"/>
                </a:solidFill>
                <a:cs typeface="Times New Roman" pitchFamily="18" charset="0"/>
              </a:rPr>
              <a:t>ⁿ = </a:t>
            </a:r>
            <a:r>
              <a:rPr lang="ru-RU" sz="3600" b="1">
                <a:solidFill>
                  <a:srgbClr val="E3743D"/>
                </a:solidFill>
                <a:cs typeface="Times New Roman" pitchFamily="18" charset="0"/>
              </a:rPr>
              <a:t>32</a:t>
            </a: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E3743D"/>
                </a:solidFill>
              </a:rPr>
              <a:t>Количество столбцов</a:t>
            </a:r>
            <a:r>
              <a:rPr lang="ru-RU" sz="3600" b="1">
                <a:solidFill>
                  <a:schemeClr val="tx2"/>
                </a:solidFill>
              </a:rPr>
              <a:t> = 5(переменных) + 6(действий) = </a:t>
            </a:r>
            <a:r>
              <a:rPr lang="ru-RU" sz="3600" b="1">
                <a:solidFill>
                  <a:srgbClr val="E3743D"/>
                </a:solidFill>
              </a:rPr>
              <a:t>11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7" grpId="0"/>
      <p:bldP spid="6451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390651" y="1052513"/>
            <a:ext cx="10274300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0">
                <a:solidFill>
                  <a:srgbClr val="E3743D"/>
                </a:solidFill>
                <a:latin typeface="Franklin Gothic Demi" pitchFamily="34" charset="0"/>
              </a:rPr>
              <a:t>Составление таблицы истинности: 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380317" y="4025900"/>
            <a:ext cx="184731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i="0"/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1295401" y="333375"/>
            <a:ext cx="2688167" cy="584775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  <a:ln w="57150" cap="sq" cmpd="thinThick">
            <a:solidFill>
              <a:srgbClr val="A8208B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6 этап:</a:t>
            </a: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1678518" y="1916113"/>
            <a:ext cx="8928100" cy="823912"/>
          </a:xfrm>
          <a:prstGeom prst="rect">
            <a:avLst/>
          </a:prstGeom>
          <a:noFill/>
          <a:ln w="28575">
            <a:noFill/>
            <a:prstDash val="dash"/>
            <a:miter lim="800000"/>
            <a:headEnd type="none" w="sm" len="sm"/>
            <a:tailEnd type="none" w="sm" len="sm"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800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A&amp;¬B&amp;C&amp;D&amp;¬</a:t>
            </a:r>
            <a:r>
              <a:rPr lang="ru-RU" sz="4800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Е </a:t>
            </a:r>
            <a:endParaRPr lang="en-US" sz="4800" b="1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1390652" y="2997201"/>
            <a:ext cx="9986433" cy="3063875"/>
          </a:xfrm>
          <a:prstGeom prst="rect">
            <a:avLst/>
          </a:prstGeom>
          <a:noFill/>
          <a:ln w="12700">
            <a:solidFill>
              <a:srgbClr val="E3743D"/>
            </a:solidFill>
            <a:prstDash val="dash"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u="sng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Порядок действий (без учета скобок):</a:t>
            </a:r>
          </a:p>
          <a:p>
            <a:pPr>
              <a:spcBef>
                <a:spcPct val="50000"/>
              </a:spcBef>
              <a:buFontTx/>
              <a:buBlip>
                <a:blip r:embed="rId2"/>
              </a:buBlip>
              <a:defRPr/>
            </a:pPr>
            <a:r>
              <a:rPr lang="ru-RU" sz="3600" b="1">
                <a:solidFill>
                  <a:srgbClr val="E3743D"/>
                </a:solidFill>
              </a:rPr>
              <a:t>Инверсия;</a:t>
            </a:r>
          </a:p>
          <a:p>
            <a:pPr>
              <a:spcBef>
                <a:spcPct val="50000"/>
              </a:spcBef>
              <a:buFontTx/>
              <a:buBlip>
                <a:blip r:embed="rId2"/>
              </a:buBlip>
              <a:defRPr/>
            </a:pPr>
            <a:r>
              <a:rPr lang="ru-RU" sz="3600" b="1">
                <a:solidFill>
                  <a:srgbClr val="E3743D"/>
                </a:solidFill>
              </a:rPr>
              <a:t>Конъюнкция;</a:t>
            </a:r>
          </a:p>
          <a:p>
            <a:pPr>
              <a:spcBef>
                <a:spcPct val="50000"/>
              </a:spcBef>
              <a:buFontTx/>
              <a:buBlip>
                <a:blip r:embed="rId2"/>
              </a:buBlip>
              <a:defRPr/>
            </a:pPr>
            <a:r>
              <a:rPr lang="ru-RU" sz="3600" b="1">
                <a:solidFill>
                  <a:srgbClr val="E3743D"/>
                </a:solidFill>
              </a:rPr>
              <a:t>Дизъюнкция.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  <p:bldP spid="65541" grpId="0"/>
      <p:bldP spid="6554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1390651" y="1052513"/>
            <a:ext cx="10274300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0">
                <a:solidFill>
                  <a:srgbClr val="E3743D"/>
                </a:solidFill>
                <a:latin typeface="Franklin Gothic Demi" pitchFamily="34" charset="0"/>
              </a:rPr>
              <a:t>Анализ результата: 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380317" y="4025900"/>
            <a:ext cx="184731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 i="0"/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1295401" y="333375"/>
            <a:ext cx="2688167" cy="584775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  <a:ln w="57150" cap="sq" cmpd="thinThick">
            <a:solidFill>
              <a:srgbClr val="A8208B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7 этап:</a:t>
            </a: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1678518" y="1916113"/>
            <a:ext cx="9698567" cy="1922462"/>
          </a:xfrm>
          <a:prstGeom prst="rect">
            <a:avLst/>
          </a:prstGeom>
          <a:noFill/>
          <a:ln w="28575">
            <a:noFill/>
            <a:prstDash val="dash"/>
            <a:miter lim="800000"/>
            <a:headEnd type="none" w="sm" len="sm"/>
            <a:tailEnd type="none" w="sm" len="sm"/>
          </a:ln>
          <a:effectLst>
            <a:outerShdw dist="254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800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A&amp;¬B&amp;C&amp;D&amp;¬</a:t>
            </a:r>
            <a:r>
              <a:rPr lang="ru-RU" sz="4800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Е =1, при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А=1; В=0; С=1; </a:t>
            </a:r>
            <a:r>
              <a:rPr lang="en-US" sz="48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D=1</a:t>
            </a:r>
            <a:r>
              <a:rPr lang="ru-RU" sz="48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; </a:t>
            </a:r>
            <a:r>
              <a:rPr lang="en-US" sz="4800" b="1">
                <a:solidFill>
                  <a:srgbClr val="A8208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E=0</a:t>
            </a:r>
          </a:p>
        </p:txBody>
      </p:sp>
      <p:pic>
        <p:nvPicPr>
          <p:cNvPr id="24582" name="Picture 8" descr="CRTN0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5817" y="4365625"/>
            <a:ext cx="258868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7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7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7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7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8518" y="260350"/>
            <a:ext cx="7296149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5" name="Picture 5" descr="POIN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941173">
            <a:off x="8771467" y="4173538"/>
            <a:ext cx="2525184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1"/>
                </a:solidFill>
              </a:rPr>
              <a:t>Этапы развития логики</a:t>
            </a:r>
          </a:p>
        </p:txBody>
      </p:sp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2982685" y="1484313"/>
            <a:ext cx="573677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dirty="0">
                <a:solidFill>
                  <a:schemeClr val="accent1"/>
                </a:solidFill>
                <a:latin typeface="Tahoma" pitchFamily="34" charset="0"/>
              </a:rPr>
              <a:t>Первые учения о формах и способах рассуждений возникли в странах Дальнего Востока (Китай, Индия), но в основе современной логики лежат учения, созданные древнегреческими мыслителями. Основы формальной логики заложил Аристотель (384–322 гг. до н.э.), который впервые отделил логические формы речи от ее содержания.</a:t>
            </a:r>
          </a:p>
        </p:txBody>
      </p:sp>
      <p:grpSp>
        <p:nvGrpSpPr>
          <p:cNvPr id="2" name="Group 9"/>
          <p:cNvGrpSpPr>
            <a:grpSpLocks noChangeAspect="1"/>
          </p:cNvGrpSpPr>
          <p:nvPr/>
        </p:nvGrpSpPr>
        <p:grpSpPr bwMode="auto">
          <a:xfrm>
            <a:off x="6770914" y="5020988"/>
            <a:ext cx="3320144" cy="1610682"/>
            <a:chOff x="3787" y="3022"/>
            <a:chExt cx="1829" cy="1183"/>
          </a:xfrm>
        </p:grpSpPr>
        <p:sp>
          <p:nvSpPr>
            <p:cNvPr id="11270" name="AutoShape 8"/>
            <p:cNvSpPr>
              <a:spLocks noChangeAspect="1" noChangeArrowheads="1" noTextEdit="1"/>
            </p:cNvSpPr>
            <p:nvPr/>
          </p:nvSpPr>
          <p:spPr bwMode="auto">
            <a:xfrm>
              <a:off x="3787" y="3022"/>
              <a:ext cx="1829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1" name="Freeform 10"/>
            <p:cNvSpPr>
              <a:spLocks/>
            </p:cNvSpPr>
            <p:nvPr/>
          </p:nvSpPr>
          <p:spPr bwMode="auto">
            <a:xfrm>
              <a:off x="4627" y="3146"/>
              <a:ext cx="970" cy="760"/>
            </a:xfrm>
            <a:custGeom>
              <a:avLst/>
              <a:gdLst>
                <a:gd name="T0" fmla="*/ 0 w 1939"/>
                <a:gd name="T1" fmla="*/ 95 h 1520"/>
                <a:gd name="T2" fmla="*/ 121 w 1939"/>
                <a:gd name="T3" fmla="*/ 62 h 1520"/>
                <a:gd name="T4" fmla="*/ 122 w 1939"/>
                <a:gd name="T5" fmla="*/ 0 h 1520"/>
                <a:gd name="T6" fmla="*/ 5 w 1939"/>
                <a:gd name="T7" fmla="*/ 0 h 1520"/>
                <a:gd name="T8" fmla="*/ 0 w 1939"/>
                <a:gd name="T9" fmla="*/ 95 h 1520"/>
                <a:gd name="T10" fmla="*/ 0 w 1939"/>
                <a:gd name="T11" fmla="*/ 95 h 15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39"/>
                <a:gd name="T19" fmla="*/ 0 h 1520"/>
                <a:gd name="T20" fmla="*/ 1939 w 1939"/>
                <a:gd name="T21" fmla="*/ 1520 h 15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39" h="1520">
                  <a:moveTo>
                    <a:pt x="0" y="1520"/>
                  </a:moveTo>
                  <a:lnTo>
                    <a:pt x="1935" y="998"/>
                  </a:lnTo>
                  <a:lnTo>
                    <a:pt x="1939" y="0"/>
                  </a:lnTo>
                  <a:lnTo>
                    <a:pt x="74" y="0"/>
                  </a:lnTo>
                  <a:lnTo>
                    <a:pt x="0" y="1520"/>
                  </a:lnTo>
                  <a:close/>
                </a:path>
              </a:pathLst>
            </a:custGeom>
            <a:solidFill>
              <a:srgbClr val="99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2" name="Freeform 11"/>
            <p:cNvSpPr>
              <a:spLocks/>
            </p:cNvSpPr>
            <p:nvPr/>
          </p:nvSpPr>
          <p:spPr bwMode="auto">
            <a:xfrm>
              <a:off x="4512" y="3615"/>
              <a:ext cx="1083" cy="571"/>
            </a:xfrm>
            <a:custGeom>
              <a:avLst/>
              <a:gdLst>
                <a:gd name="T0" fmla="*/ 24 w 2165"/>
                <a:gd name="T1" fmla="*/ 71 h 1142"/>
                <a:gd name="T2" fmla="*/ 136 w 2165"/>
                <a:gd name="T3" fmla="*/ 71 h 1142"/>
                <a:gd name="T4" fmla="*/ 136 w 2165"/>
                <a:gd name="T5" fmla="*/ 3 h 1142"/>
                <a:gd name="T6" fmla="*/ 0 w 2165"/>
                <a:gd name="T7" fmla="*/ 0 h 1142"/>
                <a:gd name="T8" fmla="*/ 24 w 2165"/>
                <a:gd name="T9" fmla="*/ 71 h 1142"/>
                <a:gd name="T10" fmla="*/ 24 w 2165"/>
                <a:gd name="T11" fmla="*/ 71 h 1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5"/>
                <a:gd name="T19" fmla="*/ 0 h 1142"/>
                <a:gd name="T20" fmla="*/ 2165 w 2165"/>
                <a:gd name="T21" fmla="*/ 1142 h 11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5" h="1142">
                  <a:moveTo>
                    <a:pt x="376" y="1138"/>
                  </a:moveTo>
                  <a:lnTo>
                    <a:pt x="2165" y="1142"/>
                  </a:lnTo>
                  <a:lnTo>
                    <a:pt x="2165" y="59"/>
                  </a:lnTo>
                  <a:lnTo>
                    <a:pt x="0" y="0"/>
                  </a:lnTo>
                  <a:lnTo>
                    <a:pt x="376" y="113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3" name="Freeform 12"/>
            <p:cNvSpPr>
              <a:spLocks/>
            </p:cNvSpPr>
            <p:nvPr/>
          </p:nvSpPr>
          <p:spPr bwMode="auto">
            <a:xfrm>
              <a:off x="3787" y="3147"/>
              <a:ext cx="921" cy="709"/>
            </a:xfrm>
            <a:custGeom>
              <a:avLst/>
              <a:gdLst>
                <a:gd name="T0" fmla="*/ 0 w 1842"/>
                <a:gd name="T1" fmla="*/ 61 h 1418"/>
                <a:gd name="T2" fmla="*/ 115 w 1842"/>
                <a:gd name="T3" fmla="*/ 89 h 1418"/>
                <a:gd name="T4" fmla="*/ 114 w 1842"/>
                <a:gd name="T5" fmla="*/ 0 h 1418"/>
                <a:gd name="T6" fmla="*/ 0 w 1842"/>
                <a:gd name="T7" fmla="*/ 0 h 1418"/>
                <a:gd name="T8" fmla="*/ 0 w 1842"/>
                <a:gd name="T9" fmla="*/ 61 h 1418"/>
                <a:gd name="T10" fmla="*/ 0 w 1842"/>
                <a:gd name="T11" fmla="*/ 61 h 14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42"/>
                <a:gd name="T19" fmla="*/ 0 h 1418"/>
                <a:gd name="T20" fmla="*/ 1842 w 1842"/>
                <a:gd name="T21" fmla="*/ 1418 h 14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42" h="1418">
                  <a:moveTo>
                    <a:pt x="0" y="988"/>
                  </a:moveTo>
                  <a:lnTo>
                    <a:pt x="1842" y="1418"/>
                  </a:lnTo>
                  <a:lnTo>
                    <a:pt x="1821" y="0"/>
                  </a:lnTo>
                  <a:lnTo>
                    <a:pt x="0" y="0"/>
                  </a:lnTo>
                  <a:lnTo>
                    <a:pt x="0" y="98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4" name="Freeform 13"/>
            <p:cNvSpPr>
              <a:spLocks/>
            </p:cNvSpPr>
            <p:nvPr/>
          </p:nvSpPr>
          <p:spPr bwMode="auto">
            <a:xfrm>
              <a:off x="3787" y="3642"/>
              <a:ext cx="914" cy="542"/>
            </a:xfrm>
            <a:custGeom>
              <a:avLst/>
              <a:gdLst>
                <a:gd name="T0" fmla="*/ 0 w 1827"/>
                <a:gd name="T1" fmla="*/ 67 h 1085"/>
                <a:gd name="T2" fmla="*/ 115 w 1827"/>
                <a:gd name="T3" fmla="*/ 67 h 1085"/>
                <a:gd name="T4" fmla="*/ 115 w 1827"/>
                <a:gd name="T5" fmla="*/ 0 h 1085"/>
                <a:gd name="T6" fmla="*/ 0 w 1827"/>
                <a:gd name="T7" fmla="*/ 0 h 1085"/>
                <a:gd name="T8" fmla="*/ 0 w 1827"/>
                <a:gd name="T9" fmla="*/ 67 h 1085"/>
                <a:gd name="T10" fmla="*/ 0 w 1827"/>
                <a:gd name="T11" fmla="*/ 67 h 10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27"/>
                <a:gd name="T19" fmla="*/ 0 h 1085"/>
                <a:gd name="T20" fmla="*/ 1827 w 1827"/>
                <a:gd name="T21" fmla="*/ 1085 h 10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27" h="1085">
                  <a:moveTo>
                    <a:pt x="0" y="1085"/>
                  </a:moveTo>
                  <a:lnTo>
                    <a:pt x="1827" y="1085"/>
                  </a:lnTo>
                  <a:lnTo>
                    <a:pt x="1827" y="0"/>
                  </a:lnTo>
                  <a:lnTo>
                    <a:pt x="0" y="0"/>
                  </a:lnTo>
                  <a:lnTo>
                    <a:pt x="0" y="1085"/>
                  </a:lnTo>
                  <a:close/>
                </a:path>
              </a:pathLst>
            </a:custGeom>
            <a:solidFill>
              <a:srgbClr val="99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5" name="Freeform 14"/>
            <p:cNvSpPr>
              <a:spLocks/>
            </p:cNvSpPr>
            <p:nvPr/>
          </p:nvSpPr>
          <p:spPr bwMode="auto">
            <a:xfrm>
              <a:off x="3848" y="3561"/>
              <a:ext cx="922" cy="585"/>
            </a:xfrm>
            <a:custGeom>
              <a:avLst/>
              <a:gdLst>
                <a:gd name="T0" fmla="*/ 1 w 1844"/>
                <a:gd name="T1" fmla="*/ 9 h 1170"/>
                <a:gd name="T2" fmla="*/ 52 w 1844"/>
                <a:gd name="T3" fmla="*/ 0 h 1170"/>
                <a:gd name="T4" fmla="*/ 108 w 1844"/>
                <a:gd name="T5" fmla="*/ 11 h 1170"/>
                <a:gd name="T6" fmla="*/ 115 w 1844"/>
                <a:gd name="T7" fmla="*/ 41 h 1170"/>
                <a:gd name="T8" fmla="*/ 106 w 1844"/>
                <a:gd name="T9" fmla="*/ 73 h 1170"/>
                <a:gd name="T10" fmla="*/ 106 w 1844"/>
                <a:gd name="T11" fmla="*/ 73 h 1170"/>
                <a:gd name="T12" fmla="*/ 106 w 1844"/>
                <a:gd name="T13" fmla="*/ 73 h 1170"/>
                <a:gd name="T14" fmla="*/ 105 w 1844"/>
                <a:gd name="T15" fmla="*/ 73 h 1170"/>
                <a:gd name="T16" fmla="*/ 105 w 1844"/>
                <a:gd name="T17" fmla="*/ 73 h 1170"/>
                <a:gd name="T18" fmla="*/ 104 w 1844"/>
                <a:gd name="T19" fmla="*/ 73 h 1170"/>
                <a:gd name="T20" fmla="*/ 104 w 1844"/>
                <a:gd name="T21" fmla="*/ 73 h 1170"/>
                <a:gd name="T22" fmla="*/ 103 w 1844"/>
                <a:gd name="T23" fmla="*/ 73 h 1170"/>
                <a:gd name="T24" fmla="*/ 103 w 1844"/>
                <a:gd name="T25" fmla="*/ 73 h 1170"/>
                <a:gd name="T26" fmla="*/ 102 w 1844"/>
                <a:gd name="T27" fmla="*/ 73 h 1170"/>
                <a:gd name="T28" fmla="*/ 101 w 1844"/>
                <a:gd name="T29" fmla="*/ 73 h 1170"/>
                <a:gd name="T30" fmla="*/ 101 w 1844"/>
                <a:gd name="T31" fmla="*/ 73 h 1170"/>
                <a:gd name="T32" fmla="*/ 100 w 1844"/>
                <a:gd name="T33" fmla="*/ 73 h 1170"/>
                <a:gd name="T34" fmla="*/ 99 w 1844"/>
                <a:gd name="T35" fmla="*/ 73 h 1170"/>
                <a:gd name="T36" fmla="*/ 99 w 1844"/>
                <a:gd name="T37" fmla="*/ 73 h 1170"/>
                <a:gd name="T38" fmla="*/ 1 w 1844"/>
                <a:gd name="T39" fmla="*/ 14 h 1170"/>
                <a:gd name="T40" fmla="*/ 0 w 1844"/>
                <a:gd name="T41" fmla="*/ 14 h 1170"/>
                <a:gd name="T42" fmla="*/ 0 w 1844"/>
                <a:gd name="T43" fmla="*/ 13 h 1170"/>
                <a:gd name="T44" fmla="*/ 0 w 1844"/>
                <a:gd name="T45" fmla="*/ 12 h 1170"/>
                <a:gd name="T46" fmla="*/ 0 w 1844"/>
                <a:gd name="T47" fmla="*/ 12 h 1170"/>
                <a:gd name="T48" fmla="*/ 0 w 1844"/>
                <a:gd name="T49" fmla="*/ 11 h 1170"/>
                <a:gd name="T50" fmla="*/ 0 w 1844"/>
                <a:gd name="T51" fmla="*/ 11 h 1170"/>
                <a:gd name="T52" fmla="*/ 0 w 1844"/>
                <a:gd name="T53" fmla="*/ 10 h 1170"/>
                <a:gd name="T54" fmla="*/ 0 w 1844"/>
                <a:gd name="T55" fmla="*/ 10 h 1170"/>
                <a:gd name="T56" fmla="*/ 0 w 1844"/>
                <a:gd name="T57" fmla="*/ 9 h 1170"/>
                <a:gd name="T58" fmla="*/ 0 w 1844"/>
                <a:gd name="T59" fmla="*/ 9 h 1170"/>
                <a:gd name="T60" fmla="*/ 0 w 1844"/>
                <a:gd name="T61" fmla="*/ 9 h 1170"/>
                <a:gd name="T62" fmla="*/ 0 w 1844"/>
                <a:gd name="T63" fmla="*/ 9 h 1170"/>
                <a:gd name="T64" fmla="*/ 0 w 1844"/>
                <a:gd name="T65" fmla="*/ 9 h 1170"/>
                <a:gd name="T66" fmla="*/ 1 w 1844"/>
                <a:gd name="T67" fmla="*/ 9 h 1170"/>
                <a:gd name="T68" fmla="*/ 1 w 1844"/>
                <a:gd name="T69" fmla="*/ 9 h 11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844"/>
                <a:gd name="T106" fmla="*/ 0 h 1170"/>
                <a:gd name="T107" fmla="*/ 1844 w 1844"/>
                <a:gd name="T108" fmla="*/ 1170 h 11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844" h="1170">
                  <a:moveTo>
                    <a:pt x="2" y="136"/>
                  </a:moveTo>
                  <a:lnTo>
                    <a:pt x="821" y="0"/>
                  </a:lnTo>
                  <a:lnTo>
                    <a:pt x="1713" y="188"/>
                  </a:lnTo>
                  <a:lnTo>
                    <a:pt x="1844" y="663"/>
                  </a:lnTo>
                  <a:lnTo>
                    <a:pt x="1696" y="1170"/>
                  </a:lnTo>
                  <a:lnTo>
                    <a:pt x="1692" y="1168"/>
                  </a:lnTo>
                  <a:lnTo>
                    <a:pt x="1682" y="1168"/>
                  </a:lnTo>
                  <a:lnTo>
                    <a:pt x="1677" y="1168"/>
                  </a:lnTo>
                  <a:lnTo>
                    <a:pt x="1669" y="1168"/>
                  </a:lnTo>
                  <a:lnTo>
                    <a:pt x="1661" y="1168"/>
                  </a:lnTo>
                  <a:lnTo>
                    <a:pt x="1654" y="1168"/>
                  </a:lnTo>
                  <a:lnTo>
                    <a:pt x="1642" y="1168"/>
                  </a:lnTo>
                  <a:lnTo>
                    <a:pt x="1633" y="1168"/>
                  </a:lnTo>
                  <a:lnTo>
                    <a:pt x="1623" y="1168"/>
                  </a:lnTo>
                  <a:lnTo>
                    <a:pt x="1614" y="1168"/>
                  </a:lnTo>
                  <a:lnTo>
                    <a:pt x="1602" y="1168"/>
                  </a:lnTo>
                  <a:lnTo>
                    <a:pt x="1593" y="1168"/>
                  </a:lnTo>
                  <a:lnTo>
                    <a:pt x="1582" y="1168"/>
                  </a:lnTo>
                  <a:lnTo>
                    <a:pt x="1570" y="1168"/>
                  </a:lnTo>
                  <a:lnTo>
                    <a:pt x="2" y="237"/>
                  </a:lnTo>
                  <a:lnTo>
                    <a:pt x="0" y="228"/>
                  </a:lnTo>
                  <a:lnTo>
                    <a:pt x="0" y="216"/>
                  </a:lnTo>
                  <a:lnTo>
                    <a:pt x="0" y="207"/>
                  </a:lnTo>
                  <a:lnTo>
                    <a:pt x="0" y="197"/>
                  </a:lnTo>
                  <a:lnTo>
                    <a:pt x="0" y="188"/>
                  </a:lnTo>
                  <a:lnTo>
                    <a:pt x="0" y="180"/>
                  </a:lnTo>
                  <a:lnTo>
                    <a:pt x="0" y="172"/>
                  </a:lnTo>
                  <a:lnTo>
                    <a:pt x="0" y="165"/>
                  </a:lnTo>
                  <a:lnTo>
                    <a:pt x="0" y="157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4"/>
                  </a:lnTo>
                  <a:lnTo>
                    <a:pt x="0" y="138"/>
                  </a:lnTo>
                  <a:lnTo>
                    <a:pt x="2" y="13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6" name="Freeform 15"/>
            <p:cNvSpPr>
              <a:spLocks/>
            </p:cNvSpPr>
            <p:nvPr/>
          </p:nvSpPr>
          <p:spPr bwMode="auto">
            <a:xfrm>
              <a:off x="4696" y="3583"/>
              <a:ext cx="832" cy="488"/>
            </a:xfrm>
            <a:custGeom>
              <a:avLst/>
              <a:gdLst>
                <a:gd name="T0" fmla="*/ 51 w 1663"/>
                <a:gd name="T1" fmla="*/ 0 h 977"/>
                <a:gd name="T2" fmla="*/ 104 w 1663"/>
                <a:gd name="T3" fmla="*/ 7 h 977"/>
                <a:gd name="T4" fmla="*/ 104 w 1663"/>
                <a:gd name="T5" fmla="*/ 8 h 977"/>
                <a:gd name="T6" fmla="*/ 104 w 1663"/>
                <a:gd name="T7" fmla="*/ 9 h 977"/>
                <a:gd name="T8" fmla="*/ 104 w 1663"/>
                <a:gd name="T9" fmla="*/ 9 h 977"/>
                <a:gd name="T10" fmla="*/ 104 w 1663"/>
                <a:gd name="T11" fmla="*/ 10 h 977"/>
                <a:gd name="T12" fmla="*/ 104 w 1663"/>
                <a:gd name="T13" fmla="*/ 12 h 977"/>
                <a:gd name="T14" fmla="*/ 104 w 1663"/>
                <a:gd name="T15" fmla="*/ 13 h 977"/>
                <a:gd name="T16" fmla="*/ 104 w 1663"/>
                <a:gd name="T17" fmla="*/ 14 h 977"/>
                <a:gd name="T18" fmla="*/ 104 w 1663"/>
                <a:gd name="T19" fmla="*/ 15 h 977"/>
                <a:gd name="T20" fmla="*/ 104 w 1663"/>
                <a:gd name="T21" fmla="*/ 17 h 977"/>
                <a:gd name="T22" fmla="*/ 103 w 1663"/>
                <a:gd name="T23" fmla="*/ 18 h 977"/>
                <a:gd name="T24" fmla="*/ 103 w 1663"/>
                <a:gd name="T25" fmla="*/ 20 h 977"/>
                <a:gd name="T26" fmla="*/ 102 w 1663"/>
                <a:gd name="T27" fmla="*/ 22 h 977"/>
                <a:gd name="T28" fmla="*/ 102 w 1663"/>
                <a:gd name="T29" fmla="*/ 24 h 977"/>
                <a:gd name="T30" fmla="*/ 101 w 1663"/>
                <a:gd name="T31" fmla="*/ 26 h 977"/>
                <a:gd name="T32" fmla="*/ 100 w 1663"/>
                <a:gd name="T33" fmla="*/ 27 h 977"/>
                <a:gd name="T34" fmla="*/ 99 w 1663"/>
                <a:gd name="T35" fmla="*/ 29 h 977"/>
                <a:gd name="T36" fmla="*/ 98 w 1663"/>
                <a:gd name="T37" fmla="*/ 31 h 977"/>
                <a:gd name="T38" fmla="*/ 96 w 1663"/>
                <a:gd name="T39" fmla="*/ 33 h 977"/>
                <a:gd name="T40" fmla="*/ 95 w 1663"/>
                <a:gd name="T41" fmla="*/ 35 h 977"/>
                <a:gd name="T42" fmla="*/ 93 w 1663"/>
                <a:gd name="T43" fmla="*/ 37 h 977"/>
                <a:gd name="T44" fmla="*/ 91 w 1663"/>
                <a:gd name="T45" fmla="*/ 40 h 977"/>
                <a:gd name="T46" fmla="*/ 89 w 1663"/>
                <a:gd name="T47" fmla="*/ 42 h 977"/>
                <a:gd name="T48" fmla="*/ 87 w 1663"/>
                <a:gd name="T49" fmla="*/ 44 h 977"/>
                <a:gd name="T50" fmla="*/ 85 w 1663"/>
                <a:gd name="T51" fmla="*/ 46 h 977"/>
                <a:gd name="T52" fmla="*/ 82 w 1663"/>
                <a:gd name="T53" fmla="*/ 48 h 977"/>
                <a:gd name="T54" fmla="*/ 79 w 1663"/>
                <a:gd name="T55" fmla="*/ 50 h 977"/>
                <a:gd name="T56" fmla="*/ 76 w 1663"/>
                <a:gd name="T57" fmla="*/ 52 h 977"/>
                <a:gd name="T58" fmla="*/ 73 w 1663"/>
                <a:gd name="T59" fmla="*/ 54 h 977"/>
                <a:gd name="T60" fmla="*/ 69 w 1663"/>
                <a:gd name="T61" fmla="*/ 56 h 977"/>
                <a:gd name="T62" fmla="*/ 2 w 1663"/>
                <a:gd name="T63" fmla="*/ 9 h 97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663"/>
                <a:gd name="T97" fmla="*/ 0 h 977"/>
                <a:gd name="T98" fmla="*/ 1663 w 1663"/>
                <a:gd name="T99" fmla="*/ 977 h 97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663" h="977">
                  <a:moveTo>
                    <a:pt x="17" y="145"/>
                  </a:moveTo>
                  <a:lnTo>
                    <a:pt x="815" y="0"/>
                  </a:lnTo>
                  <a:lnTo>
                    <a:pt x="1661" y="114"/>
                  </a:lnTo>
                  <a:lnTo>
                    <a:pt x="1661" y="118"/>
                  </a:lnTo>
                  <a:lnTo>
                    <a:pt x="1661" y="124"/>
                  </a:lnTo>
                  <a:lnTo>
                    <a:pt x="1663" y="135"/>
                  </a:lnTo>
                  <a:lnTo>
                    <a:pt x="1663" y="137"/>
                  </a:lnTo>
                  <a:lnTo>
                    <a:pt x="1663" y="145"/>
                  </a:lnTo>
                  <a:lnTo>
                    <a:pt x="1663" y="150"/>
                  </a:lnTo>
                  <a:lnTo>
                    <a:pt x="1663" y="158"/>
                  </a:lnTo>
                  <a:lnTo>
                    <a:pt x="1663" y="166"/>
                  </a:lnTo>
                  <a:lnTo>
                    <a:pt x="1663" y="173"/>
                  </a:lnTo>
                  <a:lnTo>
                    <a:pt x="1663" y="181"/>
                  </a:lnTo>
                  <a:lnTo>
                    <a:pt x="1663" y="192"/>
                  </a:lnTo>
                  <a:lnTo>
                    <a:pt x="1659" y="200"/>
                  </a:lnTo>
                  <a:lnTo>
                    <a:pt x="1659" y="209"/>
                  </a:lnTo>
                  <a:lnTo>
                    <a:pt x="1657" y="219"/>
                  </a:lnTo>
                  <a:lnTo>
                    <a:pt x="1657" y="230"/>
                  </a:lnTo>
                  <a:lnTo>
                    <a:pt x="1656" y="242"/>
                  </a:lnTo>
                  <a:lnTo>
                    <a:pt x="1654" y="251"/>
                  </a:lnTo>
                  <a:lnTo>
                    <a:pt x="1652" y="264"/>
                  </a:lnTo>
                  <a:lnTo>
                    <a:pt x="1650" y="278"/>
                  </a:lnTo>
                  <a:lnTo>
                    <a:pt x="1646" y="289"/>
                  </a:lnTo>
                  <a:lnTo>
                    <a:pt x="1642" y="302"/>
                  </a:lnTo>
                  <a:lnTo>
                    <a:pt x="1640" y="314"/>
                  </a:lnTo>
                  <a:lnTo>
                    <a:pt x="1637" y="329"/>
                  </a:lnTo>
                  <a:lnTo>
                    <a:pt x="1633" y="342"/>
                  </a:lnTo>
                  <a:lnTo>
                    <a:pt x="1629" y="356"/>
                  </a:lnTo>
                  <a:lnTo>
                    <a:pt x="1623" y="371"/>
                  </a:lnTo>
                  <a:lnTo>
                    <a:pt x="1619" y="386"/>
                  </a:lnTo>
                  <a:lnTo>
                    <a:pt x="1612" y="401"/>
                  </a:lnTo>
                  <a:lnTo>
                    <a:pt x="1606" y="416"/>
                  </a:lnTo>
                  <a:lnTo>
                    <a:pt x="1599" y="430"/>
                  </a:lnTo>
                  <a:lnTo>
                    <a:pt x="1591" y="447"/>
                  </a:lnTo>
                  <a:lnTo>
                    <a:pt x="1583" y="460"/>
                  </a:lnTo>
                  <a:lnTo>
                    <a:pt x="1574" y="475"/>
                  </a:lnTo>
                  <a:lnTo>
                    <a:pt x="1564" y="492"/>
                  </a:lnTo>
                  <a:lnTo>
                    <a:pt x="1557" y="510"/>
                  </a:lnTo>
                  <a:lnTo>
                    <a:pt x="1545" y="523"/>
                  </a:lnTo>
                  <a:lnTo>
                    <a:pt x="1534" y="540"/>
                  </a:lnTo>
                  <a:lnTo>
                    <a:pt x="1522" y="557"/>
                  </a:lnTo>
                  <a:lnTo>
                    <a:pt x="1511" y="572"/>
                  </a:lnTo>
                  <a:lnTo>
                    <a:pt x="1498" y="589"/>
                  </a:lnTo>
                  <a:lnTo>
                    <a:pt x="1484" y="606"/>
                  </a:lnTo>
                  <a:lnTo>
                    <a:pt x="1469" y="622"/>
                  </a:lnTo>
                  <a:lnTo>
                    <a:pt x="1456" y="641"/>
                  </a:lnTo>
                  <a:lnTo>
                    <a:pt x="1439" y="656"/>
                  </a:lnTo>
                  <a:lnTo>
                    <a:pt x="1422" y="673"/>
                  </a:lnTo>
                  <a:lnTo>
                    <a:pt x="1405" y="688"/>
                  </a:lnTo>
                  <a:lnTo>
                    <a:pt x="1386" y="705"/>
                  </a:lnTo>
                  <a:lnTo>
                    <a:pt x="1367" y="720"/>
                  </a:lnTo>
                  <a:lnTo>
                    <a:pt x="1348" y="738"/>
                  </a:lnTo>
                  <a:lnTo>
                    <a:pt x="1327" y="755"/>
                  </a:lnTo>
                  <a:lnTo>
                    <a:pt x="1306" y="772"/>
                  </a:lnTo>
                  <a:lnTo>
                    <a:pt x="1283" y="787"/>
                  </a:lnTo>
                  <a:lnTo>
                    <a:pt x="1258" y="804"/>
                  </a:lnTo>
                  <a:lnTo>
                    <a:pt x="1235" y="819"/>
                  </a:lnTo>
                  <a:lnTo>
                    <a:pt x="1211" y="836"/>
                  </a:lnTo>
                  <a:lnTo>
                    <a:pt x="1182" y="852"/>
                  </a:lnTo>
                  <a:lnTo>
                    <a:pt x="1156" y="867"/>
                  </a:lnTo>
                  <a:lnTo>
                    <a:pt x="1129" y="882"/>
                  </a:lnTo>
                  <a:lnTo>
                    <a:pt x="1100" y="899"/>
                  </a:lnTo>
                  <a:lnTo>
                    <a:pt x="0" y="977"/>
                  </a:lnTo>
                  <a:lnTo>
                    <a:pt x="17" y="1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7" name="Freeform 16"/>
            <p:cNvSpPr>
              <a:spLocks/>
            </p:cNvSpPr>
            <p:nvPr/>
          </p:nvSpPr>
          <p:spPr bwMode="auto">
            <a:xfrm>
              <a:off x="4484" y="3193"/>
              <a:ext cx="128" cy="215"/>
            </a:xfrm>
            <a:custGeom>
              <a:avLst/>
              <a:gdLst>
                <a:gd name="T0" fmla="*/ 15 w 256"/>
                <a:gd name="T1" fmla="*/ 0 h 430"/>
                <a:gd name="T2" fmla="*/ 16 w 256"/>
                <a:gd name="T3" fmla="*/ 12 h 430"/>
                <a:gd name="T4" fmla="*/ 15 w 256"/>
                <a:gd name="T5" fmla="*/ 12 h 430"/>
                <a:gd name="T6" fmla="*/ 15 w 256"/>
                <a:gd name="T7" fmla="*/ 12 h 430"/>
                <a:gd name="T8" fmla="*/ 14 w 256"/>
                <a:gd name="T9" fmla="*/ 12 h 430"/>
                <a:gd name="T10" fmla="*/ 14 w 256"/>
                <a:gd name="T11" fmla="*/ 13 h 430"/>
                <a:gd name="T12" fmla="*/ 14 w 256"/>
                <a:gd name="T13" fmla="*/ 13 h 430"/>
                <a:gd name="T14" fmla="*/ 13 w 256"/>
                <a:gd name="T15" fmla="*/ 13 h 430"/>
                <a:gd name="T16" fmla="*/ 12 w 256"/>
                <a:gd name="T17" fmla="*/ 13 h 430"/>
                <a:gd name="T18" fmla="*/ 12 w 256"/>
                <a:gd name="T19" fmla="*/ 13 h 430"/>
                <a:gd name="T20" fmla="*/ 12 w 256"/>
                <a:gd name="T21" fmla="*/ 14 h 430"/>
                <a:gd name="T22" fmla="*/ 11 w 256"/>
                <a:gd name="T23" fmla="*/ 14 h 430"/>
                <a:gd name="T24" fmla="*/ 11 w 256"/>
                <a:gd name="T25" fmla="*/ 15 h 430"/>
                <a:gd name="T26" fmla="*/ 10 w 256"/>
                <a:gd name="T27" fmla="*/ 15 h 430"/>
                <a:gd name="T28" fmla="*/ 10 w 256"/>
                <a:gd name="T29" fmla="*/ 17 h 430"/>
                <a:gd name="T30" fmla="*/ 10 w 256"/>
                <a:gd name="T31" fmla="*/ 18 h 430"/>
                <a:gd name="T32" fmla="*/ 9 w 256"/>
                <a:gd name="T33" fmla="*/ 19 h 430"/>
                <a:gd name="T34" fmla="*/ 9 w 256"/>
                <a:gd name="T35" fmla="*/ 19 h 430"/>
                <a:gd name="T36" fmla="*/ 9 w 256"/>
                <a:gd name="T37" fmla="*/ 20 h 430"/>
                <a:gd name="T38" fmla="*/ 9 w 256"/>
                <a:gd name="T39" fmla="*/ 21 h 430"/>
                <a:gd name="T40" fmla="*/ 9 w 256"/>
                <a:gd name="T41" fmla="*/ 22 h 430"/>
                <a:gd name="T42" fmla="*/ 9 w 256"/>
                <a:gd name="T43" fmla="*/ 22 h 430"/>
                <a:gd name="T44" fmla="*/ 9 w 256"/>
                <a:gd name="T45" fmla="*/ 23 h 430"/>
                <a:gd name="T46" fmla="*/ 9 w 256"/>
                <a:gd name="T47" fmla="*/ 24 h 430"/>
                <a:gd name="T48" fmla="*/ 9 w 256"/>
                <a:gd name="T49" fmla="*/ 25 h 430"/>
                <a:gd name="T50" fmla="*/ 9 w 256"/>
                <a:gd name="T51" fmla="*/ 25 h 430"/>
                <a:gd name="T52" fmla="*/ 9 w 256"/>
                <a:gd name="T53" fmla="*/ 26 h 430"/>
                <a:gd name="T54" fmla="*/ 9 w 256"/>
                <a:gd name="T55" fmla="*/ 26 h 430"/>
                <a:gd name="T56" fmla="*/ 9 w 256"/>
                <a:gd name="T57" fmla="*/ 27 h 430"/>
                <a:gd name="T58" fmla="*/ 9 w 256"/>
                <a:gd name="T59" fmla="*/ 27 h 430"/>
                <a:gd name="T60" fmla="*/ 9 w 256"/>
                <a:gd name="T61" fmla="*/ 27 h 430"/>
                <a:gd name="T62" fmla="*/ 9 w 256"/>
                <a:gd name="T63" fmla="*/ 27 h 430"/>
                <a:gd name="T64" fmla="*/ 1 w 256"/>
                <a:gd name="T65" fmla="*/ 21 h 430"/>
                <a:gd name="T66" fmla="*/ 0 w 256"/>
                <a:gd name="T67" fmla="*/ 13 h 430"/>
                <a:gd name="T68" fmla="*/ 6 w 256"/>
                <a:gd name="T69" fmla="*/ 7 h 430"/>
                <a:gd name="T70" fmla="*/ 10 w 256"/>
                <a:gd name="T71" fmla="*/ 3 h 430"/>
                <a:gd name="T72" fmla="*/ 15 w 256"/>
                <a:gd name="T73" fmla="*/ 0 h 430"/>
                <a:gd name="T74" fmla="*/ 15 w 256"/>
                <a:gd name="T75" fmla="*/ 0 h 43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56"/>
                <a:gd name="T115" fmla="*/ 0 h 430"/>
                <a:gd name="T116" fmla="*/ 256 w 256"/>
                <a:gd name="T117" fmla="*/ 430 h 43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56" h="430">
                  <a:moveTo>
                    <a:pt x="254" y="0"/>
                  </a:moveTo>
                  <a:lnTo>
                    <a:pt x="256" y="183"/>
                  </a:lnTo>
                  <a:lnTo>
                    <a:pt x="252" y="184"/>
                  </a:lnTo>
                  <a:lnTo>
                    <a:pt x="245" y="188"/>
                  </a:lnTo>
                  <a:lnTo>
                    <a:pt x="237" y="190"/>
                  </a:lnTo>
                  <a:lnTo>
                    <a:pt x="232" y="196"/>
                  </a:lnTo>
                  <a:lnTo>
                    <a:pt x="224" y="200"/>
                  </a:lnTo>
                  <a:lnTo>
                    <a:pt x="216" y="207"/>
                  </a:lnTo>
                  <a:lnTo>
                    <a:pt x="207" y="213"/>
                  </a:lnTo>
                  <a:lnTo>
                    <a:pt x="199" y="221"/>
                  </a:lnTo>
                  <a:lnTo>
                    <a:pt x="192" y="226"/>
                  </a:lnTo>
                  <a:lnTo>
                    <a:pt x="184" y="238"/>
                  </a:lnTo>
                  <a:lnTo>
                    <a:pt x="176" y="245"/>
                  </a:lnTo>
                  <a:lnTo>
                    <a:pt x="171" y="255"/>
                  </a:lnTo>
                  <a:lnTo>
                    <a:pt x="165" y="266"/>
                  </a:lnTo>
                  <a:lnTo>
                    <a:pt x="161" y="278"/>
                  </a:lnTo>
                  <a:lnTo>
                    <a:pt x="157" y="289"/>
                  </a:lnTo>
                  <a:lnTo>
                    <a:pt x="154" y="300"/>
                  </a:lnTo>
                  <a:lnTo>
                    <a:pt x="150" y="314"/>
                  </a:lnTo>
                  <a:lnTo>
                    <a:pt x="150" y="327"/>
                  </a:lnTo>
                  <a:lnTo>
                    <a:pt x="148" y="338"/>
                  </a:lnTo>
                  <a:lnTo>
                    <a:pt x="148" y="352"/>
                  </a:lnTo>
                  <a:lnTo>
                    <a:pt x="148" y="363"/>
                  </a:lnTo>
                  <a:lnTo>
                    <a:pt x="150" y="376"/>
                  </a:lnTo>
                  <a:lnTo>
                    <a:pt x="150" y="386"/>
                  </a:lnTo>
                  <a:lnTo>
                    <a:pt x="150" y="397"/>
                  </a:lnTo>
                  <a:lnTo>
                    <a:pt x="152" y="405"/>
                  </a:lnTo>
                  <a:lnTo>
                    <a:pt x="154" y="414"/>
                  </a:lnTo>
                  <a:lnTo>
                    <a:pt x="154" y="420"/>
                  </a:lnTo>
                  <a:lnTo>
                    <a:pt x="156" y="426"/>
                  </a:lnTo>
                  <a:lnTo>
                    <a:pt x="156" y="428"/>
                  </a:lnTo>
                  <a:lnTo>
                    <a:pt x="157" y="430"/>
                  </a:lnTo>
                  <a:lnTo>
                    <a:pt x="21" y="331"/>
                  </a:lnTo>
                  <a:lnTo>
                    <a:pt x="0" y="211"/>
                  </a:lnTo>
                  <a:lnTo>
                    <a:pt x="104" y="103"/>
                  </a:lnTo>
                  <a:lnTo>
                    <a:pt x="175" y="34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rgbClr val="D999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8" name="Freeform 17"/>
            <p:cNvSpPr>
              <a:spLocks/>
            </p:cNvSpPr>
            <p:nvPr/>
          </p:nvSpPr>
          <p:spPr bwMode="auto">
            <a:xfrm>
              <a:off x="3848" y="3206"/>
              <a:ext cx="931" cy="449"/>
            </a:xfrm>
            <a:custGeom>
              <a:avLst/>
              <a:gdLst>
                <a:gd name="T0" fmla="*/ 0 w 1863"/>
                <a:gd name="T1" fmla="*/ 53 h 897"/>
                <a:gd name="T2" fmla="*/ 107 w 1863"/>
                <a:gd name="T3" fmla="*/ 57 h 897"/>
                <a:gd name="T4" fmla="*/ 116 w 1863"/>
                <a:gd name="T5" fmla="*/ 25 h 897"/>
                <a:gd name="T6" fmla="*/ 105 w 1863"/>
                <a:gd name="T7" fmla="*/ 0 h 897"/>
                <a:gd name="T8" fmla="*/ 25 w 1863"/>
                <a:gd name="T9" fmla="*/ 21 h 897"/>
                <a:gd name="T10" fmla="*/ 24 w 1863"/>
                <a:gd name="T11" fmla="*/ 21 h 897"/>
                <a:gd name="T12" fmla="*/ 23 w 1863"/>
                <a:gd name="T13" fmla="*/ 22 h 897"/>
                <a:gd name="T14" fmla="*/ 22 w 1863"/>
                <a:gd name="T15" fmla="*/ 23 h 897"/>
                <a:gd name="T16" fmla="*/ 21 w 1863"/>
                <a:gd name="T17" fmla="*/ 23 h 897"/>
                <a:gd name="T18" fmla="*/ 20 w 1863"/>
                <a:gd name="T19" fmla="*/ 24 h 897"/>
                <a:gd name="T20" fmla="*/ 19 w 1863"/>
                <a:gd name="T21" fmla="*/ 25 h 897"/>
                <a:gd name="T22" fmla="*/ 18 w 1863"/>
                <a:gd name="T23" fmla="*/ 26 h 897"/>
                <a:gd name="T24" fmla="*/ 17 w 1863"/>
                <a:gd name="T25" fmla="*/ 26 h 897"/>
                <a:gd name="T26" fmla="*/ 16 w 1863"/>
                <a:gd name="T27" fmla="*/ 27 h 897"/>
                <a:gd name="T28" fmla="*/ 16 w 1863"/>
                <a:gd name="T29" fmla="*/ 28 h 897"/>
                <a:gd name="T30" fmla="*/ 15 w 1863"/>
                <a:gd name="T31" fmla="*/ 28 h 897"/>
                <a:gd name="T32" fmla="*/ 14 w 1863"/>
                <a:gd name="T33" fmla="*/ 29 h 897"/>
                <a:gd name="T34" fmla="*/ 13 w 1863"/>
                <a:gd name="T35" fmla="*/ 30 h 897"/>
                <a:gd name="T36" fmla="*/ 13 w 1863"/>
                <a:gd name="T37" fmla="*/ 30 h 897"/>
                <a:gd name="T38" fmla="*/ 12 w 1863"/>
                <a:gd name="T39" fmla="*/ 31 h 897"/>
                <a:gd name="T40" fmla="*/ 11 w 1863"/>
                <a:gd name="T41" fmla="*/ 32 h 897"/>
                <a:gd name="T42" fmla="*/ 11 w 1863"/>
                <a:gd name="T43" fmla="*/ 33 h 897"/>
                <a:gd name="T44" fmla="*/ 10 w 1863"/>
                <a:gd name="T45" fmla="*/ 33 h 897"/>
                <a:gd name="T46" fmla="*/ 9 w 1863"/>
                <a:gd name="T47" fmla="*/ 34 h 897"/>
                <a:gd name="T48" fmla="*/ 9 w 1863"/>
                <a:gd name="T49" fmla="*/ 35 h 897"/>
                <a:gd name="T50" fmla="*/ 8 w 1863"/>
                <a:gd name="T51" fmla="*/ 35 h 897"/>
                <a:gd name="T52" fmla="*/ 8 w 1863"/>
                <a:gd name="T53" fmla="*/ 36 h 897"/>
                <a:gd name="T54" fmla="*/ 7 w 1863"/>
                <a:gd name="T55" fmla="*/ 37 h 897"/>
                <a:gd name="T56" fmla="*/ 7 w 1863"/>
                <a:gd name="T57" fmla="*/ 38 h 897"/>
                <a:gd name="T58" fmla="*/ 6 w 1863"/>
                <a:gd name="T59" fmla="*/ 38 h 897"/>
                <a:gd name="T60" fmla="*/ 6 w 1863"/>
                <a:gd name="T61" fmla="*/ 39 h 897"/>
                <a:gd name="T62" fmla="*/ 5 w 1863"/>
                <a:gd name="T63" fmla="*/ 39 h 897"/>
                <a:gd name="T64" fmla="*/ 5 w 1863"/>
                <a:gd name="T65" fmla="*/ 40 h 897"/>
                <a:gd name="T66" fmla="*/ 5 w 1863"/>
                <a:gd name="T67" fmla="*/ 41 h 897"/>
                <a:gd name="T68" fmla="*/ 4 w 1863"/>
                <a:gd name="T69" fmla="*/ 41 h 897"/>
                <a:gd name="T70" fmla="*/ 4 w 1863"/>
                <a:gd name="T71" fmla="*/ 42 h 897"/>
                <a:gd name="T72" fmla="*/ 4 w 1863"/>
                <a:gd name="T73" fmla="*/ 43 h 897"/>
                <a:gd name="T74" fmla="*/ 3 w 1863"/>
                <a:gd name="T75" fmla="*/ 43 h 897"/>
                <a:gd name="T76" fmla="*/ 3 w 1863"/>
                <a:gd name="T77" fmla="*/ 44 h 897"/>
                <a:gd name="T78" fmla="*/ 3 w 1863"/>
                <a:gd name="T79" fmla="*/ 44 h 897"/>
                <a:gd name="T80" fmla="*/ 2 w 1863"/>
                <a:gd name="T81" fmla="*/ 45 h 897"/>
                <a:gd name="T82" fmla="*/ 2 w 1863"/>
                <a:gd name="T83" fmla="*/ 45 h 897"/>
                <a:gd name="T84" fmla="*/ 2 w 1863"/>
                <a:gd name="T85" fmla="*/ 46 h 897"/>
                <a:gd name="T86" fmla="*/ 2 w 1863"/>
                <a:gd name="T87" fmla="*/ 46 h 897"/>
                <a:gd name="T88" fmla="*/ 2 w 1863"/>
                <a:gd name="T89" fmla="*/ 47 h 897"/>
                <a:gd name="T90" fmla="*/ 1 w 1863"/>
                <a:gd name="T91" fmla="*/ 47 h 897"/>
                <a:gd name="T92" fmla="*/ 1 w 1863"/>
                <a:gd name="T93" fmla="*/ 48 h 897"/>
                <a:gd name="T94" fmla="*/ 1 w 1863"/>
                <a:gd name="T95" fmla="*/ 48 h 897"/>
                <a:gd name="T96" fmla="*/ 1 w 1863"/>
                <a:gd name="T97" fmla="*/ 49 h 897"/>
                <a:gd name="T98" fmla="*/ 1 w 1863"/>
                <a:gd name="T99" fmla="*/ 50 h 897"/>
                <a:gd name="T100" fmla="*/ 0 w 1863"/>
                <a:gd name="T101" fmla="*/ 50 h 897"/>
                <a:gd name="T102" fmla="*/ 0 w 1863"/>
                <a:gd name="T103" fmla="*/ 51 h 897"/>
                <a:gd name="T104" fmla="*/ 0 w 1863"/>
                <a:gd name="T105" fmla="*/ 52 h 897"/>
                <a:gd name="T106" fmla="*/ 0 w 1863"/>
                <a:gd name="T107" fmla="*/ 52 h 897"/>
                <a:gd name="T108" fmla="*/ 0 w 1863"/>
                <a:gd name="T109" fmla="*/ 52 h 897"/>
                <a:gd name="T110" fmla="*/ 0 w 1863"/>
                <a:gd name="T111" fmla="*/ 53 h 897"/>
                <a:gd name="T112" fmla="*/ 0 w 1863"/>
                <a:gd name="T113" fmla="*/ 53 h 897"/>
                <a:gd name="T114" fmla="*/ 0 w 1863"/>
                <a:gd name="T115" fmla="*/ 53 h 89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863"/>
                <a:gd name="T175" fmla="*/ 0 h 897"/>
                <a:gd name="T176" fmla="*/ 1863 w 1863"/>
                <a:gd name="T177" fmla="*/ 897 h 89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863" h="897">
                  <a:moveTo>
                    <a:pt x="0" y="847"/>
                  </a:moveTo>
                  <a:lnTo>
                    <a:pt x="1713" y="897"/>
                  </a:lnTo>
                  <a:lnTo>
                    <a:pt x="1863" y="397"/>
                  </a:lnTo>
                  <a:lnTo>
                    <a:pt x="1684" y="0"/>
                  </a:lnTo>
                  <a:lnTo>
                    <a:pt x="405" y="325"/>
                  </a:lnTo>
                  <a:lnTo>
                    <a:pt x="388" y="334"/>
                  </a:lnTo>
                  <a:lnTo>
                    <a:pt x="370" y="346"/>
                  </a:lnTo>
                  <a:lnTo>
                    <a:pt x="355" y="357"/>
                  </a:lnTo>
                  <a:lnTo>
                    <a:pt x="340" y="368"/>
                  </a:lnTo>
                  <a:lnTo>
                    <a:pt x="325" y="378"/>
                  </a:lnTo>
                  <a:lnTo>
                    <a:pt x="310" y="391"/>
                  </a:lnTo>
                  <a:lnTo>
                    <a:pt x="296" y="401"/>
                  </a:lnTo>
                  <a:lnTo>
                    <a:pt x="283" y="414"/>
                  </a:lnTo>
                  <a:lnTo>
                    <a:pt x="268" y="425"/>
                  </a:lnTo>
                  <a:lnTo>
                    <a:pt x="256" y="435"/>
                  </a:lnTo>
                  <a:lnTo>
                    <a:pt x="243" y="448"/>
                  </a:lnTo>
                  <a:lnTo>
                    <a:pt x="232" y="460"/>
                  </a:lnTo>
                  <a:lnTo>
                    <a:pt x="220" y="471"/>
                  </a:lnTo>
                  <a:lnTo>
                    <a:pt x="211" y="480"/>
                  </a:lnTo>
                  <a:lnTo>
                    <a:pt x="199" y="494"/>
                  </a:lnTo>
                  <a:lnTo>
                    <a:pt x="190" y="505"/>
                  </a:lnTo>
                  <a:lnTo>
                    <a:pt x="178" y="517"/>
                  </a:lnTo>
                  <a:lnTo>
                    <a:pt x="169" y="528"/>
                  </a:lnTo>
                  <a:lnTo>
                    <a:pt x="159" y="537"/>
                  </a:lnTo>
                  <a:lnTo>
                    <a:pt x="150" y="549"/>
                  </a:lnTo>
                  <a:lnTo>
                    <a:pt x="140" y="560"/>
                  </a:lnTo>
                  <a:lnTo>
                    <a:pt x="133" y="572"/>
                  </a:lnTo>
                  <a:lnTo>
                    <a:pt x="125" y="581"/>
                  </a:lnTo>
                  <a:lnTo>
                    <a:pt x="118" y="593"/>
                  </a:lnTo>
                  <a:lnTo>
                    <a:pt x="110" y="602"/>
                  </a:lnTo>
                  <a:lnTo>
                    <a:pt x="102" y="614"/>
                  </a:lnTo>
                  <a:lnTo>
                    <a:pt x="95" y="623"/>
                  </a:lnTo>
                  <a:lnTo>
                    <a:pt x="89" y="634"/>
                  </a:lnTo>
                  <a:lnTo>
                    <a:pt x="81" y="644"/>
                  </a:lnTo>
                  <a:lnTo>
                    <a:pt x="78" y="653"/>
                  </a:lnTo>
                  <a:lnTo>
                    <a:pt x="70" y="663"/>
                  </a:lnTo>
                  <a:lnTo>
                    <a:pt x="66" y="674"/>
                  </a:lnTo>
                  <a:lnTo>
                    <a:pt x="61" y="682"/>
                  </a:lnTo>
                  <a:lnTo>
                    <a:pt x="57" y="691"/>
                  </a:lnTo>
                  <a:lnTo>
                    <a:pt x="51" y="699"/>
                  </a:lnTo>
                  <a:lnTo>
                    <a:pt x="47" y="709"/>
                  </a:lnTo>
                  <a:lnTo>
                    <a:pt x="43" y="716"/>
                  </a:lnTo>
                  <a:lnTo>
                    <a:pt x="40" y="726"/>
                  </a:lnTo>
                  <a:lnTo>
                    <a:pt x="36" y="733"/>
                  </a:lnTo>
                  <a:lnTo>
                    <a:pt x="32" y="743"/>
                  </a:lnTo>
                  <a:lnTo>
                    <a:pt x="28" y="750"/>
                  </a:lnTo>
                  <a:lnTo>
                    <a:pt x="24" y="758"/>
                  </a:lnTo>
                  <a:lnTo>
                    <a:pt x="22" y="766"/>
                  </a:lnTo>
                  <a:lnTo>
                    <a:pt x="21" y="773"/>
                  </a:lnTo>
                  <a:lnTo>
                    <a:pt x="17" y="785"/>
                  </a:lnTo>
                  <a:lnTo>
                    <a:pt x="13" y="798"/>
                  </a:lnTo>
                  <a:lnTo>
                    <a:pt x="9" y="807"/>
                  </a:lnTo>
                  <a:lnTo>
                    <a:pt x="5" y="817"/>
                  </a:lnTo>
                  <a:lnTo>
                    <a:pt x="3" y="824"/>
                  </a:lnTo>
                  <a:lnTo>
                    <a:pt x="3" y="832"/>
                  </a:lnTo>
                  <a:lnTo>
                    <a:pt x="0" y="843"/>
                  </a:lnTo>
                  <a:lnTo>
                    <a:pt x="0" y="84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9" name="Freeform 18"/>
            <p:cNvSpPr>
              <a:spLocks/>
            </p:cNvSpPr>
            <p:nvPr/>
          </p:nvSpPr>
          <p:spPr bwMode="auto">
            <a:xfrm>
              <a:off x="4050" y="3205"/>
              <a:ext cx="654" cy="496"/>
            </a:xfrm>
            <a:custGeom>
              <a:avLst/>
              <a:gdLst>
                <a:gd name="T0" fmla="*/ 80 w 1308"/>
                <a:gd name="T1" fmla="*/ 0 h 992"/>
                <a:gd name="T2" fmla="*/ 80 w 1308"/>
                <a:gd name="T3" fmla="*/ 0 h 992"/>
                <a:gd name="T4" fmla="*/ 79 w 1308"/>
                <a:gd name="T5" fmla="*/ 0 h 992"/>
                <a:gd name="T6" fmla="*/ 78 w 1308"/>
                <a:gd name="T7" fmla="*/ 0 h 992"/>
                <a:gd name="T8" fmla="*/ 76 w 1308"/>
                <a:gd name="T9" fmla="*/ 0 h 992"/>
                <a:gd name="T10" fmla="*/ 75 w 1308"/>
                <a:gd name="T11" fmla="*/ 0 h 992"/>
                <a:gd name="T12" fmla="*/ 73 w 1308"/>
                <a:gd name="T13" fmla="*/ 0 h 992"/>
                <a:gd name="T14" fmla="*/ 71 w 1308"/>
                <a:gd name="T15" fmla="*/ 1 h 992"/>
                <a:gd name="T16" fmla="*/ 69 w 1308"/>
                <a:gd name="T17" fmla="*/ 1 h 992"/>
                <a:gd name="T18" fmla="*/ 67 w 1308"/>
                <a:gd name="T19" fmla="*/ 1 h 992"/>
                <a:gd name="T20" fmla="*/ 65 w 1308"/>
                <a:gd name="T21" fmla="*/ 1 h 992"/>
                <a:gd name="T22" fmla="*/ 61 w 1308"/>
                <a:gd name="T23" fmla="*/ 1 h 992"/>
                <a:gd name="T24" fmla="*/ 59 w 1308"/>
                <a:gd name="T25" fmla="*/ 1 h 992"/>
                <a:gd name="T26" fmla="*/ 56 w 1308"/>
                <a:gd name="T27" fmla="*/ 2 h 992"/>
                <a:gd name="T28" fmla="*/ 53 w 1308"/>
                <a:gd name="T29" fmla="*/ 2 h 992"/>
                <a:gd name="T30" fmla="*/ 50 w 1308"/>
                <a:gd name="T31" fmla="*/ 3 h 992"/>
                <a:gd name="T32" fmla="*/ 47 w 1308"/>
                <a:gd name="T33" fmla="*/ 3 h 992"/>
                <a:gd name="T34" fmla="*/ 43 w 1308"/>
                <a:gd name="T35" fmla="*/ 4 h 992"/>
                <a:gd name="T36" fmla="*/ 41 w 1308"/>
                <a:gd name="T37" fmla="*/ 4 h 992"/>
                <a:gd name="T38" fmla="*/ 38 w 1308"/>
                <a:gd name="T39" fmla="*/ 5 h 992"/>
                <a:gd name="T40" fmla="*/ 35 w 1308"/>
                <a:gd name="T41" fmla="*/ 6 h 992"/>
                <a:gd name="T42" fmla="*/ 30 w 1308"/>
                <a:gd name="T43" fmla="*/ 7 h 992"/>
                <a:gd name="T44" fmla="*/ 27 w 1308"/>
                <a:gd name="T45" fmla="*/ 8 h 992"/>
                <a:gd name="T46" fmla="*/ 24 w 1308"/>
                <a:gd name="T47" fmla="*/ 9 h 992"/>
                <a:gd name="T48" fmla="*/ 20 w 1308"/>
                <a:gd name="T49" fmla="*/ 10 h 992"/>
                <a:gd name="T50" fmla="*/ 18 w 1308"/>
                <a:gd name="T51" fmla="*/ 11 h 992"/>
                <a:gd name="T52" fmla="*/ 14 w 1308"/>
                <a:gd name="T53" fmla="*/ 13 h 992"/>
                <a:gd name="T54" fmla="*/ 10 w 1308"/>
                <a:gd name="T55" fmla="*/ 14 h 992"/>
                <a:gd name="T56" fmla="*/ 7 w 1308"/>
                <a:gd name="T57" fmla="*/ 16 h 992"/>
                <a:gd name="T58" fmla="*/ 5 w 1308"/>
                <a:gd name="T59" fmla="*/ 18 h 992"/>
                <a:gd name="T60" fmla="*/ 1 w 1308"/>
                <a:gd name="T61" fmla="*/ 20 h 992"/>
                <a:gd name="T62" fmla="*/ 19 w 1308"/>
                <a:gd name="T63" fmla="*/ 31 h 992"/>
                <a:gd name="T64" fmla="*/ 10 w 1308"/>
                <a:gd name="T65" fmla="*/ 55 h 992"/>
                <a:gd name="T66" fmla="*/ 82 w 1308"/>
                <a:gd name="T67" fmla="*/ 56 h 992"/>
                <a:gd name="T68" fmla="*/ 81 w 1308"/>
                <a:gd name="T69" fmla="*/ 1 h 99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308"/>
                <a:gd name="T106" fmla="*/ 0 h 992"/>
                <a:gd name="T107" fmla="*/ 1308 w 1308"/>
                <a:gd name="T108" fmla="*/ 992 h 99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308" h="992">
                  <a:moveTo>
                    <a:pt x="1281" y="2"/>
                  </a:moveTo>
                  <a:lnTo>
                    <a:pt x="1277" y="0"/>
                  </a:lnTo>
                  <a:lnTo>
                    <a:pt x="1272" y="0"/>
                  </a:lnTo>
                  <a:lnTo>
                    <a:pt x="1266" y="0"/>
                  </a:lnTo>
                  <a:lnTo>
                    <a:pt x="1262" y="0"/>
                  </a:lnTo>
                  <a:lnTo>
                    <a:pt x="1254" y="0"/>
                  </a:lnTo>
                  <a:lnTo>
                    <a:pt x="1247" y="0"/>
                  </a:lnTo>
                  <a:lnTo>
                    <a:pt x="1237" y="0"/>
                  </a:lnTo>
                  <a:lnTo>
                    <a:pt x="1228" y="0"/>
                  </a:lnTo>
                  <a:lnTo>
                    <a:pt x="1216" y="0"/>
                  </a:lnTo>
                  <a:lnTo>
                    <a:pt x="1205" y="0"/>
                  </a:lnTo>
                  <a:lnTo>
                    <a:pt x="1192" y="0"/>
                  </a:lnTo>
                  <a:lnTo>
                    <a:pt x="1180" y="0"/>
                  </a:lnTo>
                  <a:lnTo>
                    <a:pt x="1165" y="0"/>
                  </a:lnTo>
                  <a:lnTo>
                    <a:pt x="1152" y="2"/>
                  </a:lnTo>
                  <a:lnTo>
                    <a:pt x="1135" y="2"/>
                  </a:lnTo>
                  <a:lnTo>
                    <a:pt x="1119" y="2"/>
                  </a:lnTo>
                  <a:lnTo>
                    <a:pt x="1100" y="2"/>
                  </a:lnTo>
                  <a:lnTo>
                    <a:pt x="1083" y="4"/>
                  </a:lnTo>
                  <a:lnTo>
                    <a:pt x="1064" y="4"/>
                  </a:lnTo>
                  <a:lnTo>
                    <a:pt x="1047" y="5"/>
                  </a:lnTo>
                  <a:lnTo>
                    <a:pt x="1028" y="7"/>
                  </a:lnTo>
                  <a:lnTo>
                    <a:pt x="1007" y="9"/>
                  </a:lnTo>
                  <a:lnTo>
                    <a:pt x="986" y="11"/>
                  </a:lnTo>
                  <a:lnTo>
                    <a:pt x="965" y="13"/>
                  </a:lnTo>
                  <a:lnTo>
                    <a:pt x="945" y="15"/>
                  </a:lnTo>
                  <a:lnTo>
                    <a:pt x="922" y="19"/>
                  </a:lnTo>
                  <a:lnTo>
                    <a:pt x="899" y="21"/>
                  </a:lnTo>
                  <a:lnTo>
                    <a:pt x="876" y="24"/>
                  </a:lnTo>
                  <a:lnTo>
                    <a:pt x="853" y="28"/>
                  </a:lnTo>
                  <a:lnTo>
                    <a:pt x="830" y="32"/>
                  </a:lnTo>
                  <a:lnTo>
                    <a:pt x="804" y="34"/>
                  </a:lnTo>
                  <a:lnTo>
                    <a:pt x="781" y="38"/>
                  </a:lnTo>
                  <a:lnTo>
                    <a:pt x="754" y="42"/>
                  </a:lnTo>
                  <a:lnTo>
                    <a:pt x="730" y="45"/>
                  </a:lnTo>
                  <a:lnTo>
                    <a:pt x="703" y="49"/>
                  </a:lnTo>
                  <a:lnTo>
                    <a:pt x="676" y="55"/>
                  </a:lnTo>
                  <a:lnTo>
                    <a:pt x="652" y="61"/>
                  </a:lnTo>
                  <a:lnTo>
                    <a:pt x="627" y="68"/>
                  </a:lnTo>
                  <a:lnTo>
                    <a:pt x="600" y="72"/>
                  </a:lnTo>
                  <a:lnTo>
                    <a:pt x="574" y="78"/>
                  </a:lnTo>
                  <a:lnTo>
                    <a:pt x="547" y="85"/>
                  </a:lnTo>
                  <a:lnTo>
                    <a:pt x="521" y="93"/>
                  </a:lnTo>
                  <a:lnTo>
                    <a:pt x="492" y="100"/>
                  </a:lnTo>
                  <a:lnTo>
                    <a:pt x="467" y="108"/>
                  </a:lnTo>
                  <a:lnTo>
                    <a:pt x="439" y="116"/>
                  </a:lnTo>
                  <a:lnTo>
                    <a:pt x="412" y="125"/>
                  </a:lnTo>
                  <a:lnTo>
                    <a:pt x="386" y="133"/>
                  </a:lnTo>
                  <a:lnTo>
                    <a:pt x="359" y="142"/>
                  </a:lnTo>
                  <a:lnTo>
                    <a:pt x="330" y="152"/>
                  </a:lnTo>
                  <a:lnTo>
                    <a:pt x="304" y="163"/>
                  </a:lnTo>
                  <a:lnTo>
                    <a:pt x="277" y="175"/>
                  </a:lnTo>
                  <a:lnTo>
                    <a:pt x="251" y="186"/>
                  </a:lnTo>
                  <a:lnTo>
                    <a:pt x="224" y="196"/>
                  </a:lnTo>
                  <a:lnTo>
                    <a:pt x="199" y="209"/>
                  </a:lnTo>
                  <a:lnTo>
                    <a:pt x="173" y="222"/>
                  </a:lnTo>
                  <a:lnTo>
                    <a:pt x="146" y="235"/>
                  </a:lnTo>
                  <a:lnTo>
                    <a:pt x="121" y="249"/>
                  </a:lnTo>
                  <a:lnTo>
                    <a:pt x="97" y="262"/>
                  </a:lnTo>
                  <a:lnTo>
                    <a:pt x="72" y="277"/>
                  </a:lnTo>
                  <a:lnTo>
                    <a:pt x="47" y="292"/>
                  </a:lnTo>
                  <a:lnTo>
                    <a:pt x="22" y="308"/>
                  </a:lnTo>
                  <a:lnTo>
                    <a:pt x="0" y="327"/>
                  </a:lnTo>
                  <a:lnTo>
                    <a:pt x="300" y="500"/>
                  </a:lnTo>
                  <a:lnTo>
                    <a:pt x="85" y="718"/>
                  </a:lnTo>
                  <a:lnTo>
                    <a:pt x="152" y="868"/>
                  </a:lnTo>
                  <a:lnTo>
                    <a:pt x="783" y="992"/>
                  </a:lnTo>
                  <a:lnTo>
                    <a:pt x="1308" y="893"/>
                  </a:lnTo>
                  <a:lnTo>
                    <a:pt x="1281" y="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0" name="Freeform 19"/>
            <p:cNvSpPr>
              <a:spLocks/>
            </p:cNvSpPr>
            <p:nvPr/>
          </p:nvSpPr>
          <p:spPr bwMode="auto">
            <a:xfrm>
              <a:off x="4692" y="3206"/>
              <a:ext cx="834" cy="449"/>
            </a:xfrm>
            <a:custGeom>
              <a:avLst/>
              <a:gdLst>
                <a:gd name="T0" fmla="*/ 105 w 1667"/>
                <a:gd name="T1" fmla="*/ 55 h 897"/>
                <a:gd name="T2" fmla="*/ 105 w 1667"/>
                <a:gd name="T3" fmla="*/ 54 h 897"/>
                <a:gd name="T4" fmla="*/ 104 w 1667"/>
                <a:gd name="T5" fmla="*/ 53 h 897"/>
                <a:gd name="T6" fmla="*/ 104 w 1667"/>
                <a:gd name="T7" fmla="*/ 53 h 897"/>
                <a:gd name="T8" fmla="*/ 104 w 1667"/>
                <a:gd name="T9" fmla="*/ 52 h 897"/>
                <a:gd name="T10" fmla="*/ 104 w 1667"/>
                <a:gd name="T11" fmla="*/ 51 h 897"/>
                <a:gd name="T12" fmla="*/ 104 w 1667"/>
                <a:gd name="T13" fmla="*/ 50 h 897"/>
                <a:gd name="T14" fmla="*/ 103 w 1667"/>
                <a:gd name="T15" fmla="*/ 49 h 897"/>
                <a:gd name="T16" fmla="*/ 103 w 1667"/>
                <a:gd name="T17" fmla="*/ 47 h 897"/>
                <a:gd name="T18" fmla="*/ 102 w 1667"/>
                <a:gd name="T19" fmla="*/ 46 h 897"/>
                <a:gd name="T20" fmla="*/ 102 w 1667"/>
                <a:gd name="T21" fmla="*/ 45 h 897"/>
                <a:gd name="T22" fmla="*/ 101 w 1667"/>
                <a:gd name="T23" fmla="*/ 43 h 897"/>
                <a:gd name="T24" fmla="*/ 100 w 1667"/>
                <a:gd name="T25" fmla="*/ 42 h 897"/>
                <a:gd name="T26" fmla="*/ 99 w 1667"/>
                <a:gd name="T27" fmla="*/ 40 h 897"/>
                <a:gd name="T28" fmla="*/ 98 w 1667"/>
                <a:gd name="T29" fmla="*/ 39 h 897"/>
                <a:gd name="T30" fmla="*/ 97 w 1667"/>
                <a:gd name="T31" fmla="*/ 37 h 897"/>
                <a:gd name="T32" fmla="*/ 96 w 1667"/>
                <a:gd name="T33" fmla="*/ 35 h 897"/>
                <a:gd name="T34" fmla="*/ 94 w 1667"/>
                <a:gd name="T35" fmla="*/ 33 h 897"/>
                <a:gd name="T36" fmla="*/ 93 w 1667"/>
                <a:gd name="T37" fmla="*/ 32 h 897"/>
                <a:gd name="T38" fmla="*/ 91 w 1667"/>
                <a:gd name="T39" fmla="*/ 30 h 897"/>
                <a:gd name="T40" fmla="*/ 89 w 1667"/>
                <a:gd name="T41" fmla="*/ 28 h 897"/>
                <a:gd name="T42" fmla="*/ 87 w 1667"/>
                <a:gd name="T43" fmla="*/ 26 h 897"/>
                <a:gd name="T44" fmla="*/ 85 w 1667"/>
                <a:gd name="T45" fmla="*/ 24 h 897"/>
                <a:gd name="T46" fmla="*/ 82 w 1667"/>
                <a:gd name="T47" fmla="*/ 23 h 897"/>
                <a:gd name="T48" fmla="*/ 80 w 1667"/>
                <a:gd name="T49" fmla="*/ 21 h 897"/>
                <a:gd name="T50" fmla="*/ 77 w 1667"/>
                <a:gd name="T51" fmla="*/ 19 h 897"/>
                <a:gd name="T52" fmla="*/ 74 w 1667"/>
                <a:gd name="T53" fmla="*/ 17 h 897"/>
                <a:gd name="T54" fmla="*/ 70 w 1667"/>
                <a:gd name="T55" fmla="*/ 16 h 897"/>
                <a:gd name="T56" fmla="*/ 67 w 1667"/>
                <a:gd name="T57" fmla="*/ 14 h 897"/>
                <a:gd name="T58" fmla="*/ 63 w 1667"/>
                <a:gd name="T59" fmla="*/ 12 h 897"/>
                <a:gd name="T60" fmla="*/ 59 w 1667"/>
                <a:gd name="T61" fmla="*/ 11 h 897"/>
                <a:gd name="T62" fmla="*/ 56 w 1667"/>
                <a:gd name="T63" fmla="*/ 10 h 897"/>
                <a:gd name="T64" fmla="*/ 52 w 1667"/>
                <a:gd name="T65" fmla="*/ 9 h 897"/>
                <a:gd name="T66" fmla="*/ 49 w 1667"/>
                <a:gd name="T67" fmla="*/ 8 h 897"/>
                <a:gd name="T68" fmla="*/ 46 w 1667"/>
                <a:gd name="T69" fmla="*/ 7 h 897"/>
                <a:gd name="T70" fmla="*/ 43 w 1667"/>
                <a:gd name="T71" fmla="*/ 7 h 897"/>
                <a:gd name="T72" fmla="*/ 40 w 1667"/>
                <a:gd name="T73" fmla="*/ 6 h 897"/>
                <a:gd name="T74" fmla="*/ 37 w 1667"/>
                <a:gd name="T75" fmla="*/ 5 h 897"/>
                <a:gd name="T76" fmla="*/ 34 w 1667"/>
                <a:gd name="T77" fmla="*/ 5 h 897"/>
                <a:gd name="T78" fmla="*/ 32 w 1667"/>
                <a:gd name="T79" fmla="*/ 4 h 897"/>
                <a:gd name="T80" fmla="*/ 29 w 1667"/>
                <a:gd name="T81" fmla="*/ 4 h 897"/>
                <a:gd name="T82" fmla="*/ 27 w 1667"/>
                <a:gd name="T83" fmla="*/ 3 h 897"/>
                <a:gd name="T84" fmla="*/ 24 w 1667"/>
                <a:gd name="T85" fmla="*/ 3 h 897"/>
                <a:gd name="T86" fmla="*/ 22 w 1667"/>
                <a:gd name="T87" fmla="*/ 2 h 897"/>
                <a:gd name="T88" fmla="*/ 20 w 1667"/>
                <a:gd name="T89" fmla="*/ 2 h 897"/>
                <a:gd name="T90" fmla="*/ 18 w 1667"/>
                <a:gd name="T91" fmla="*/ 2 h 897"/>
                <a:gd name="T92" fmla="*/ 16 w 1667"/>
                <a:gd name="T93" fmla="*/ 2 h 897"/>
                <a:gd name="T94" fmla="*/ 14 w 1667"/>
                <a:gd name="T95" fmla="*/ 1 h 897"/>
                <a:gd name="T96" fmla="*/ 12 w 1667"/>
                <a:gd name="T97" fmla="*/ 1 h 897"/>
                <a:gd name="T98" fmla="*/ 11 w 1667"/>
                <a:gd name="T99" fmla="*/ 1 h 897"/>
                <a:gd name="T100" fmla="*/ 9 w 1667"/>
                <a:gd name="T101" fmla="*/ 1 h 897"/>
                <a:gd name="T102" fmla="*/ 8 w 1667"/>
                <a:gd name="T103" fmla="*/ 1 h 897"/>
                <a:gd name="T104" fmla="*/ 7 w 1667"/>
                <a:gd name="T105" fmla="*/ 1 h 897"/>
                <a:gd name="T106" fmla="*/ 5 w 1667"/>
                <a:gd name="T107" fmla="*/ 1 h 897"/>
                <a:gd name="T108" fmla="*/ 5 w 1667"/>
                <a:gd name="T109" fmla="*/ 1 h 897"/>
                <a:gd name="T110" fmla="*/ 4 w 1667"/>
                <a:gd name="T111" fmla="*/ 0 h 897"/>
                <a:gd name="T112" fmla="*/ 3 w 1667"/>
                <a:gd name="T113" fmla="*/ 0 h 897"/>
                <a:gd name="T114" fmla="*/ 1 w 1667"/>
                <a:gd name="T115" fmla="*/ 0 h 897"/>
                <a:gd name="T116" fmla="*/ 1 w 1667"/>
                <a:gd name="T117" fmla="*/ 0 h 897"/>
                <a:gd name="T118" fmla="*/ 0 w 1667"/>
                <a:gd name="T119" fmla="*/ 0 h 897"/>
                <a:gd name="T120" fmla="*/ 1 w 1667"/>
                <a:gd name="T121" fmla="*/ 57 h 89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667"/>
                <a:gd name="T184" fmla="*/ 0 h 897"/>
                <a:gd name="T185" fmla="*/ 1667 w 1667"/>
                <a:gd name="T186" fmla="*/ 897 h 89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667" h="897">
                  <a:moveTo>
                    <a:pt x="15" y="897"/>
                  </a:moveTo>
                  <a:lnTo>
                    <a:pt x="1667" y="866"/>
                  </a:lnTo>
                  <a:lnTo>
                    <a:pt x="1665" y="864"/>
                  </a:lnTo>
                  <a:lnTo>
                    <a:pt x="1665" y="861"/>
                  </a:lnTo>
                  <a:lnTo>
                    <a:pt x="1664" y="853"/>
                  </a:lnTo>
                  <a:lnTo>
                    <a:pt x="1664" y="847"/>
                  </a:lnTo>
                  <a:lnTo>
                    <a:pt x="1662" y="840"/>
                  </a:lnTo>
                  <a:lnTo>
                    <a:pt x="1662" y="834"/>
                  </a:lnTo>
                  <a:lnTo>
                    <a:pt x="1660" y="828"/>
                  </a:lnTo>
                  <a:lnTo>
                    <a:pt x="1660" y="823"/>
                  </a:lnTo>
                  <a:lnTo>
                    <a:pt x="1658" y="815"/>
                  </a:lnTo>
                  <a:lnTo>
                    <a:pt x="1656" y="807"/>
                  </a:lnTo>
                  <a:lnTo>
                    <a:pt x="1654" y="800"/>
                  </a:lnTo>
                  <a:lnTo>
                    <a:pt x="1652" y="792"/>
                  </a:lnTo>
                  <a:lnTo>
                    <a:pt x="1648" y="783"/>
                  </a:lnTo>
                  <a:lnTo>
                    <a:pt x="1645" y="773"/>
                  </a:lnTo>
                  <a:lnTo>
                    <a:pt x="1641" y="762"/>
                  </a:lnTo>
                  <a:lnTo>
                    <a:pt x="1639" y="752"/>
                  </a:lnTo>
                  <a:lnTo>
                    <a:pt x="1633" y="743"/>
                  </a:lnTo>
                  <a:lnTo>
                    <a:pt x="1631" y="731"/>
                  </a:lnTo>
                  <a:lnTo>
                    <a:pt x="1626" y="720"/>
                  </a:lnTo>
                  <a:lnTo>
                    <a:pt x="1622" y="710"/>
                  </a:lnTo>
                  <a:lnTo>
                    <a:pt x="1616" y="699"/>
                  </a:lnTo>
                  <a:lnTo>
                    <a:pt x="1610" y="686"/>
                  </a:lnTo>
                  <a:lnTo>
                    <a:pt x="1605" y="674"/>
                  </a:lnTo>
                  <a:lnTo>
                    <a:pt x="1597" y="663"/>
                  </a:lnTo>
                  <a:lnTo>
                    <a:pt x="1591" y="648"/>
                  </a:lnTo>
                  <a:lnTo>
                    <a:pt x="1584" y="636"/>
                  </a:lnTo>
                  <a:lnTo>
                    <a:pt x="1574" y="623"/>
                  </a:lnTo>
                  <a:lnTo>
                    <a:pt x="1567" y="612"/>
                  </a:lnTo>
                  <a:lnTo>
                    <a:pt x="1557" y="596"/>
                  </a:lnTo>
                  <a:lnTo>
                    <a:pt x="1548" y="581"/>
                  </a:lnTo>
                  <a:lnTo>
                    <a:pt x="1538" y="568"/>
                  </a:lnTo>
                  <a:lnTo>
                    <a:pt x="1527" y="555"/>
                  </a:lnTo>
                  <a:lnTo>
                    <a:pt x="1513" y="539"/>
                  </a:lnTo>
                  <a:lnTo>
                    <a:pt x="1504" y="526"/>
                  </a:lnTo>
                  <a:lnTo>
                    <a:pt x="1491" y="511"/>
                  </a:lnTo>
                  <a:lnTo>
                    <a:pt x="1479" y="498"/>
                  </a:lnTo>
                  <a:lnTo>
                    <a:pt x="1464" y="484"/>
                  </a:lnTo>
                  <a:lnTo>
                    <a:pt x="1451" y="469"/>
                  </a:lnTo>
                  <a:lnTo>
                    <a:pt x="1434" y="454"/>
                  </a:lnTo>
                  <a:lnTo>
                    <a:pt x="1420" y="441"/>
                  </a:lnTo>
                  <a:lnTo>
                    <a:pt x="1403" y="425"/>
                  </a:lnTo>
                  <a:lnTo>
                    <a:pt x="1386" y="410"/>
                  </a:lnTo>
                  <a:lnTo>
                    <a:pt x="1367" y="397"/>
                  </a:lnTo>
                  <a:lnTo>
                    <a:pt x="1350" y="382"/>
                  </a:lnTo>
                  <a:lnTo>
                    <a:pt x="1331" y="368"/>
                  </a:lnTo>
                  <a:lnTo>
                    <a:pt x="1310" y="353"/>
                  </a:lnTo>
                  <a:lnTo>
                    <a:pt x="1289" y="338"/>
                  </a:lnTo>
                  <a:lnTo>
                    <a:pt x="1266" y="325"/>
                  </a:lnTo>
                  <a:lnTo>
                    <a:pt x="1243" y="309"/>
                  </a:lnTo>
                  <a:lnTo>
                    <a:pt x="1221" y="296"/>
                  </a:lnTo>
                  <a:lnTo>
                    <a:pt x="1196" y="283"/>
                  </a:lnTo>
                  <a:lnTo>
                    <a:pt x="1171" y="270"/>
                  </a:lnTo>
                  <a:lnTo>
                    <a:pt x="1145" y="256"/>
                  </a:lnTo>
                  <a:lnTo>
                    <a:pt x="1118" y="243"/>
                  </a:lnTo>
                  <a:lnTo>
                    <a:pt x="1089" y="230"/>
                  </a:lnTo>
                  <a:lnTo>
                    <a:pt x="1061" y="216"/>
                  </a:lnTo>
                  <a:lnTo>
                    <a:pt x="1030" y="203"/>
                  </a:lnTo>
                  <a:lnTo>
                    <a:pt x="1000" y="192"/>
                  </a:lnTo>
                  <a:lnTo>
                    <a:pt x="970" y="180"/>
                  </a:lnTo>
                  <a:lnTo>
                    <a:pt x="937" y="171"/>
                  </a:lnTo>
                  <a:lnTo>
                    <a:pt x="909" y="159"/>
                  </a:lnTo>
                  <a:lnTo>
                    <a:pt x="882" y="152"/>
                  </a:lnTo>
                  <a:lnTo>
                    <a:pt x="856" y="144"/>
                  </a:lnTo>
                  <a:lnTo>
                    <a:pt x="829" y="137"/>
                  </a:lnTo>
                  <a:lnTo>
                    <a:pt x="802" y="129"/>
                  </a:lnTo>
                  <a:lnTo>
                    <a:pt x="778" y="123"/>
                  </a:lnTo>
                  <a:lnTo>
                    <a:pt x="753" y="118"/>
                  </a:lnTo>
                  <a:lnTo>
                    <a:pt x="730" y="110"/>
                  </a:lnTo>
                  <a:lnTo>
                    <a:pt x="703" y="102"/>
                  </a:lnTo>
                  <a:lnTo>
                    <a:pt x="679" y="97"/>
                  </a:lnTo>
                  <a:lnTo>
                    <a:pt x="656" y="91"/>
                  </a:lnTo>
                  <a:lnTo>
                    <a:pt x="633" y="87"/>
                  </a:lnTo>
                  <a:lnTo>
                    <a:pt x="610" y="79"/>
                  </a:lnTo>
                  <a:lnTo>
                    <a:pt x="587" y="76"/>
                  </a:lnTo>
                  <a:lnTo>
                    <a:pt x="567" y="70"/>
                  </a:lnTo>
                  <a:lnTo>
                    <a:pt x="544" y="66"/>
                  </a:lnTo>
                  <a:lnTo>
                    <a:pt x="523" y="62"/>
                  </a:lnTo>
                  <a:lnTo>
                    <a:pt x="500" y="57"/>
                  </a:lnTo>
                  <a:lnTo>
                    <a:pt x="479" y="53"/>
                  </a:lnTo>
                  <a:lnTo>
                    <a:pt x="460" y="49"/>
                  </a:lnTo>
                  <a:lnTo>
                    <a:pt x="439" y="45"/>
                  </a:lnTo>
                  <a:lnTo>
                    <a:pt x="420" y="41"/>
                  </a:lnTo>
                  <a:lnTo>
                    <a:pt x="403" y="40"/>
                  </a:lnTo>
                  <a:lnTo>
                    <a:pt x="384" y="36"/>
                  </a:lnTo>
                  <a:lnTo>
                    <a:pt x="365" y="32"/>
                  </a:lnTo>
                  <a:lnTo>
                    <a:pt x="346" y="30"/>
                  </a:lnTo>
                  <a:lnTo>
                    <a:pt x="329" y="26"/>
                  </a:lnTo>
                  <a:lnTo>
                    <a:pt x="312" y="24"/>
                  </a:lnTo>
                  <a:lnTo>
                    <a:pt x="295" y="22"/>
                  </a:lnTo>
                  <a:lnTo>
                    <a:pt x="279" y="21"/>
                  </a:lnTo>
                  <a:lnTo>
                    <a:pt x="264" y="19"/>
                  </a:lnTo>
                  <a:lnTo>
                    <a:pt x="249" y="17"/>
                  </a:lnTo>
                  <a:lnTo>
                    <a:pt x="234" y="15"/>
                  </a:lnTo>
                  <a:lnTo>
                    <a:pt x="219" y="13"/>
                  </a:lnTo>
                  <a:lnTo>
                    <a:pt x="205" y="11"/>
                  </a:lnTo>
                  <a:lnTo>
                    <a:pt x="192" y="9"/>
                  </a:lnTo>
                  <a:lnTo>
                    <a:pt x="177" y="7"/>
                  </a:lnTo>
                  <a:lnTo>
                    <a:pt x="165" y="7"/>
                  </a:lnTo>
                  <a:lnTo>
                    <a:pt x="152" y="5"/>
                  </a:lnTo>
                  <a:lnTo>
                    <a:pt x="143" y="5"/>
                  </a:lnTo>
                  <a:lnTo>
                    <a:pt x="129" y="3"/>
                  </a:lnTo>
                  <a:lnTo>
                    <a:pt x="118" y="3"/>
                  </a:lnTo>
                  <a:lnTo>
                    <a:pt x="108" y="2"/>
                  </a:lnTo>
                  <a:lnTo>
                    <a:pt x="99" y="2"/>
                  </a:lnTo>
                  <a:lnTo>
                    <a:pt x="89" y="2"/>
                  </a:lnTo>
                  <a:lnTo>
                    <a:pt x="80" y="2"/>
                  </a:lnTo>
                  <a:lnTo>
                    <a:pt x="72" y="2"/>
                  </a:lnTo>
                  <a:lnTo>
                    <a:pt x="65" y="2"/>
                  </a:lnTo>
                  <a:lnTo>
                    <a:pt x="55" y="0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5" y="0"/>
                  </a:lnTo>
                  <a:lnTo>
                    <a:pt x="15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15" y="89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1" name="Freeform 20"/>
            <p:cNvSpPr>
              <a:spLocks/>
            </p:cNvSpPr>
            <p:nvPr/>
          </p:nvSpPr>
          <p:spPr bwMode="auto">
            <a:xfrm>
              <a:off x="4691" y="3191"/>
              <a:ext cx="748" cy="489"/>
            </a:xfrm>
            <a:custGeom>
              <a:avLst/>
              <a:gdLst>
                <a:gd name="T0" fmla="*/ 94 w 1496"/>
                <a:gd name="T1" fmla="*/ 45 h 977"/>
                <a:gd name="T2" fmla="*/ 94 w 1496"/>
                <a:gd name="T3" fmla="*/ 45 h 977"/>
                <a:gd name="T4" fmla="*/ 93 w 1496"/>
                <a:gd name="T5" fmla="*/ 44 h 977"/>
                <a:gd name="T6" fmla="*/ 93 w 1496"/>
                <a:gd name="T7" fmla="*/ 43 h 977"/>
                <a:gd name="T8" fmla="*/ 92 w 1496"/>
                <a:gd name="T9" fmla="*/ 41 h 977"/>
                <a:gd name="T10" fmla="*/ 91 w 1496"/>
                <a:gd name="T11" fmla="*/ 40 h 977"/>
                <a:gd name="T12" fmla="*/ 90 w 1496"/>
                <a:gd name="T13" fmla="*/ 40 h 977"/>
                <a:gd name="T14" fmla="*/ 89 w 1496"/>
                <a:gd name="T15" fmla="*/ 38 h 977"/>
                <a:gd name="T16" fmla="*/ 89 w 1496"/>
                <a:gd name="T17" fmla="*/ 38 h 977"/>
                <a:gd name="T18" fmla="*/ 87 w 1496"/>
                <a:gd name="T19" fmla="*/ 36 h 977"/>
                <a:gd name="T20" fmla="*/ 86 w 1496"/>
                <a:gd name="T21" fmla="*/ 35 h 977"/>
                <a:gd name="T22" fmla="*/ 85 w 1496"/>
                <a:gd name="T23" fmla="*/ 34 h 977"/>
                <a:gd name="T24" fmla="*/ 84 w 1496"/>
                <a:gd name="T25" fmla="*/ 33 h 977"/>
                <a:gd name="T26" fmla="*/ 83 w 1496"/>
                <a:gd name="T27" fmla="*/ 32 h 977"/>
                <a:gd name="T28" fmla="*/ 81 w 1496"/>
                <a:gd name="T29" fmla="*/ 31 h 977"/>
                <a:gd name="T30" fmla="*/ 80 w 1496"/>
                <a:gd name="T31" fmla="*/ 30 h 977"/>
                <a:gd name="T32" fmla="*/ 78 w 1496"/>
                <a:gd name="T33" fmla="*/ 29 h 977"/>
                <a:gd name="T34" fmla="*/ 76 w 1496"/>
                <a:gd name="T35" fmla="*/ 27 h 977"/>
                <a:gd name="T36" fmla="*/ 74 w 1496"/>
                <a:gd name="T37" fmla="*/ 26 h 977"/>
                <a:gd name="T38" fmla="*/ 72 w 1496"/>
                <a:gd name="T39" fmla="*/ 25 h 977"/>
                <a:gd name="T40" fmla="*/ 70 w 1496"/>
                <a:gd name="T41" fmla="*/ 24 h 977"/>
                <a:gd name="T42" fmla="*/ 68 w 1496"/>
                <a:gd name="T43" fmla="*/ 23 h 977"/>
                <a:gd name="T44" fmla="*/ 66 w 1496"/>
                <a:gd name="T45" fmla="*/ 23 h 977"/>
                <a:gd name="T46" fmla="*/ 62 w 1496"/>
                <a:gd name="T47" fmla="*/ 22 h 977"/>
                <a:gd name="T48" fmla="*/ 60 w 1496"/>
                <a:gd name="T49" fmla="*/ 21 h 977"/>
                <a:gd name="T50" fmla="*/ 57 w 1496"/>
                <a:gd name="T51" fmla="*/ 21 h 977"/>
                <a:gd name="T52" fmla="*/ 54 w 1496"/>
                <a:gd name="T53" fmla="*/ 20 h 977"/>
                <a:gd name="T54" fmla="*/ 51 w 1496"/>
                <a:gd name="T55" fmla="*/ 20 h 977"/>
                <a:gd name="T56" fmla="*/ 49 w 1496"/>
                <a:gd name="T57" fmla="*/ 19 h 977"/>
                <a:gd name="T58" fmla="*/ 38 w 1496"/>
                <a:gd name="T59" fmla="*/ 0 h 977"/>
                <a:gd name="T60" fmla="*/ 38 w 1496"/>
                <a:gd name="T61" fmla="*/ 1 h 977"/>
                <a:gd name="T62" fmla="*/ 37 w 1496"/>
                <a:gd name="T63" fmla="*/ 1 h 977"/>
                <a:gd name="T64" fmla="*/ 36 w 1496"/>
                <a:gd name="T65" fmla="*/ 2 h 977"/>
                <a:gd name="T66" fmla="*/ 35 w 1496"/>
                <a:gd name="T67" fmla="*/ 2 h 977"/>
                <a:gd name="T68" fmla="*/ 34 w 1496"/>
                <a:gd name="T69" fmla="*/ 2 h 977"/>
                <a:gd name="T70" fmla="*/ 33 w 1496"/>
                <a:gd name="T71" fmla="*/ 2 h 977"/>
                <a:gd name="T72" fmla="*/ 31 w 1496"/>
                <a:gd name="T73" fmla="*/ 3 h 977"/>
                <a:gd name="T74" fmla="*/ 30 w 1496"/>
                <a:gd name="T75" fmla="*/ 3 h 977"/>
                <a:gd name="T76" fmla="*/ 28 w 1496"/>
                <a:gd name="T77" fmla="*/ 3 h 977"/>
                <a:gd name="T78" fmla="*/ 27 w 1496"/>
                <a:gd name="T79" fmla="*/ 3 h 977"/>
                <a:gd name="T80" fmla="*/ 26 w 1496"/>
                <a:gd name="T81" fmla="*/ 3 h 977"/>
                <a:gd name="T82" fmla="*/ 24 w 1496"/>
                <a:gd name="T83" fmla="*/ 3 h 977"/>
                <a:gd name="T84" fmla="*/ 23 w 1496"/>
                <a:gd name="T85" fmla="*/ 3 h 977"/>
                <a:gd name="T86" fmla="*/ 22 w 1496"/>
                <a:gd name="T87" fmla="*/ 3 h 977"/>
                <a:gd name="T88" fmla="*/ 20 w 1496"/>
                <a:gd name="T89" fmla="*/ 3 h 977"/>
                <a:gd name="T90" fmla="*/ 18 w 1496"/>
                <a:gd name="T91" fmla="*/ 3 h 977"/>
                <a:gd name="T92" fmla="*/ 15 w 1496"/>
                <a:gd name="T93" fmla="*/ 3 h 977"/>
                <a:gd name="T94" fmla="*/ 12 w 1496"/>
                <a:gd name="T95" fmla="*/ 3 h 977"/>
                <a:gd name="T96" fmla="*/ 11 w 1496"/>
                <a:gd name="T97" fmla="*/ 3 h 977"/>
                <a:gd name="T98" fmla="*/ 7 w 1496"/>
                <a:gd name="T99" fmla="*/ 3 h 977"/>
                <a:gd name="T100" fmla="*/ 5 w 1496"/>
                <a:gd name="T101" fmla="*/ 3 h 977"/>
                <a:gd name="T102" fmla="*/ 1 w 1496"/>
                <a:gd name="T103" fmla="*/ 2 h 977"/>
                <a:gd name="T104" fmla="*/ 1 w 1496"/>
                <a:gd name="T105" fmla="*/ 58 h 977"/>
                <a:gd name="T106" fmla="*/ 82 w 1496"/>
                <a:gd name="T107" fmla="*/ 57 h 97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496"/>
                <a:gd name="T163" fmla="*/ 0 h 977"/>
                <a:gd name="T164" fmla="*/ 1496 w 1496"/>
                <a:gd name="T165" fmla="*/ 977 h 97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496" h="977">
                  <a:moveTo>
                    <a:pt x="1302" y="907"/>
                  </a:moveTo>
                  <a:lnTo>
                    <a:pt x="1496" y="715"/>
                  </a:lnTo>
                  <a:lnTo>
                    <a:pt x="1496" y="713"/>
                  </a:lnTo>
                  <a:lnTo>
                    <a:pt x="1493" y="709"/>
                  </a:lnTo>
                  <a:lnTo>
                    <a:pt x="1489" y="703"/>
                  </a:lnTo>
                  <a:lnTo>
                    <a:pt x="1487" y="698"/>
                  </a:lnTo>
                  <a:lnTo>
                    <a:pt x="1481" y="688"/>
                  </a:lnTo>
                  <a:lnTo>
                    <a:pt x="1475" y="679"/>
                  </a:lnTo>
                  <a:lnTo>
                    <a:pt x="1466" y="667"/>
                  </a:lnTo>
                  <a:lnTo>
                    <a:pt x="1458" y="654"/>
                  </a:lnTo>
                  <a:lnTo>
                    <a:pt x="1453" y="646"/>
                  </a:lnTo>
                  <a:lnTo>
                    <a:pt x="1445" y="639"/>
                  </a:lnTo>
                  <a:lnTo>
                    <a:pt x="1439" y="633"/>
                  </a:lnTo>
                  <a:lnTo>
                    <a:pt x="1436" y="626"/>
                  </a:lnTo>
                  <a:lnTo>
                    <a:pt x="1428" y="616"/>
                  </a:lnTo>
                  <a:lnTo>
                    <a:pt x="1422" y="608"/>
                  </a:lnTo>
                  <a:lnTo>
                    <a:pt x="1415" y="599"/>
                  </a:lnTo>
                  <a:lnTo>
                    <a:pt x="1409" y="593"/>
                  </a:lnTo>
                  <a:lnTo>
                    <a:pt x="1399" y="582"/>
                  </a:lnTo>
                  <a:lnTo>
                    <a:pt x="1392" y="574"/>
                  </a:lnTo>
                  <a:lnTo>
                    <a:pt x="1382" y="567"/>
                  </a:lnTo>
                  <a:lnTo>
                    <a:pt x="1375" y="557"/>
                  </a:lnTo>
                  <a:lnTo>
                    <a:pt x="1365" y="548"/>
                  </a:lnTo>
                  <a:lnTo>
                    <a:pt x="1356" y="540"/>
                  </a:lnTo>
                  <a:lnTo>
                    <a:pt x="1346" y="530"/>
                  </a:lnTo>
                  <a:lnTo>
                    <a:pt x="1337" y="523"/>
                  </a:lnTo>
                  <a:lnTo>
                    <a:pt x="1325" y="511"/>
                  </a:lnTo>
                  <a:lnTo>
                    <a:pt x="1314" y="502"/>
                  </a:lnTo>
                  <a:lnTo>
                    <a:pt x="1302" y="492"/>
                  </a:lnTo>
                  <a:lnTo>
                    <a:pt x="1291" y="485"/>
                  </a:lnTo>
                  <a:lnTo>
                    <a:pt x="1278" y="475"/>
                  </a:lnTo>
                  <a:lnTo>
                    <a:pt x="1266" y="466"/>
                  </a:lnTo>
                  <a:lnTo>
                    <a:pt x="1251" y="456"/>
                  </a:lnTo>
                  <a:lnTo>
                    <a:pt x="1240" y="449"/>
                  </a:lnTo>
                  <a:lnTo>
                    <a:pt x="1224" y="439"/>
                  </a:lnTo>
                  <a:lnTo>
                    <a:pt x="1211" y="430"/>
                  </a:lnTo>
                  <a:lnTo>
                    <a:pt x="1196" y="422"/>
                  </a:lnTo>
                  <a:lnTo>
                    <a:pt x="1183" y="413"/>
                  </a:lnTo>
                  <a:lnTo>
                    <a:pt x="1166" y="405"/>
                  </a:lnTo>
                  <a:lnTo>
                    <a:pt x="1148" y="397"/>
                  </a:lnTo>
                  <a:lnTo>
                    <a:pt x="1131" y="390"/>
                  </a:lnTo>
                  <a:lnTo>
                    <a:pt x="1116" y="382"/>
                  </a:lnTo>
                  <a:lnTo>
                    <a:pt x="1099" y="375"/>
                  </a:lnTo>
                  <a:lnTo>
                    <a:pt x="1080" y="367"/>
                  </a:lnTo>
                  <a:lnTo>
                    <a:pt x="1063" y="359"/>
                  </a:lnTo>
                  <a:lnTo>
                    <a:pt x="1044" y="354"/>
                  </a:lnTo>
                  <a:lnTo>
                    <a:pt x="1025" y="346"/>
                  </a:lnTo>
                  <a:lnTo>
                    <a:pt x="1006" y="342"/>
                  </a:lnTo>
                  <a:lnTo>
                    <a:pt x="985" y="335"/>
                  </a:lnTo>
                  <a:lnTo>
                    <a:pt x="966" y="331"/>
                  </a:lnTo>
                  <a:lnTo>
                    <a:pt x="943" y="325"/>
                  </a:lnTo>
                  <a:lnTo>
                    <a:pt x="922" y="321"/>
                  </a:lnTo>
                  <a:lnTo>
                    <a:pt x="899" y="318"/>
                  </a:lnTo>
                  <a:lnTo>
                    <a:pt x="878" y="314"/>
                  </a:lnTo>
                  <a:lnTo>
                    <a:pt x="856" y="310"/>
                  </a:lnTo>
                  <a:lnTo>
                    <a:pt x="831" y="308"/>
                  </a:lnTo>
                  <a:lnTo>
                    <a:pt x="808" y="304"/>
                  </a:lnTo>
                  <a:lnTo>
                    <a:pt x="785" y="304"/>
                  </a:lnTo>
                  <a:lnTo>
                    <a:pt x="605" y="0"/>
                  </a:lnTo>
                  <a:lnTo>
                    <a:pt x="601" y="4"/>
                  </a:lnTo>
                  <a:lnTo>
                    <a:pt x="595" y="6"/>
                  </a:lnTo>
                  <a:lnTo>
                    <a:pt x="588" y="10"/>
                  </a:lnTo>
                  <a:lnTo>
                    <a:pt x="580" y="14"/>
                  </a:lnTo>
                  <a:lnTo>
                    <a:pt x="574" y="15"/>
                  </a:lnTo>
                  <a:lnTo>
                    <a:pt x="565" y="17"/>
                  </a:lnTo>
                  <a:lnTo>
                    <a:pt x="557" y="21"/>
                  </a:lnTo>
                  <a:lnTo>
                    <a:pt x="546" y="23"/>
                  </a:lnTo>
                  <a:lnTo>
                    <a:pt x="534" y="27"/>
                  </a:lnTo>
                  <a:lnTo>
                    <a:pt x="529" y="27"/>
                  </a:lnTo>
                  <a:lnTo>
                    <a:pt x="521" y="29"/>
                  </a:lnTo>
                  <a:lnTo>
                    <a:pt x="513" y="31"/>
                  </a:lnTo>
                  <a:lnTo>
                    <a:pt x="508" y="33"/>
                  </a:lnTo>
                  <a:lnTo>
                    <a:pt x="500" y="33"/>
                  </a:lnTo>
                  <a:lnTo>
                    <a:pt x="491" y="34"/>
                  </a:lnTo>
                  <a:lnTo>
                    <a:pt x="481" y="34"/>
                  </a:lnTo>
                  <a:lnTo>
                    <a:pt x="473" y="36"/>
                  </a:lnTo>
                  <a:lnTo>
                    <a:pt x="462" y="36"/>
                  </a:lnTo>
                  <a:lnTo>
                    <a:pt x="453" y="36"/>
                  </a:lnTo>
                  <a:lnTo>
                    <a:pt x="441" y="38"/>
                  </a:lnTo>
                  <a:lnTo>
                    <a:pt x="432" y="40"/>
                  </a:lnTo>
                  <a:lnTo>
                    <a:pt x="420" y="40"/>
                  </a:lnTo>
                  <a:lnTo>
                    <a:pt x="407" y="40"/>
                  </a:lnTo>
                  <a:lnTo>
                    <a:pt x="396" y="40"/>
                  </a:lnTo>
                  <a:lnTo>
                    <a:pt x="384" y="42"/>
                  </a:lnTo>
                  <a:lnTo>
                    <a:pt x="369" y="42"/>
                  </a:lnTo>
                  <a:lnTo>
                    <a:pt x="356" y="44"/>
                  </a:lnTo>
                  <a:lnTo>
                    <a:pt x="340" y="44"/>
                  </a:lnTo>
                  <a:lnTo>
                    <a:pt x="327" y="44"/>
                  </a:lnTo>
                  <a:lnTo>
                    <a:pt x="310" y="44"/>
                  </a:lnTo>
                  <a:lnTo>
                    <a:pt x="295" y="44"/>
                  </a:lnTo>
                  <a:lnTo>
                    <a:pt x="278" y="44"/>
                  </a:lnTo>
                  <a:lnTo>
                    <a:pt x="261" y="44"/>
                  </a:lnTo>
                  <a:lnTo>
                    <a:pt x="242" y="42"/>
                  </a:lnTo>
                  <a:lnTo>
                    <a:pt x="223" y="42"/>
                  </a:lnTo>
                  <a:lnTo>
                    <a:pt x="204" y="40"/>
                  </a:lnTo>
                  <a:lnTo>
                    <a:pt x="185" y="40"/>
                  </a:lnTo>
                  <a:lnTo>
                    <a:pt x="162" y="38"/>
                  </a:lnTo>
                  <a:lnTo>
                    <a:pt x="141" y="38"/>
                  </a:lnTo>
                  <a:lnTo>
                    <a:pt x="118" y="36"/>
                  </a:lnTo>
                  <a:lnTo>
                    <a:pt x="97" y="36"/>
                  </a:lnTo>
                  <a:lnTo>
                    <a:pt x="72" y="34"/>
                  </a:lnTo>
                  <a:lnTo>
                    <a:pt x="50" y="33"/>
                  </a:lnTo>
                  <a:lnTo>
                    <a:pt x="25" y="31"/>
                  </a:lnTo>
                  <a:lnTo>
                    <a:pt x="0" y="31"/>
                  </a:lnTo>
                  <a:lnTo>
                    <a:pt x="21" y="924"/>
                  </a:lnTo>
                  <a:lnTo>
                    <a:pt x="818" y="977"/>
                  </a:lnTo>
                  <a:lnTo>
                    <a:pt x="1302" y="9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2" name="Freeform 21"/>
            <p:cNvSpPr>
              <a:spLocks/>
            </p:cNvSpPr>
            <p:nvPr/>
          </p:nvSpPr>
          <p:spPr bwMode="auto">
            <a:xfrm>
              <a:off x="4650" y="3041"/>
              <a:ext cx="396" cy="246"/>
            </a:xfrm>
            <a:custGeom>
              <a:avLst/>
              <a:gdLst>
                <a:gd name="T0" fmla="*/ 6 w 791"/>
                <a:gd name="T1" fmla="*/ 0 h 492"/>
                <a:gd name="T2" fmla="*/ 1 w 791"/>
                <a:gd name="T3" fmla="*/ 15 h 492"/>
                <a:gd name="T4" fmla="*/ 1 w 791"/>
                <a:gd name="T5" fmla="*/ 17 h 492"/>
                <a:gd name="T6" fmla="*/ 2 w 791"/>
                <a:gd name="T7" fmla="*/ 19 h 492"/>
                <a:gd name="T8" fmla="*/ 3 w 791"/>
                <a:gd name="T9" fmla="*/ 21 h 492"/>
                <a:gd name="T10" fmla="*/ 4 w 791"/>
                <a:gd name="T11" fmla="*/ 23 h 492"/>
                <a:gd name="T12" fmla="*/ 5 w 791"/>
                <a:gd name="T13" fmla="*/ 25 h 492"/>
                <a:gd name="T14" fmla="*/ 5 w 791"/>
                <a:gd name="T15" fmla="*/ 27 h 492"/>
                <a:gd name="T16" fmla="*/ 6 w 791"/>
                <a:gd name="T17" fmla="*/ 29 h 492"/>
                <a:gd name="T18" fmla="*/ 7 w 791"/>
                <a:gd name="T19" fmla="*/ 31 h 492"/>
                <a:gd name="T20" fmla="*/ 8 w 791"/>
                <a:gd name="T21" fmla="*/ 31 h 492"/>
                <a:gd name="T22" fmla="*/ 10 w 791"/>
                <a:gd name="T23" fmla="*/ 30 h 492"/>
                <a:gd name="T24" fmla="*/ 11 w 791"/>
                <a:gd name="T25" fmla="*/ 30 h 492"/>
                <a:gd name="T26" fmla="*/ 13 w 791"/>
                <a:gd name="T27" fmla="*/ 29 h 492"/>
                <a:gd name="T28" fmla="*/ 15 w 791"/>
                <a:gd name="T29" fmla="*/ 28 h 492"/>
                <a:gd name="T30" fmla="*/ 17 w 791"/>
                <a:gd name="T31" fmla="*/ 27 h 492"/>
                <a:gd name="T32" fmla="*/ 19 w 791"/>
                <a:gd name="T33" fmla="*/ 27 h 492"/>
                <a:gd name="T34" fmla="*/ 20 w 791"/>
                <a:gd name="T35" fmla="*/ 26 h 492"/>
                <a:gd name="T36" fmla="*/ 22 w 791"/>
                <a:gd name="T37" fmla="*/ 25 h 492"/>
                <a:gd name="T38" fmla="*/ 25 w 791"/>
                <a:gd name="T39" fmla="*/ 25 h 492"/>
                <a:gd name="T40" fmla="*/ 27 w 791"/>
                <a:gd name="T41" fmla="*/ 24 h 492"/>
                <a:gd name="T42" fmla="*/ 29 w 791"/>
                <a:gd name="T43" fmla="*/ 24 h 492"/>
                <a:gd name="T44" fmla="*/ 30 w 791"/>
                <a:gd name="T45" fmla="*/ 24 h 492"/>
                <a:gd name="T46" fmla="*/ 32 w 791"/>
                <a:gd name="T47" fmla="*/ 24 h 492"/>
                <a:gd name="T48" fmla="*/ 33 w 791"/>
                <a:gd name="T49" fmla="*/ 24 h 492"/>
                <a:gd name="T50" fmla="*/ 34 w 791"/>
                <a:gd name="T51" fmla="*/ 24 h 492"/>
                <a:gd name="T52" fmla="*/ 36 w 791"/>
                <a:gd name="T53" fmla="*/ 24 h 492"/>
                <a:gd name="T54" fmla="*/ 37 w 791"/>
                <a:gd name="T55" fmla="*/ 25 h 492"/>
                <a:gd name="T56" fmla="*/ 39 w 791"/>
                <a:gd name="T57" fmla="*/ 25 h 492"/>
                <a:gd name="T58" fmla="*/ 40 w 791"/>
                <a:gd name="T59" fmla="*/ 25 h 492"/>
                <a:gd name="T60" fmla="*/ 41 w 791"/>
                <a:gd name="T61" fmla="*/ 26 h 492"/>
                <a:gd name="T62" fmla="*/ 43 w 791"/>
                <a:gd name="T63" fmla="*/ 26 h 492"/>
                <a:gd name="T64" fmla="*/ 46 w 791"/>
                <a:gd name="T65" fmla="*/ 27 h 492"/>
                <a:gd name="T66" fmla="*/ 48 w 791"/>
                <a:gd name="T67" fmla="*/ 27 h 492"/>
                <a:gd name="T68" fmla="*/ 49 w 791"/>
                <a:gd name="T69" fmla="*/ 28 h 492"/>
                <a:gd name="T70" fmla="*/ 50 w 791"/>
                <a:gd name="T71" fmla="*/ 28 h 492"/>
                <a:gd name="T72" fmla="*/ 50 w 791"/>
                <a:gd name="T73" fmla="*/ 26 h 492"/>
                <a:gd name="T74" fmla="*/ 50 w 791"/>
                <a:gd name="T75" fmla="*/ 24 h 492"/>
                <a:gd name="T76" fmla="*/ 50 w 791"/>
                <a:gd name="T77" fmla="*/ 22 h 492"/>
                <a:gd name="T78" fmla="*/ 50 w 791"/>
                <a:gd name="T79" fmla="*/ 20 h 492"/>
                <a:gd name="T80" fmla="*/ 50 w 791"/>
                <a:gd name="T81" fmla="*/ 19 h 492"/>
                <a:gd name="T82" fmla="*/ 49 w 791"/>
                <a:gd name="T83" fmla="*/ 18 h 492"/>
                <a:gd name="T84" fmla="*/ 48 w 791"/>
                <a:gd name="T85" fmla="*/ 18 h 492"/>
                <a:gd name="T86" fmla="*/ 47 w 791"/>
                <a:gd name="T87" fmla="*/ 18 h 492"/>
                <a:gd name="T88" fmla="*/ 46 w 791"/>
                <a:gd name="T89" fmla="*/ 17 h 492"/>
                <a:gd name="T90" fmla="*/ 44 w 791"/>
                <a:gd name="T91" fmla="*/ 17 h 492"/>
                <a:gd name="T92" fmla="*/ 42 w 791"/>
                <a:gd name="T93" fmla="*/ 17 h 492"/>
                <a:gd name="T94" fmla="*/ 41 w 791"/>
                <a:gd name="T95" fmla="*/ 15 h 492"/>
                <a:gd name="T96" fmla="*/ 38 w 791"/>
                <a:gd name="T97" fmla="*/ 15 h 492"/>
                <a:gd name="T98" fmla="*/ 36 w 791"/>
                <a:gd name="T99" fmla="*/ 15 h 492"/>
                <a:gd name="T100" fmla="*/ 36 w 791"/>
                <a:gd name="T101" fmla="*/ 14 h 492"/>
                <a:gd name="T102" fmla="*/ 32 w 791"/>
                <a:gd name="T103" fmla="*/ 13 h 492"/>
                <a:gd name="T104" fmla="*/ 30 w 791"/>
                <a:gd name="T105" fmla="*/ 13 h 492"/>
                <a:gd name="T106" fmla="*/ 25 w 791"/>
                <a:gd name="T107" fmla="*/ 13 h 492"/>
                <a:gd name="T108" fmla="*/ 22 w 791"/>
                <a:gd name="T109" fmla="*/ 12 h 492"/>
                <a:gd name="T110" fmla="*/ 22 w 791"/>
                <a:gd name="T111" fmla="*/ 13 h 492"/>
                <a:gd name="T112" fmla="*/ 20 w 791"/>
                <a:gd name="T113" fmla="*/ 6 h 492"/>
                <a:gd name="T114" fmla="*/ 12 w 791"/>
                <a:gd name="T115" fmla="*/ 5 h 49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91"/>
                <a:gd name="T175" fmla="*/ 0 h 492"/>
                <a:gd name="T176" fmla="*/ 791 w 791"/>
                <a:gd name="T177" fmla="*/ 492 h 49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91" h="492">
                  <a:moveTo>
                    <a:pt x="179" y="80"/>
                  </a:moveTo>
                  <a:lnTo>
                    <a:pt x="175" y="27"/>
                  </a:lnTo>
                  <a:lnTo>
                    <a:pt x="95" y="0"/>
                  </a:lnTo>
                  <a:lnTo>
                    <a:pt x="0" y="243"/>
                  </a:lnTo>
                  <a:lnTo>
                    <a:pt x="0" y="245"/>
                  </a:lnTo>
                  <a:lnTo>
                    <a:pt x="4" y="253"/>
                  </a:lnTo>
                  <a:lnTo>
                    <a:pt x="6" y="257"/>
                  </a:lnTo>
                  <a:lnTo>
                    <a:pt x="8" y="264"/>
                  </a:lnTo>
                  <a:lnTo>
                    <a:pt x="12" y="270"/>
                  </a:lnTo>
                  <a:lnTo>
                    <a:pt x="16" y="279"/>
                  </a:lnTo>
                  <a:lnTo>
                    <a:pt x="19" y="289"/>
                  </a:lnTo>
                  <a:lnTo>
                    <a:pt x="23" y="298"/>
                  </a:lnTo>
                  <a:lnTo>
                    <a:pt x="25" y="310"/>
                  </a:lnTo>
                  <a:lnTo>
                    <a:pt x="31" y="319"/>
                  </a:lnTo>
                  <a:lnTo>
                    <a:pt x="35" y="331"/>
                  </a:lnTo>
                  <a:lnTo>
                    <a:pt x="40" y="342"/>
                  </a:lnTo>
                  <a:lnTo>
                    <a:pt x="46" y="353"/>
                  </a:lnTo>
                  <a:lnTo>
                    <a:pt x="52" y="367"/>
                  </a:lnTo>
                  <a:lnTo>
                    <a:pt x="55" y="378"/>
                  </a:lnTo>
                  <a:lnTo>
                    <a:pt x="59" y="388"/>
                  </a:lnTo>
                  <a:lnTo>
                    <a:pt x="65" y="399"/>
                  </a:lnTo>
                  <a:lnTo>
                    <a:pt x="69" y="410"/>
                  </a:lnTo>
                  <a:lnTo>
                    <a:pt x="73" y="420"/>
                  </a:lnTo>
                  <a:lnTo>
                    <a:pt x="78" y="431"/>
                  </a:lnTo>
                  <a:lnTo>
                    <a:pt x="82" y="441"/>
                  </a:lnTo>
                  <a:lnTo>
                    <a:pt x="86" y="450"/>
                  </a:lnTo>
                  <a:lnTo>
                    <a:pt x="90" y="458"/>
                  </a:lnTo>
                  <a:lnTo>
                    <a:pt x="92" y="468"/>
                  </a:lnTo>
                  <a:lnTo>
                    <a:pt x="95" y="473"/>
                  </a:lnTo>
                  <a:lnTo>
                    <a:pt x="99" y="481"/>
                  </a:lnTo>
                  <a:lnTo>
                    <a:pt x="103" y="488"/>
                  </a:lnTo>
                  <a:lnTo>
                    <a:pt x="105" y="492"/>
                  </a:lnTo>
                  <a:lnTo>
                    <a:pt x="116" y="488"/>
                  </a:lnTo>
                  <a:lnTo>
                    <a:pt x="126" y="485"/>
                  </a:lnTo>
                  <a:lnTo>
                    <a:pt x="135" y="481"/>
                  </a:lnTo>
                  <a:lnTo>
                    <a:pt x="145" y="477"/>
                  </a:lnTo>
                  <a:lnTo>
                    <a:pt x="154" y="473"/>
                  </a:lnTo>
                  <a:lnTo>
                    <a:pt x="164" y="469"/>
                  </a:lnTo>
                  <a:lnTo>
                    <a:pt x="173" y="466"/>
                  </a:lnTo>
                  <a:lnTo>
                    <a:pt x="185" y="462"/>
                  </a:lnTo>
                  <a:lnTo>
                    <a:pt x="192" y="458"/>
                  </a:lnTo>
                  <a:lnTo>
                    <a:pt x="202" y="454"/>
                  </a:lnTo>
                  <a:lnTo>
                    <a:pt x="213" y="449"/>
                  </a:lnTo>
                  <a:lnTo>
                    <a:pt x="223" y="445"/>
                  </a:lnTo>
                  <a:lnTo>
                    <a:pt x="232" y="441"/>
                  </a:lnTo>
                  <a:lnTo>
                    <a:pt x="242" y="437"/>
                  </a:lnTo>
                  <a:lnTo>
                    <a:pt x="251" y="433"/>
                  </a:lnTo>
                  <a:lnTo>
                    <a:pt x="263" y="431"/>
                  </a:lnTo>
                  <a:lnTo>
                    <a:pt x="270" y="426"/>
                  </a:lnTo>
                  <a:lnTo>
                    <a:pt x="280" y="422"/>
                  </a:lnTo>
                  <a:lnTo>
                    <a:pt x="289" y="418"/>
                  </a:lnTo>
                  <a:lnTo>
                    <a:pt x="301" y="414"/>
                  </a:lnTo>
                  <a:lnTo>
                    <a:pt x="310" y="410"/>
                  </a:lnTo>
                  <a:lnTo>
                    <a:pt x="320" y="407"/>
                  </a:lnTo>
                  <a:lnTo>
                    <a:pt x="331" y="405"/>
                  </a:lnTo>
                  <a:lnTo>
                    <a:pt x="343" y="401"/>
                  </a:lnTo>
                  <a:lnTo>
                    <a:pt x="352" y="397"/>
                  </a:lnTo>
                  <a:lnTo>
                    <a:pt x="363" y="393"/>
                  </a:lnTo>
                  <a:lnTo>
                    <a:pt x="375" y="391"/>
                  </a:lnTo>
                  <a:lnTo>
                    <a:pt x="386" y="390"/>
                  </a:lnTo>
                  <a:lnTo>
                    <a:pt x="396" y="386"/>
                  </a:lnTo>
                  <a:lnTo>
                    <a:pt x="407" y="384"/>
                  </a:lnTo>
                  <a:lnTo>
                    <a:pt x="419" y="382"/>
                  </a:lnTo>
                  <a:lnTo>
                    <a:pt x="434" y="380"/>
                  </a:lnTo>
                  <a:lnTo>
                    <a:pt x="443" y="378"/>
                  </a:lnTo>
                  <a:lnTo>
                    <a:pt x="457" y="378"/>
                  </a:lnTo>
                  <a:lnTo>
                    <a:pt x="462" y="376"/>
                  </a:lnTo>
                  <a:lnTo>
                    <a:pt x="470" y="376"/>
                  </a:lnTo>
                  <a:lnTo>
                    <a:pt x="478" y="376"/>
                  </a:lnTo>
                  <a:lnTo>
                    <a:pt x="485" y="378"/>
                  </a:lnTo>
                  <a:lnTo>
                    <a:pt x="493" y="378"/>
                  </a:lnTo>
                  <a:lnTo>
                    <a:pt x="500" y="378"/>
                  </a:lnTo>
                  <a:lnTo>
                    <a:pt x="506" y="378"/>
                  </a:lnTo>
                  <a:lnTo>
                    <a:pt x="514" y="378"/>
                  </a:lnTo>
                  <a:lnTo>
                    <a:pt x="521" y="378"/>
                  </a:lnTo>
                  <a:lnTo>
                    <a:pt x="529" y="380"/>
                  </a:lnTo>
                  <a:lnTo>
                    <a:pt x="536" y="380"/>
                  </a:lnTo>
                  <a:lnTo>
                    <a:pt x="544" y="382"/>
                  </a:lnTo>
                  <a:lnTo>
                    <a:pt x="552" y="382"/>
                  </a:lnTo>
                  <a:lnTo>
                    <a:pt x="559" y="384"/>
                  </a:lnTo>
                  <a:lnTo>
                    <a:pt x="567" y="384"/>
                  </a:lnTo>
                  <a:lnTo>
                    <a:pt x="573" y="386"/>
                  </a:lnTo>
                  <a:lnTo>
                    <a:pt x="580" y="388"/>
                  </a:lnTo>
                  <a:lnTo>
                    <a:pt x="588" y="388"/>
                  </a:lnTo>
                  <a:lnTo>
                    <a:pt x="595" y="390"/>
                  </a:lnTo>
                  <a:lnTo>
                    <a:pt x="603" y="391"/>
                  </a:lnTo>
                  <a:lnTo>
                    <a:pt x="611" y="393"/>
                  </a:lnTo>
                  <a:lnTo>
                    <a:pt x="618" y="395"/>
                  </a:lnTo>
                  <a:lnTo>
                    <a:pt x="626" y="397"/>
                  </a:lnTo>
                  <a:lnTo>
                    <a:pt x="633" y="399"/>
                  </a:lnTo>
                  <a:lnTo>
                    <a:pt x="639" y="401"/>
                  </a:lnTo>
                  <a:lnTo>
                    <a:pt x="647" y="403"/>
                  </a:lnTo>
                  <a:lnTo>
                    <a:pt x="654" y="405"/>
                  </a:lnTo>
                  <a:lnTo>
                    <a:pt x="662" y="407"/>
                  </a:lnTo>
                  <a:lnTo>
                    <a:pt x="673" y="409"/>
                  </a:lnTo>
                  <a:lnTo>
                    <a:pt x="687" y="412"/>
                  </a:lnTo>
                  <a:lnTo>
                    <a:pt x="700" y="414"/>
                  </a:lnTo>
                  <a:lnTo>
                    <a:pt x="711" y="418"/>
                  </a:lnTo>
                  <a:lnTo>
                    <a:pt x="723" y="420"/>
                  </a:lnTo>
                  <a:lnTo>
                    <a:pt x="734" y="424"/>
                  </a:lnTo>
                  <a:lnTo>
                    <a:pt x="744" y="428"/>
                  </a:lnTo>
                  <a:lnTo>
                    <a:pt x="753" y="431"/>
                  </a:lnTo>
                  <a:lnTo>
                    <a:pt x="761" y="431"/>
                  </a:lnTo>
                  <a:lnTo>
                    <a:pt x="768" y="433"/>
                  </a:lnTo>
                  <a:lnTo>
                    <a:pt x="774" y="433"/>
                  </a:lnTo>
                  <a:lnTo>
                    <a:pt x="780" y="437"/>
                  </a:lnTo>
                  <a:lnTo>
                    <a:pt x="787" y="435"/>
                  </a:lnTo>
                  <a:lnTo>
                    <a:pt x="791" y="435"/>
                  </a:lnTo>
                  <a:lnTo>
                    <a:pt x="789" y="429"/>
                  </a:lnTo>
                  <a:lnTo>
                    <a:pt x="789" y="424"/>
                  </a:lnTo>
                  <a:lnTo>
                    <a:pt x="789" y="414"/>
                  </a:lnTo>
                  <a:lnTo>
                    <a:pt x="789" y="405"/>
                  </a:lnTo>
                  <a:lnTo>
                    <a:pt x="789" y="393"/>
                  </a:lnTo>
                  <a:lnTo>
                    <a:pt x="789" y="380"/>
                  </a:lnTo>
                  <a:lnTo>
                    <a:pt x="789" y="369"/>
                  </a:lnTo>
                  <a:lnTo>
                    <a:pt x="789" y="357"/>
                  </a:lnTo>
                  <a:lnTo>
                    <a:pt x="787" y="344"/>
                  </a:lnTo>
                  <a:lnTo>
                    <a:pt x="787" y="333"/>
                  </a:lnTo>
                  <a:lnTo>
                    <a:pt x="787" y="319"/>
                  </a:lnTo>
                  <a:lnTo>
                    <a:pt x="787" y="312"/>
                  </a:lnTo>
                  <a:lnTo>
                    <a:pt x="787" y="304"/>
                  </a:lnTo>
                  <a:lnTo>
                    <a:pt x="787" y="296"/>
                  </a:lnTo>
                  <a:lnTo>
                    <a:pt x="787" y="293"/>
                  </a:lnTo>
                  <a:lnTo>
                    <a:pt x="787" y="291"/>
                  </a:lnTo>
                  <a:lnTo>
                    <a:pt x="784" y="289"/>
                  </a:lnTo>
                  <a:lnTo>
                    <a:pt x="780" y="287"/>
                  </a:lnTo>
                  <a:lnTo>
                    <a:pt x="776" y="285"/>
                  </a:lnTo>
                  <a:lnTo>
                    <a:pt x="770" y="283"/>
                  </a:lnTo>
                  <a:lnTo>
                    <a:pt x="765" y="283"/>
                  </a:lnTo>
                  <a:lnTo>
                    <a:pt x="757" y="279"/>
                  </a:lnTo>
                  <a:lnTo>
                    <a:pt x="746" y="277"/>
                  </a:lnTo>
                  <a:lnTo>
                    <a:pt x="740" y="274"/>
                  </a:lnTo>
                  <a:lnTo>
                    <a:pt x="734" y="274"/>
                  </a:lnTo>
                  <a:lnTo>
                    <a:pt x="729" y="272"/>
                  </a:lnTo>
                  <a:lnTo>
                    <a:pt x="723" y="270"/>
                  </a:lnTo>
                  <a:lnTo>
                    <a:pt x="713" y="268"/>
                  </a:lnTo>
                  <a:lnTo>
                    <a:pt x="706" y="266"/>
                  </a:lnTo>
                  <a:lnTo>
                    <a:pt x="698" y="264"/>
                  </a:lnTo>
                  <a:lnTo>
                    <a:pt x="690" y="264"/>
                  </a:lnTo>
                  <a:lnTo>
                    <a:pt x="679" y="260"/>
                  </a:lnTo>
                  <a:lnTo>
                    <a:pt x="670" y="258"/>
                  </a:lnTo>
                  <a:lnTo>
                    <a:pt x="660" y="257"/>
                  </a:lnTo>
                  <a:lnTo>
                    <a:pt x="649" y="255"/>
                  </a:lnTo>
                  <a:lnTo>
                    <a:pt x="649" y="251"/>
                  </a:lnTo>
                  <a:lnTo>
                    <a:pt x="601" y="232"/>
                  </a:lnTo>
                  <a:lnTo>
                    <a:pt x="601" y="236"/>
                  </a:lnTo>
                  <a:lnTo>
                    <a:pt x="601" y="243"/>
                  </a:lnTo>
                  <a:lnTo>
                    <a:pt x="592" y="241"/>
                  </a:lnTo>
                  <a:lnTo>
                    <a:pt x="582" y="239"/>
                  </a:lnTo>
                  <a:lnTo>
                    <a:pt x="571" y="238"/>
                  </a:lnTo>
                  <a:lnTo>
                    <a:pt x="561" y="236"/>
                  </a:lnTo>
                  <a:lnTo>
                    <a:pt x="561" y="230"/>
                  </a:lnTo>
                  <a:lnTo>
                    <a:pt x="561" y="224"/>
                  </a:lnTo>
                  <a:lnTo>
                    <a:pt x="561" y="220"/>
                  </a:lnTo>
                  <a:lnTo>
                    <a:pt x="563" y="219"/>
                  </a:lnTo>
                  <a:lnTo>
                    <a:pt x="512" y="205"/>
                  </a:lnTo>
                  <a:lnTo>
                    <a:pt x="510" y="226"/>
                  </a:lnTo>
                  <a:lnTo>
                    <a:pt x="479" y="219"/>
                  </a:lnTo>
                  <a:lnTo>
                    <a:pt x="476" y="196"/>
                  </a:lnTo>
                  <a:lnTo>
                    <a:pt x="422" y="184"/>
                  </a:lnTo>
                  <a:lnTo>
                    <a:pt x="422" y="209"/>
                  </a:lnTo>
                  <a:lnTo>
                    <a:pt x="386" y="198"/>
                  </a:lnTo>
                  <a:lnTo>
                    <a:pt x="384" y="179"/>
                  </a:lnTo>
                  <a:lnTo>
                    <a:pt x="343" y="173"/>
                  </a:lnTo>
                  <a:lnTo>
                    <a:pt x="343" y="177"/>
                  </a:lnTo>
                  <a:lnTo>
                    <a:pt x="343" y="184"/>
                  </a:lnTo>
                  <a:lnTo>
                    <a:pt x="343" y="196"/>
                  </a:lnTo>
                  <a:lnTo>
                    <a:pt x="343" y="205"/>
                  </a:lnTo>
                  <a:lnTo>
                    <a:pt x="329" y="203"/>
                  </a:lnTo>
                  <a:lnTo>
                    <a:pt x="320" y="203"/>
                  </a:lnTo>
                  <a:lnTo>
                    <a:pt x="320" y="82"/>
                  </a:lnTo>
                  <a:lnTo>
                    <a:pt x="238" y="44"/>
                  </a:lnTo>
                  <a:lnTo>
                    <a:pt x="238" y="99"/>
                  </a:lnTo>
                  <a:lnTo>
                    <a:pt x="179" y="80"/>
                  </a:lnTo>
                  <a:close/>
                </a:path>
              </a:pathLst>
            </a:custGeom>
            <a:solidFill>
              <a:srgbClr val="D999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3" name="Freeform 22"/>
            <p:cNvSpPr>
              <a:spLocks/>
            </p:cNvSpPr>
            <p:nvPr/>
          </p:nvSpPr>
          <p:spPr bwMode="auto">
            <a:xfrm>
              <a:off x="4417" y="3041"/>
              <a:ext cx="296" cy="227"/>
            </a:xfrm>
            <a:custGeom>
              <a:avLst/>
              <a:gdLst>
                <a:gd name="T0" fmla="*/ 3 w 591"/>
                <a:gd name="T1" fmla="*/ 9 h 454"/>
                <a:gd name="T2" fmla="*/ 0 w 591"/>
                <a:gd name="T3" fmla="*/ 7 h 454"/>
                <a:gd name="T4" fmla="*/ 0 w 591"/>
                <a:gd name="T5" fmla="*/ 6 h 454"/>
                <a:gd name="T6" fmla="*/ 2 w 591"/>
                <a:gd name="T7" fmla="*/ 5 h 454"/>
                <a:gd name="T8" fmla="*/ 2 w 591"/>
                <a:gd name="T9" fmla="*/ 1 h 454"/>
                <a:gd name="T10" fmla="*/ 7 w 591"/>
                <a:gd name="T11" fmla="*/ 1 h 454"/>
                <a:gd name="T12" fmla="*/ 7 w 591"/>
                <a:gd name="T13" fmla="*/ 3 h 454"/>
                <a:gd name="T14" fmla="*/ 11 w 591"/>
                <a:gd name="T15" fmla="*/ 3 h 454"/>
                <a:gd name="T16" fmla="*/ 11 w 591"/>
                <a:gd name="T17" fmla="*/ 0 h 454"/>
                <a:gd name="T18" fmla="*/ 16 w 591"/>
                <a:gd name="T19" fmla="*/ 0 h 454"/>
                <a:gd name="T20" fmla="*/ 16 w 591"/>
                <a:gd name="T21" fmla="*/ 3 h 454"/>
                <a:gd name="T22" fmla="*/ 20 w 591"/>
                <a:gd name="T23" fmla="*/ 3 h 454"/>
                <a:gd name="T24" fmla="*/ 20 w 591"/>
                <a:gd name="T25" fmla="*/ 0 h 454"/>
                <a:gd name="T26" fmla="*/ 26 w 591"/>
                <a:gd name="T27" fmla="*/ 0 h 454"/>
                <a:gd name="T28" fmla="*/ 26 w 591"/>
                <a:gd name="T29" fmla="*/ 3 h 454"/>
                <a:gd name="T30" fmla="*/ 30 w 591"/>
                <a:gd name="T31" fmla="*/ 3 h 454"/>
                <a:gd name="T32" fmla="*/ 30 w 591"/>
                <a:gd name="T33" fmla="*/ 0 h 454"/>
                <a:gd name="T34" fmla="*/ 36 w 591"/>
                <a:gd name="T35" fmla="*/ 0 h 454"/>
                <a:gd name="T36" fmla="*/ 36 w 591"/>
                <a:gd name="T37" fmla="*/ 5 h 454"/>
                <a:gd name="T38" fmla="*/ 37 w 591"/>
                <a:gd name="T39" fmla="*/ 7 h 454"/>
                <a:gd name="T40" fmla="*/ 36 w 591"/>
                <a:gd name="T41" fmla="*/ 9 h 454"/>
                <a:gd name="T42" fmla="*/ 36 w 591"/>
                <a:gd name="T43" fmla="*/ 24 h 454"/>
                <a:gd name="T44" fmla="*/ 13 w 591"/>
                <a:gd name="T45" fmla="*/ 28 h 454"/>
                <a:gd name="T46" fmla="*/ 3 w 591"/>
                <a:gd name="T47" fmla="*/ 28 h 454"/>
                <a:gd name="T48" fmla="*/ 3 w 591"/>
                <a:gd name="T49" fmla="*/ 9 h 454"/>
                <a:gd name="T50" fmla="*/ 3 w 591"/>
                <a:gd name="T51" fmla="*/ 9 h 45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91"/>
                <a:gd name="T79" fmla="*/ 0 h 454"/>
                <a:gd name="T80" fmla="*/ 591 w 591"/>
                <a:gd name="T81" fmla="*/ 454 h 45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91" h="454">
                  <a:moveTo>
                    <a:pt x="39" y="133"/>
                  </a:moveTo>
                  <a:lnTo>
                    <a:pt x="0" y="122"/>
                  </a:lnTo>
                  <a:lnTo>
                    <a:pt x="0" y="89"/>
                  </a:lnTo>
                  <a:lnTo>
                    <a:pt x="30" y="76"/>
                  </a:lnTo>
                  <a:lnTo>
                    <a:pt x="30" y="2"/>
                  </a:lnTo>
                  <a:lnTo>
                    <a:pt x="102" y="2"/>
                  </a:lnTo>
                  <a:lnTo>
                    <a:pt x="102" y="46"/>
                  </a:lnTo>
                  <a:lnTo>
                    <a:pt x="161" y="46"/>
                  </a:lnTo>
                  <a:lnTo>
                    <a:pt x="161" y="0"/>
                  </a:lnTo>
                  <a:lnTo>
                    <a:pt x="241" y="0"/>
                  </a:lnTo>
                  <a:lnTo>
                    <a:pt x="241" y="44"/>
                  </a:lnTo>
                  <a:lnTo>
                    <a:pt x="308" y="44"/>
                  </a:lnTo>
                  <a:lnTo>
                    <a:pt x="308" y="0"/>
                  </a:lnTo>
                  <a:lnTo>
                    <a:pt x="410" y="0"/>
                  </a:lnTo>
                  <a:lnTo>
                    <a:pt x="410" y="46"/>
                  </a:lnTo>
                  <a:lnTo>
                    <a:pt x="477" y="46"/>
                  </a:lnTo>
                  <a:lnTo>
                    <a:pt x="477" y="0"/>
                  </a:lnTo>
                  <a:lnTo>
                    <a:pt x="566" y="0"/>
                  </a:lnTo>
                  <a:lnTo>
                    <a:pt x="568" y="72"/>
                  </a:lnTo>
                  <a:lnTo>
                    <a:pt x="591" y="106"/>
                  </a:lnTo>
                  <a:lnTo>
                    <a:pt x="574" y="133"/>
                  </a:lnTo>
                  <a:lnTo>
                    <a:pt x="574" y="384"/>
                  </a:lnTo>
                  <a:lnTo>
                    <a:pt x="193" y="452"/>
                  </a:lnTo>
                  <a:lnTo>
                    <a:pt x="39" y="454"/>
                  </a:lnTo>
                  <a:lnTo>
                    <a:pt x="39" y="133"/>
                  </a:lnTo>
                  <a:close/>
                </a:path>
              </a:pathLst>
            </a:custGeom>
            <a:solidFill>
              <a:srgbClr val="F2CC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4" name="Freeform 23"/>
            <p:cNvSpPr>
              <a:spLocks/>
            </p:cNvSpPr>
            <p:nvPr/>
          </p:nvSpPr>
          <p:spPr bwMode="auto">
            <a:xfrm>
              <a:off x="4509" y="3139"/>
              <a:ext cx="64" cy="65"/>
            </a:xfrm>
            <a:custGeom>
              <a:avLst/>
              <a:gdLst>
                <a:gd name="T0" fmla="*/ 0 w 127"/>
                <a:gd name="T1" fmla="*/ 0 h 131"/>
                <a:gd name="T2" fmla="*/ 0 w 127"/>
                <a:gd name="T3" fmla="*/ 8 h 131"/>
                <a:gd name="T4" fmla="*/ 8 w 127"/>
                <a:gd name="T5" fmla="*/ 8 h 131"/>
                <a:gd name="T6" fmla="*/ 8 w 127"/>
                <a:gd name="T7" fmla="*/ 1 h 131"/>
                <a:gd name="T8" fmla="*/ 6 w 127"/>
                <a:gd name="T9" fmla="*/ 0 h 131"/>
                <a:gd name="T10" fmla="*/ 2 w 127"/>
                <a:gd name="T11" fmla="*/ 0 h 131"/>
                <a:gd name="T12" fmla="*/ 0 w 127"/>
                <a:gd name="T13" fmla="*/ 0 h 131"/>
                <a:gd name="T14" fmla="*/ 0 w 127"/>
                <a:gd name="T15" fmla="*/ 0 h 1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131"/>
                <a:gd name="T26" fmla="*/ 127 w 127"/>
                <a:gd name="T27" fmla="*/ 131 h 1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131">
                  <a:moveTo>
                    <a:pt x="0" y="13"/>
                  </a:moveTo>
                  <a:lnTo>
                    <a:pt x="0" y="131"/>
                  </a:lnTo>
                  <a:lnTo>
                    <a:pt x="127" y="131"/>
                  </a:lnTo>
                  <a:lnTo>
                    <a:pt x="124" y="19"/>
                  </a:lnTo>
                  <a:lnTo>
                    <a:pt x="89" y="0"/>
                  </a:lnTo>
                  <a:lnTo>
                    <a:pt x="2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D999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5" name="Freeform 24"/>
            <p:cNvSpPr>
              <a:spLocks/>
            </p:cNvSpPr>
            <p:nvPr/>
          </p:nvSpPr>
          <p:spPr bwMode="auto">
            <a:xfrm>
              <a:off x="4417" y="3101"/>
              <a:ext cx="289" cy="18"/>
            </a:xfrm>
            <a:custGeom>
              <a:avLst/>
              <a:gdLst>
                <a:gd name="T0" fmla="*/ 0 w 578"/>
                <a:gd name="T1" fmla="*/ 1 h 36"/>
                <a:gd name="T2" fmla="*/ 36 w 578"/>
                <a:gd name="T3" fmla="*/ 0 h 36"/>
                <a:gd name="T4" fmla="*/ 36 w 578"/>
                <a:gd name="T5" fmla="*/ 2 h 36"/>
                <a:gd name="T6" fmla="*/ 2 w 578"/>
                <a:gd name="T7" fmla="*/ 1 h 36"/>
                <a:gd name="T8" fmla="*/ 0 w 578"/>
                <a:gd name="T9" fmla="*/ 1 h 36"/>
                <a:gd name="T10" fmla="*/ 0 w 578"/>
                <a:gd name="T11" fmla="*/ 1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8"/>
                <a:gd name="T19" fmla="*/ 0 h 36"/>
                <a:gd name="T20" fmla="*/ 578 w 578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8" h="36">
                  <a:moveTo>
                    <a:pt x="0" y="2"/>
                  </a:moveTo>
                  <a:lnTo>
                    <a:pt x="578" y="0"/>
                  </a:lnTo>
                  <a:lnTo>
                    <a:pt x="578" y="36"/>
                  </a:lnTo>
                  <a:lnTo>
                    <a:pt x="39" y="2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6B3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6" name="Freeform 25"/>
            <p:cNvSpPr>
              <a:spLocks/>
            </p:cNvSpPr>
            <p:nvPr/>
          </p:nvSpPr>
          <p:spPr bwMode="auto">
            <a:xfrm>
              <a:off x="4611" y="3189"/>
              <a:ext cx="93" cy="98"/>
            </a:xfrm>
            <a:custGeom>
              <a:avLst/>
              <a:gdLst>
                <a:gd name="T0" fmla="*/ 0 w 187"/>
                <a:gd name="T1" fmla="*/ 0 h 196"/>
                <a:gd name="T2" fmla="*/ 8 w 187"/>
                <a:gd name="T3" fmla="*/ 3 h 196"/>
                <a:gd name="T4" fmla="*/ 9 w 187"/>
                <a:gd name="T5" fmla="*/ 6 h 196"/>
                <a:gd name="T6" fmla="*/ 11 w 187"/>
                <a:gd name="T7" fmla="*/ 6 h 196"/>
                <a:gd name="T8" fmla="*/ 11 w 187"/>
                <a:gd name="T9" fmla="*/ 12 h 196"/>
                <a:gd name="T10" fmla="*/ 0 w 187"/>
                <a:gd name="T11" fmla="*/ 12 h 196"/>
                <a:gd name="T12" fmla="*/ 0 w 187"/>
                <a:gd name="T13" fmla="*/ 6 h 196"/>
                <a:gd name="T14" fmla="*/ 0 w 187"/>
                <a:gd name="T15" fmla="*/ 0 h 196"/>
                <a:gd name="T16" fmla="*/ 0 w 187"/>
                <a:gd name="T17" fmla="*/ 0 h 1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7"/>
                <a:gd name="T28" fmla="*/ 0 h 196"/>
                <a:gd name="T29" fmla="*/ 187 w 187"/>
                <a:gd name="T30" fmla="*/ 196 h 19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7" h="196">
                  <a:moveTo>
                    <a:pt x="8" y="0"/>
                  </a:moveTo>
                  <a:lnTo>
                    <a:pt x="141" y="52"/>
                  </a:lnTo>
                  <a:lnTo>
                    <a:pt x="149" y="86"/>
                  </a:lnTo>
                  <a:lnTo>
                    <a:pt x="187" y="88"/>
                  </a:lnTo>
                  <a:lnTo>
                    <a:pt x="187" y="196"/>
                  </a:lnTo>
                  <a:lnTo>
                    <a:pt x="2" y="185"/>
                  </a:lnTo>
                  <a:lnTo>
                    <a:pt x="0" y="8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C80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7" name="Freeform 26"/>
            <p:cNvSpPr>
              <a:spLocks/>
            </p:cNvSpPr>
            <p:nvPr/>
          </p:nvSpPr>
          <p:spPr bwMode="auto">
            <a:xfrm>
              <a:off x="4351" y="3264"/>
              <a:ext cx="415" cy="250"/>
            </a:xfrm>
            <a:custGeom>
              <a:avLst/>
              <a:gdLst>
                <a:gd name="T0" fmla="*/ 12 w 831"/>
                <a:gd name="T1" fmla="*/ 0 h 499"/>
                <a:gd name="T2" fmla="*/ 24 w 831"/>
                <a:gd name="T3" fmla="*/ 1 h 499"/>
                <a:gd name="T4" fmla="*/ 17 w 831"/>
                <a:gd name="T5" fmla="*/ 14 h 499"/>
                <a:gd name="T6" fmla="*/ 29 w 831"/>
                <a:gd name="T7" fmla="*/ 21 h 499"/>
                <a:gd name="T8" fmla="*/ 51 w 831"/>
                <a:gd name="T9" fmla="*/ 28 h 499"/>
                <a:gd name="T10" fmla="*/ 50 w 831"/>
                <a:gd name="T11" fmla="*/ 31 h 499"/>
                <a:gd name="T12" fmla="*/ 20 w 831"/>
                <a:gd name="T13" fmla="*/ 32 h 499"/>
                <a:gd name="T14" fmla="*/ 1 w 831"/>
                <a:gd name="T15" fmla="*/ 23 h 499"/>
                <a:gd name="T16" fmla="*/ 0 w 831"/>
                <a:gd name="T17" fmla="*/ 12 h 499"/>
                <a:gd name="T18" fmla="*/ 4 w 831"/>
                <a:gd name="T19" fmla="*/ 2 h 499"/>
                <a:gd name="T20" fmla="*/ 12 w 831"/>
                <a:gd name="T21" fmla="*/ 0 h 499"/>
                <a:gd name="T22" fmla="*/ 12 w 831"/>
                <a:gd name="T23" fmla="*/ 0 h 4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31"/>
                <a:gd name="T37" fmla="*/ 0 h 499"/>
                <a:gd name="T38" fmla="*/ 831 w 831"/>
                <a:gd name="T39" fmla="*/ 499 h 49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31" h="499">
                  <a:moveTo>
                    <a:pt x="196" y="0"/>
                  </a:moveTo>
                  <a:lnTo>
                    <a:pt x="386" y="2"/>
                  </a:lnTo>
                  <a:lnTo>
                    <a:pt x="284" y="209"/>
                  </a:lnTo>
                  <a:lnTo>
                    <a:pt x="470" y="336"/>
                  </a:lnTo>
                  <a:lnTo>
                    <a:pt x="831" y="439"/>
                  </a:lnTo>
                  <a:lnTo>
                    <a:pt x="812" y="496"/>
                  </a:lnTo>
                  <a:lnTo>
                    <a:pt x="324" y="499"/>
                  </a:lnTo>
                  <a:lnTo>
                    <a:pt x="31" y="359"/>
                  </a:lnTo>
                  <a:lnTo>
                    <a:pt x="0" y="192"/>
                  </a:lnTo>
                  <a:lnTo>
                    <a:pt x="71" y="22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B34D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8" name="Freeform 27"/>
            <p:cNvSpPr>
              <a:spLocks/>
            </p:cNvSpPr>
            <p:nvPr/>
          </p:nvSpPr>
          <p:spPr bwMode="auto">
            <a:xfrm>
              <a:off x="4471" y="3189"/>
              <a:ext cx="144" cy="200"/>
            </a:xfrm>
            <a:custGeom>
              <a:avLst/>
              <a:gdLst>
                <a:gd name="T0" fmla="*/ 18 w 287"/>
                <a:gd name="T1" fmla="*/ 12 h 400"/>
                <a:gd name="T2" fmla="*/ 18 w 287"/>
                <a:gd name="T3" fmla="*/ 12 h 400"/>
                <a:gd name="T4" fmla="*/ 18 w 287"/>
                <a:gd name="T5" fmla="*/ 12 h 400"/>
                <a:gd name="T6" fmla="*/ 18 w 287"/>
                <a:gd name="T7" fmla="*/ 12 h 400"/>
                <a:gd name="T8" fmla="*/ 17 w 287"/>
                <a:gd name="T9" fmla="*/ 13 h 400"/>
                <a:gd name="T10" fmla="*/ 17 w 287"/>
                <a:gd name="T11" fmla="*/ 13 h 400"/>
                <a:gd name="T12" fmla="*/ 16 w 287"/>
                <a:gd name="T13" fmla="*/ 13 h 400"/>
                <a:gd name="T14" fmla="*/ 15 w 287"/>
                <a:gd name="T15" fmla="*/ 13 h 400"/>
                <a:gd name="T16" fmla="*/ 15 w 287"/>
                <a:gd name="T17" fmla="*/ 14 h 400"/>
                <a:gd name="T18" fmla="*/ 14 w 287"/>
                <a:gd name="T19" fmla="*/ 14 h 400"/>
                <a:gd name="T20" fmla="*/ 14 w 287"/>
                <a:gd name="T21" fmla="*/ 15 h 400"/>
                <a:gd name="T22" fmla="*/ 13 w 287"/>
                <a:gd name="T23" fmla="*/ 15 h 400"/>
                <a:gd name="T24" fmla="*/ 13 w 287"/>
                <a:gd name="T25" fmla="*/ 15 h 400"/>
                <a:gd name="T26" fmla="*/ 13 w 287"/>
                <a:gd name="T27" fmla="*/ 17 h 400"/>
                <a:gd name="T28" fmla="*/ 12 w 287"/>
                <a:gd name="T29" fmla="*/ 17 h 400"/>
                <a:gd name="T30" fmla="*/ 12 w 287"/>
                <a:gd name="T31" fmla="*/ 18 h 400"/>
                <a:gd name="T32" fmla="*/ 12 w 287"/>
                <a:gd name="T33" fmla="*/ 19 h 400"/>
                <a:gd name="T34" fmla="*/ 12 w 287"/>
                <a:gd name="T35" fmla="*/ 19 h 400"/>
                <a:gd name="T36" fmla="*/ 11 w 287"/>
                <a:gd name="T37" fmla="*/ 20 h 400"/>
                <a:gd name="T38" fmla="*/ 11 w 287"/>
                <a:gd name="T39" fmla="*/ 20 h 400"/>
                <a:gd name="T40" fmla="*/ 11 w 287"/>
                <a:gd name="T41" fmla="*/ 21 h 400"/>
                <a:gd name="T42" fmla="*/ 11 w 287"/>
                <a:gd name="T43" fmla="*/ 21 h 400"/>
                <a:gd name="T44" fmla="*/ 11 w 287"/>
                <a:gd name="T45" fmla="*/ 22 h 400"/>
                <a:gd name="T46" fmla="*/ 11 w 287"/>
                <a:gd name="T47" fmla="*/ 22 h 400"/>
                <a:gd name="T48" fmla="*/ 11 w 287"/>
                <a:gd name="T49" fmla="*/ 22 h 400"/>
                <a:gd name="T50" fmla="*/ 11 w 287"/>
                <a:gd name="T51" fmla="*/ 23 h 400"/>
                <a:gd name="T52" fmla="*/ 11 w 287"/>
                <a:gd name="T53" fmla="*/ 24 h 400"/>
                <a:gd name="T54" fmla="*/ 10 w 287"/>
                <a:gd name="T55" fmla="*/ 24 h 400"/>
                <a:gd name="T56" fmla="*/ 10 w 287"/>
                <a:gd name="T57" fmla="*/ 24 h 400"/>
                <a:gd name="T58" fmla="*/ 10 w 287"/>
                <a:gd name="T59" fmla="*/ 25 h 400"/>
                <a:gd name="T60" fmla="*/ 10 w 287"/>
                <a:gd name="T61" fmla="*/ 25 h 400"/>
                <a:gd name="T62" fmla="*/ 4 w 287"/>
                <a:gd name="T63" fmla="*/ 24 h 400"/>
                <a:gd name="T64" fmla="*/ 0 w 287"/>
                <a:gd name="T65" fmla="*/ 15 h 400"/>
                <a:gd name="T66" fmla="*/ 6 w 287"/>
                <a:gd name="T67" fmla="*/ 10 h 400"/>
                <a:gd name="T68" fmla="*/ 12 w 287"/>
                <a:gd name="T69" fmla="*/ 3 h 400"/>
                <a:gd name="T70" fmla="*/ 18 w 287"/>
                <a:gd name="T71" fmla="*/ 0 h 400"/>
                <a:gd name="T72" fmla="*/ 18 w 287"/>
                <a:gd name="T73" fmla="*/ 12 h 400"/>
                <a:gd name="T74" fmla="*/ 18 w 287"/>
                <a:gd name="T75" fmla="*/ 12 h 40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87"/>
                <a:gd name="T115" fmla="*/ 0 h 400"/>
                <a:gd name="T116" fmla="*/ 287 w 287"/>
                <a:gd name="T117" fmla="*/ 400 h 40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87" h="400">
                  <a:moveTo>
                    <a:pt x="287" y="189"/>
                  </a:moveTo>
                  <a:lnTo>
                    <a:pt x="285" y="189"/>
                  </a:lnTo>
                  <a:lnTo>
                    <a:pt x="281" y="189"/>
                  </a:lnTo>
                  <a:lnTo>
                    <a:pt x="276" y="192"/>
                  </a:lnTo>
                  <a:lnTo>
                    <a:pt x="268" y="196"/>
                  </a:lnTo>
                  <a:lnTo>
                    <a:pt x="258" y="200"/>
                  </a:lnTo>
                  <a:lnTo>
                    <a:pt x="249" y="208"/>
                  </a:lnTo>
                  <a:lnTo>
                    <a:pt x="238" y="215"/>
                  </a:lnTo>
                  <a:lnTo>
                    <a:pt x="226" y="229"/>
                  </a:lnTo>
                  <a:lnTo>
                    <a:pt x="219" y="232"/>
                  </a:lnTo>
                  <a:lnTo>
                    <a:pt x="215" y="240"/>
                  </a:lnTo>
                  <a:lnTo>
                    <a:pt x="207" y="248"/>
                  </a:lnTo>
                  <a:lnTo>
                    <a:pt x="201" y="255"/>
                  </a:lnTo>
                  <a:lnTo>
                    <a:pt x="196" y="263"/>
                  </a:lnTo>
                  <a:lnTo>
                    <a:pt x="192" y="272"/>
                  </a:lnTo>
                  <a:lnTo>
                    <a:pt x="186" y="282"/>
                  </a:lnTo>
                  <a:lnTo>
                    <a:pt x="182" y="293"/>
                  </a:lnTo>
                  <a:lnTo>
                    <a:pt x="179" y="303"/>
                  </a:lnTo>
                  <a:lnTo>
                    <a:pt x="173" y="314"/>
                  </a:lnTo>
                  <a:lnTo>
                    <a:pt x="171" y="320"/>
                  </a:lnTo>
                  <a:lnTo>
                    <a:pt x="169" y="325"/>
                  </a:lnTo>
                  <a:lnTo>
                    <a:pt x="167" y="333"/>
                  </a:lnTo>
                  <a:lnTo>
                    <a:pt x="167" y="341"/>
                  </a:lnTo>
                  <a:lnTo>
                    <a:pt x="165" y="346"/>
                  </a:lnTo>
                  <a:lnTo>
                    <a:pt x="163" y="352"/>
                  </a:lnTo>
                  <a:lnTo>
                    <a:pt x="162" y="360"/>
                  </a:lnTo>
                  <a:lnTo>
                    <a:pt x="162" y="369"/>
                  </a:lnTo>
                  <a:lnTo>
                    <a:pt x="160" y="375"/>
                  </a:lnTo>
                  <a:lnTo>
                    <a:pt x="160" y="382"/>
                  </a:lnTo>
                  <a:lnTo>
                    <a:pt x="160" y="392"/>
                  </a:lnTo>
                  <a:lnTo>
                    <a:pt x="160" y="400"/>
                  </a:lnTo>
                  <a:lnTo>
                    <a:pt x="49" y="371"/>
                  </a:lnTo>
                  <a:lnTo>
                    <a:pt x="0" y="244"/>
                  </a:lnTo>
                  <a:lnTo>
                    <a:pt x="91" y="149"/>
                  </a:lnTo>
                  <a:lnTo>
                    <a:pt x="188" y="54"/>
                  </a:lnTo>
                  <a:lnTo>
                    <a:pt x="287" y="0"/>
                  </a:lnTo>
                  <a:lnTo>
                    <a:pt x="287" y="189"/>
                  </a:lnTo>
                  <a:close/>
                </a:path>
              </a:pathLst>
            </a:custGeom>
            <a:solidFill>
              <a:srgbClr val="D999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9" name="Freeform 28"/>
            <p:cNvSpPr>
              <a:spLocks/>
            </p:cNvSpPr>
            <p:nvPr/>
          </p:nvSpPr>
          <p:spPr bwMode="auto">
            <a:xfrm>
              <a:off x="4448" y="3189"/>
              <a:ext cx="256" cy="292"/>
            </a:xfrm>
            <a:custGeom>
              <a:avLst/>
              <a:gdLst>
                <a:gd name="T0" fmla="*/ 32 w 514"/>
                <a:gd name="T1" fmla="*/ 34 h 584"/>
                <a:gd name="T2" fmla="*/ 30 w 514"/>
                <a:gd name="T3" fmla="*/ 29 h 584"/>
                <a:gd name="T4" fmla="*/ 26 w 514"/>
                <a:gd name="T5" fmla="*/ 26 h 584"/>
                <a:gd name="T6" fmla="*/ 20 w 514"/>
                <a:gd name="T7" fmla="*/ 27 h 584"/>
                <a:gd name="T8" fmla="*/ 16 w 514"/>
                <a:gd name="T9" fmla="*/ 22 h 584"/>
                <a:gd name="T10" fmla="*/ 11 w 514"/>
                <a:gd name="T11" fmla="*/ 23 h 584"/>
                <a:gd name="T12" fmla="*/ 10 w 514"/>
                <a:gd name="T13" fmla="*/ 22 h 584"/>
                <a:gd name="T14" fmla="*/ 9 w 514"/>
                <a:gd name="T15" fmla="*/ 22 h 584"/>
                <a:gd name="T16" fmla="*/ 8 w 514"/>
                <a:gd name="T17" fmla="*/ 21 h 584"/>
                <a:gd name="T18" fmla="*/ 6 w 514"/>
                <a:gd name="T19" fmla="*/ 17 h 584"/>
                <a:gd name="T20" fmla="*/ 6 w 514"/>
                <a:gd name="T21" fmla="*/ 17 h 584"/>
                <a:gd name="T22" fmla="*/ 6 w 514"/>
                <a:gd name="T23" fmla="*/ 14 h 584"/>
                <a:gd name="T24" fmla="*/ 6 w 514"/>
                <a:gd name="T25" fmla="*/ 13 h 584"/>
                <a:gd name="T26" fmla="*/ 6 w 514"/>
                <a:gd name="T27" fmla="*/ 13 h 584"/>
                <a:gd name="T28" fmla="*/ 7 w 514"/>
                <a:gd name="T29" fmla="*/ 12 h 584"/>
                <a:gd name="T30" fmla="*/ 8 w 514"/>
                <a:gd name="T31" fmla="*/ 11 h 584"/>
                <a:gd name="T32" fmla="*/ 11 w 514"/>
                <a:gd name="T33" fmla="*/ 10 h 584"/>
                <a:gd name="T34" fmla="*/ 14 w 514"/>
                <a:gd name="T35" fmla="*/ 5 h 584"/>
                <a:gd name="T36" fmla="*/ 17 w 514"/>
                <a:gd name="T37" fmla="*/ 5 h 584"/>
                <a:gd name="T38" fmla="*/ 20 w 514"/>
                <a:gd name="T39" fmla="*/ 1 h 584"/>
                <a:gd name="T40" fmla="*/ 13 w 514"/>
                <a:gd name="T41" fmla="*/ 1 h 584"/>
                <a:gd name="T42" fmla="*/ 10 w 514"/>
                <a:gd name="T43" fmla="*/ 5 h 584"/>
                <a:gd name="T44" fmla="*/ 7 w 514"/>
                <a:gd name="T45" fmla="*/ 10 h 584"/>
                <a:gd name="T46" fmla="*/ 0 w 514"/>
                <a:gd name="T47" fmla="*/ 14 h 584"/>
                <a:gd name="T48" fmla="*/ 0 w 514"/>
                <a:gd name="T49" fmla="*/ 14 h 584"/>
                <a:gd name="T50" fmla="*/ 0 w 514"/>
                <a:gd name="T51" fmla="*/ 15 h 584"/>
                <a:gd name="T52" fmla="*/ 0 w 514"/>
                <a:gd name="T53" fmla="*/ 18 h 584"/>
                <a:gd name="T54" fmla="*/ 0 w 514"/>
                <a:gd name="T55" fmla="*/ 18 h 584"/>
                <a:gd name="T56" fmla="*/ 0 w 514"/>
                <a:gd name="T57" fmla="*/ 19 h 584"/>
                <a:gd name="T58" fmla="*/ 0 w 514"/>
                <a:gd name="T59" fmla="*/ 20 h 584"/>
                <a:gd name="T60" fmla="*/ 1 w 514"/>
                <a:gd name="T61" fmla="*/ 21 h 584"/>
                <a:gd name="T62" fmla="*/ 1 w 514"/>
                <a:gd name="T63" fmla="*/ 22 h 584"/>
                <a:gd name="T64" fmla="*/ 2 w 514"/>
                <a:gd name="T65" fmla="*/ 23 h 584"/>
                <a:gd name="T66" fmla="*/ 3 w 514"/>
                <a:gd name="T67" fmla="*/ 24 h 584"/>
                <a:gd name="T68" fmla="*/ 5 w 514"/>
                <a:gd name="T69" fmla="*/ 26 h 584"/>
                <a:gd name="T70" fmla="*/ 6 w 514"/>
                <a:gd name="T71" fmla="*/ 26 h 584"/>
                <a:gd name="T72" fmla="*/ 7 w 514"/>
                <a:gd name="T73" fmla="*/ 27 h 584"/>
                <a:gd name="T74" fmla="*/ 8 w 514"/>
                <a:gd name="T75" fmla="*/ 27 h 584"/>
                <a:gd name="T76" fmla="*/ 9 w 514"/>
                <a:gd name="T77" fmla="*/ 28 h 584"/>
                <a:gd name="T78" fmla="*/ 10 w 514"/>
                <a:gd name="T79" fmla="*/ 29 h 584"/>
                <a:gd name="T80" fmla="*/ 11 w 514"/>
                <a:gd name="T81" fmla="*/ 29 h 584"/>
                <a:gd name="T82" fmla="*/ 12 w 514"/>
                <a:gd name="T83" fmla="*/ 30 h 584"/>
                <a:gd name="T84" fmla="*/ 13 w 514"/>
                <a:gd name="T85" fmla="*/ 30 h 584"/>
                <a:gd name="T86" fmla="*/ 14 w 514"/>
                <a:gd name="T87" fmla="*/ 31 h 584"/>
                <a:gd name="T88" fmla="*/ 15 w 514"/>
                <a:gd name="T89" fmla="*/ 31 h 584"/>
                <a:gd name="T90" fmla="*/ 16 w 514"/>
                <a:gd name="T91" fmla="*/ 33 h 584"/>
                <a:gd name="T92" fmla="*/ 17 w 514"/>
                <a:gd name="T93" fmla="*/ 33 h 584"/>
                <a:gd name="T94" fmla="*/ 18 w 514"/>
                <a:gd name="T95" fmla="*/ 33 h 584"/>
                <a:gd name="T96" fmla="*/ 19 w 514"/>
                <a:gd name="T97" fmla="*/ 34 h 584"/>
                <a:gd name="T98" fmla="*/ 20 w 514"/>
                <a:gd name="T99" fmla="*/ 34 h 584"/>
                <a:gd name="T100" fmla="*/ 21 w 514"/>
                <a:gd name="T101" fmla="*/ 34 h 584"/>
                <a:gd name="T102" fmla="*/ 22 w 514"/>
                <a:gd name="T103" fmla="*/ 35 h 584"/>
                <a:gd name="T104" fmla="*/ 23 w 514"/>
                <a:gd name="T105" fmla="*/ 35 h 584"/>
                <a:gd name="T106" fmla="*/ 24 w 514"/>
                <a:gd name="T107" fmla="*/ 35 h 584"/>
                <a:gd name="T108" fmla="*/ 26 w 514"/>
                <a:gd name="T109" fmla="*/ 36 h 584"/>
                <a:gd name="T110" fmla="*/ 27 w 514"/>
                <a:gd name="T111" fmla="*/ 36 h 584"/>
                <a:gd name="T112" fmla="*/ 28 w 514"/>
                <a:gd name="T113" fmla="*/ 36 h 584"/>
                <a:gd name="T114" fmla="*/ 29 w 514"/>
                <a:gd name="T115" fmla="*/ 37 h 584"/>
                <a:gd name="T116" fmla="*/ 30 w 514"/>
                <a:gd name="T117" fmla="*/ 37 h 584"/>
                <a:gd name="T118" fmla="*/ 31 w 514"/>
                <a:gd name="T119" fmla="*/ 37 h 58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14"/>
                <a:gd name="T181" fmla="*/ 0 h 584"/>
                <a:gd name="T182" fmla="*/ 514 w 514"/>
                <a:gd name="T183" fmla="*/ 584 h 58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14" h="584">
                  <a:moveTo>
                    <a:pt x="497" y="584"/>
                  </a:moveTo>
                  <a:lnTo>
                    <a:pt x="514" y="531"/>
                  </a:lnTo>
                  <a:lnTo>
                    <a:pt x="495" y="434"/>
                  </a:lnTo>
                  <a:lnTo>
                    <a:pt x="493" y="479"/>
                  </a:lnTo>
                  <a:lnTo>
                    <a:pt x="428" y="464"/>
                  </a:lnTo>
                  <a:lnTo>
                    <a:pt x="428" y="419"/>
                  </a:lnTo>
                  <a:lnTo>
                    <a:pt x="329" y="394"/>
                  </a:lnTo>
                  <a:lnTo>
                    <a:pt x="327" y="434"/>
                  </a:lnTo>
                  <a:lnTo>
                    <a:pt x="261" y="405"/>
                  </a:lnTo>
                  <a:lnTo>
                    <a:pt x="259" y="365"/>
                  </a:lnTo>
                  <a:lnTo>
                    <a:pt x="183" y="333"/>
                  </a:lnTo>
                  <a:lnTo>
                    <a:pt x="183" y="373"/>
                  </a:lnTo>
                  <a:lnTo>
                    <a:pt x="179" y="369"/>
                  </a:lnTo>
                  <a:lnTo>
                    <a:pt x="170" y="363"/>
                  </a:lnTo>
                  <a:lnTo>
                    <a:pt x="164" y="358"/>
                  </a:lnTo>
                  <a:lnTo>
                    <a:pt x="156" y="352"/>
                  </a:lnTo>
                  <a:lnTo>
                    <a:pt x="149" y="346"/>
                  </a:lnTo>
                  <a:lnTo>
                    <a:pt x="139" y="343"/>
                  </a:lnTo>
                  <a:lnTo>
                    <a:pt x="139" y="297"/>
                  </a:lnTo>
                  <a:lnTo>
                    <a:pt x="101" y="267"/>
                  </a:lnTo>
                  <a:lnTo>
                    <a:pt x="99" y="263"/>
                  </a:lnTo>
                  <a:lnTo>
                    <a:pt x="97" y="257"/>
                  </a:lnTo>
                  <a:lnTo>
                    <a:pt x="95" y="248"/>
                  </a:lnTo>
                  <a:lnTo>
                    <a:pt x="97" y="234"/>
                  </a:lnTo>
                  <a:lnTo>
                    <a:pt x="97" y="229"/>
                  </a:lnTo>
                  <a:lnTo>
                    <a:pt x="97" y="221"/>
                  </a:lnTo>
                  <a:lnTo>
                    <a:pt x="99" y="213"/>
                  </a:lnTo>
                  <a:lnTo>
                    <a:pt x="105" y="208"/>
                  </a:lnTo>
                  <a:lnTo>
                    <a:pt x="109" y="200"/>
                  </a:lnTo>
                  <a:lnTo>
                    <a:pt x="114" y="194"/>
                  </a:lnTo>
                  <a:lnTo>
                    <a:pt x="122" y="187"/>
                  </a:lnTo>
                  <a:lnTo>
                    <a:pt x="132" y="181"/>
                  </a:lnTo>
                  <a:lnTo>
                    <a:pt x="133" y="223"/>
                  </a:lnTo>
                  <a:lnTo>
                    <a:pt x="187" y="172"/>
                  </a:lnTo>
                  <a:lnTo>
                    <a:pt x="187" y="124"/>
                  </a:lnTo>
                  <a:lnTo>
                    <a:pt x="238" y="88"/>
                  </a:lnTo>
                  <a:lnTo>
                    <a:pt x="240" y="124"/>
                  </a:lnTo>
                  <a:lnTo>
                    <a:pt x="280" y="84"/>
                  </a:lnTo>
                  <a:lnTo>
                    <a:pt x="280" y="35"/>
                  </a:lnTo>
                  <a:lnTo>
                    <a:pt x="335" y="2"/>
                  </a:lnTo>
                  <a:lnTo>
                    <a:pt x="257" y="0"/>
                  </a:lnTo>
                  <a:lnTo>
                    <a:pt x="208" y="25"/>
                  </a:lnTo>
                  <a:lnTo>
                    <a:pt x="210" y="82"/>
                  </a:lnTo>
                  <a:lnTo>
                    <a:pt x="164" y="80"/>
                  </a:lnTo>
                  <a:lnTo>
                    <a:pt x="114" y="111"/>
                  </a:lnTo>
                  <a:lnTo>
                    <a:pt x="114" y="175"/>
                  </a:lnTo>
                  <a:lnTo>
                    <a:pt x="57" y="175"/>
                  </a:lnTo>
                  <a:lnTo>
                    <a:pt x="6" y="234"/>
                  </a:lnTo>
                  <a:lnTo>
                    <a:pt x="4" y="238"/>
                  </a:lnTo>
                  <a:lnTo>
                    <a:pt x="2" y="246"/>
                  </a:lnTo>
                  <a:lnTo>
                    <a:pt x="0" y="253"/>
                  </a:lnTo>
                  <a:lnTo>
                    <a:pt x="0" y="263"/>
                  </a:lnTo>
                  <a:lnTo>
                    <a:pt x="0" y="276"/>
                  </a:lnTo>
                  <a:lnTo>
                    <a:pt x="0" y="282"/>
                  </a:lnTo>
                  <a:lnTo>
                    <a:pt x="0" y="289"/>
                  </a:lnTo>
                  <a:lnTo>
                    <a:pt x="2" y="297"/>
                  </a:lnTo>
                  <a:lnTo>
                    <a:pt x="6" y="305"/>
                  </a:lnTo>
                  <a:lnTo>
                    <a:pt x="6" y="312"/>
                  </a:lnTo>
                  <a:lnTo>
                    <a:pt x="10" y="322"/>
                  </a:lnTo>
                  <a:lnTo>
                    <a:pt x="14" y="329"/>
                  </a:lnTo>
                  <a:lnTo>
                    <a:pt x="17" y="339"/>
                  </a:lnTo>
                  <a:lnTo>
                    <a:pt x="23" y="348"/>
                  </a:lnTo>
                  <a:lnTo>
                    <a:pt x="29" y="358"/>
                  </a:lnTo>
                  <a:lnTo>
                    <a:pt x="36" y="365"/>
                  </a:lnTo>
                  <a:lnTo>
                    <a:pt x="44" y="377"/>
                  </a:lnTo>
                  <a:lnTo>
                    <a:pt x="52" y="386"/>
                  </a:lnTo>
                  <a:lnTo>
                    <a:pt x="63" y="396"/>
                  </a:lnTo>
                  <a:lnTo>
                    <a:pt x="73" y="405"/>
                  </a:lnTo>
                  <a:lnTo>
                    <a:pt x="86" y="417"/>
                  </a:lnTo>
                  <a:lnTo>
                    <a:pt x="94" y="420"/>
                  </a:lnTo>
                  <a:lnTo>
                    <a:pt x="99" y="426"/>
                  </a:lnTo>
                  <a:lnTo>
                    <a:pt x="107" y="430"/>
                  </a:lnTo>
                  <a:lnTo>
                    <a:pt x="116" y="436"/>
                  </a:lnTo>
                  <a:lnTo>
                    <a:pt x="124" y="441"/>
                  </a:lnTo>
                  <a:lnTo>
                    <a:pt x="132" y="445"/>
                  </a:lnTo>
                  <a:lnTo>
                    <a:pt x="139" y="451"/>
                  </a:lnTo>
                  <a:lnTo>
                    <a:pt x="151" y="457"/>
                  </a:lnTo>
                  <a:lnTo>
                    <a:pt x="156" y="460"/>
                  </a:lnTo>
                  <a:lnTo>
                    <a:pt x="168" y="466"/>
                  </a:lnTo>
                  <a:lnTo>
                    <a:pt x="173" y="470"/>
                  </a:lnTo>
                  <a:lnTo>
                    <a:pt x="183" y="476"/>
                  </a:lnTo>
                  <a:lnTo>
                    <a:pt x="192" y="479"/>
                  </a:lnTo>
                  <a:lnTo>
                    <a:pt x="200" y="483"/>
                  </a:lnTo>
                  <a:lnTo>
                    <a:pt x="210" y="487"/>
                  </a:lnTo>
                  <a:lnTo>
                    <a:pt x="219" y="493"/>
                  </a:lnTo>
                  <a:lnTo>
                    <a:pt x="227" y="496"/>
                  </a:lnTo>
                  <a:lnTo>
                    <a:pt x="234" y="500"/>
                  </a:lnTo>
                  <a:lnTo>
                    <a:pt x="244" y="504"/>
                  </a:lnTo>
                  <a:lnTo>
                    <a:pt x="251" y="506"/>
                  </a:lnTo>
                  <a:lnTo>
                    <a:pt x="259" y="510"/>
                  </a:lnTo>
                  <a:lnTo>
                    <a:pt x="267" y="514"/>
                  </a:lnTo>
                  <a:lnTo>
                    <a:pt x="276" y="517"/>
                  </a:lnTo>
                  <a:lnTo>
                    <a:pt x="284" y="521"/>
                  </a:lnTo>
                  <a:lnTo>
                    <a:pt x="291" y="523"/>
                  </a:lnTo>
                  <a:lnTo>
                    <a:pt x="299" y="527"/>
                  </a:lnTo>
                  <a:lnTo>
                    <a:pt x="306" y="529"/>
                  </a:lnTo>
                  <a:lnTo>
                    <a:pt x="314" y="533"/>
                  </a:lnTo>
                  <a:lnTo>
                    <a:pt x="322" y="534"/>
                  </a:lnTo>
                  <a:lnTo>
                    <a:pt x="329" y="536"/>
                  </a:lnTo>
                  <a:lnTo>
                    <a:pt x="337" y="540"/>
                  </a:lnTo>
                  <a:lnTo>
                    <a:pt x="344" y="544"/>
                  </a:lnTo>
                  <a:lnTo>
                    <a:pt x="350" y="544"/>
                  </a:lnTo>
                  <a:lnTo>
                    <a:pt x="358" y="546"/>
                  </a:lnTo>
                  <a:lnTo>
                    <a:pt x="364" y="550"/>
                  </a:lnTo>
                  <a:lnTo>
                    <a:pt x="371" y="552"/>
                  </a:lnTo>
                  <a:lnTo>
                    <a:pt x="383" y="555"/>
                  </a:lnTo>
                  <a:lnTo>
                    <a:pt x="396" y="559"/>
                  </a:lnTo>
                  <a:lnTo>
                    <a:pt x="407" y="563"/>
                  </a:lnTo>
                  <a:lnTo>
                    <a:pt x="417" y="565"/>
                  </a:lnTo>
                  <a:lnTo>
                    <a:pt x="428" y="567"/>
                  </a:lnTo>
                  <a:lnTo>
                    <a:pt x="438" y="571"/>
                  </a:lnTo>
                  <a:lnTo>
                    <a:pt x="447" y="572"/>
                  </a:lnTo>
                  <a:lnTo>
                    <a:pt x="455" y="574"/>
                  </a:lnTo>
                  <a:lnTo>
                    <a:pt x="462" y="576"/>
                  </a:lnTo>
                  <a:lnTo>
                    <a:pt x="470" y="578"/>
                  </a:lnTo>
                  <a:lnTo>
                    <a:pt x="481" y="580"/>
                  </a:lnTo>
                  <a:lnTo>
                    <a:pt x="491" y="582"/>
                  </a:lnTo>
                  <a:lnTo>
                    <a:pt x="495" y="584"/>
                  </a:lnTo>
                  <a:lnTo>
                    <a:pt x="497" y="584"/>
                  </a:lnTo>
                  <a:close/>
                </a:path>
              </a:pathLst>
            </a:custGeom>
            <a:solidFill>
              <a:srgbClr val="E6B3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0" name="Freeform 29"/>
            <p:cNvSpPr>
              <a:spLocks/>
            </p:cNvSpPr>
            <p:nvPr/>
          </p:nvSpPr>
          <p:spPr bwMode="auto">
            <a:xfrm>
              <a:off x="4694" y="3404"/>
              <a:ext cx="219" cy="100"/>
            </a:xfrm>
            <a:custGeom>
              <a:avLst/>
              <a:gdLst>
                <a:gd name="T0" fmla="*/ 0 w 437"/>
                <a:gd name="T1" fmla="*/ 0 h 200"/>
                <a:gd name="T2" fmla="*/ 1 w 437"/>
                <a:gd name="T3" fmla="*/ 10 h 200"/>
                <a:gd name="T4" fmla="*/ 10 w 437"/>
                <a:gd name="T5" fmla="*/ 13 h 200"/>
                <a:gd name="T6" fmla="*/ 22 w 437"/>
                <a:gd name="T7" fmla="*/ 10 h 200"/>
                <a:gd name="T8" fmla="*/ 28 w 437"/>
                <a:gd name="T9" fmla="*/ 6 h 200"/>
                <a:gd name="T10" fmla="*/ 28 w 437"/>
                <a:gd name="T11" fmla="*/ 3 h 200"/>
                <a:gd name="T12" fmla="*/ 21 w 437"/>
                <a:gd name="T13" fmla="*/ 3 h 200"/>
                <a:gd name="T14" fmla="*/ 21 w 437"/>
                <a:gd name="T15" fmla="*/ 6 h 200"/>
                <a:gd name="T16" fmla="*/ 18 w 437"/>
                <a:gd name="T17" fmla="*/ 6 h 200"/>
                <a:gd name="T18" fmla="*/ 18 w 437"/>
                <a:gd name="T19" fmla="*/ 2 h 200"/>
                <a:gd name="T20" fmla="*/ 11 w 437"/>
                <a:gd name="T21" fmla="*/ 2 h 200"/>
                <a:gd name="T22" fmla="*/ 11 w 437"/>
                <a:gd name="T23" fmla="*/ 5 h 200"/>
                <a:gd name="T24" fmla="*/ 7 w 437"/>
                <a:gd name="T25" fmla="*/ 5 h 200"/>
                <a:gd name="T26" fmla="*/ 7 w 437"/>
                <a:gd name="T27" fmla="*/ 1 h 200"/>
                <a:gd name="T28" fmla="*/ 0 w 437"/>
                <a:gd name="T29" fmla="*/ 0 h 200"/>
                <a:gd name="T30" fmla="*/ 0 w 437"/>
                <a:gd name="T31" fmla="*/ 0 h 2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37"/>
                <a:gd name="T49" fmla="*/ 0 h 200"/>
                <a:gd name="T50" fmla="*/ 437 w 437"/>
                <a:gd name="T51" fmla="*/ 200 h 20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37" h="200">
                  <a:moveTo>
                    <a:pt x="0" y="0"/>
                  </a:moveTo>
                  <a:lnTo>
                    <a:pt x="2" y="156"/>
                  </a:lnTo>
                  <a:lnTo>
                    <a:pt x="158" y="200"/>
                  </a:lnTo>
                  <a:lnTo>
                    <a:pt x="340" y="160"/>
                  </a:lnTo>
                  <a:lnTo>
                    <a:pt x="437" y="101"/>
                  </a:lnTo>
                  <a:lnTo>
                    <a:pt x="437" y="36"/>
                  </a:lnTo>
                  <a:lnTo>
                    <a:pt x="325" y="36"/>
                  </a:lnTo>
                  <a:lnTo>
                    <a:pt x="325" y="85"/>
                  </a:lnTo>
                  <a:lnTo>
                    <a:pt x="275" y="87"/>
                  </a:lnTo>
                  <a:lnTo>
                    <a:pt x="275" y="32"/>
                  </a:lnTo>
                  <a:lnTo>
                    <a:pt x="167" y="27"/>
                  </a:lnTo>
                  <a:lnTo>
                    <a:pt x="165" y="74"/>
                  </a:lnTo>
                  <a:lnTo>
                    <a:pt x="102" y="65"/>
                  </a:lnTo>
                  <a:lnTo>
                    <a:pt x="101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CC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1" name="Freeform 30"/>
            <p:cNvSpPr>
              <a:spLocks/>
            </p:cNvSpPr>
            <p:nvPr/>
          </p:nvSpPr>
          <p:spPr bwMode="auto">
            <a:xfrm>
              <a:off x="4288" y="3212"/>
              <a:ext cx="161" cy="225"/>
            </a:xfrm>
            <a:custGeom>
              <a:avLst/>
              <a:gdLst>
                <a:gd name="T0" fmla="*/ 20 w 321"/>
                <a:gd name="T1" fmla="*/ 0 h 450"/>
                <a:gd name="T2" fmla="*/ 21 w 321"/>
                <a:gd name="T3" fmla="*/ 7 h 450"/>
                <a:gd name="T4" fmla="*/ 20 w 321"/>
                <a:gd name="T5" fmla="*/ 7 h 450"/>
                <a:gd name="T6" fmla="*/ 20 w 321"/>
                <a:gd name="T7" fmla="*/ 7 h 450"/>
                <a:gd name="T8" fmla="*/ 19 w 321"/>
                <a:gd name="T9" fmla="*/ 7 h 450"/>
                <a:gd name="T10" fmla="*/ 19 w 321"/>
                <a:gd name="T11" fmla="*/ 7 h 450"/>
                <a:gd name="T12" fmla="*/ 18 w 321"/>
                <a:gd name="T13" fmla="*/ 7 h 450"/>
                <a:gd name="T14" fmla="*/ 18 w 321"/>
                <a:gd name="T15" fmla="*/ 7 h 450"/>
                <a:gd name="T16" fmla="*/ 17 w 321"/>
                <a:gd name="T17" fmla="*/ 9 h 450"/>
                <a:gd name="T18" fmla="*/ 17 w 321"/>
                <a:gd name="T19" fmla="*/ 9 h 450"/>
                <a:gd name="T20" fmla="*/ 16 w 321"/>
                <a:gd name="T21" fmla="*/ 9 h 450"/>
                <a:gd name="T22" fmla="*/ 16 w 321"/>
                <a:gd name="T23" fmla="*/ 10 h 450"/>
                <a:gd name="T24" fmla="*/ 15 w 321"/>
                <a:gd name="T25" fmla="*/ 10 h 450"/>
                <a:gd name="T26" fmla="*/ 15 w 321"/>
                <a:gd name="T27" fmla="*/ 11 h 450"/>
                <a:gd name="T28" fmla="*/ 14 w 321"/>
                <a:gd name="T29" fmla="*/ 11 h 450"/>
                <a:gd name="T30" fmla="*/ 14 w 321"/>
                <a:gd name="T31" fmla="*/ 12 h 450"/>
                <a:gd name="T32" fmla="*/ 13 w 321"/>
                <a:gd name="T33" fmla="*/ 13 h 450"/>
                <a:gd name="T34" fmla="*/ 13 w 321"/>
                <a:gd name="T35" fmla="*/ 13 h 450"/>
                <a:gd name="T36" fmla="*/ 12 w 321"/>
                <a:gd name="T37" fmla="*/ 14 h 450"/>
                <a:gd name="T38" fmla="*/ 12 w 321"/>
                <a:gd name="T39" fmla="*/ 14 h 450"/>
                <a:gd name="T40" fmla="*/ 12 w 321"/>
                <a:gd name="T41" fmla="*/ 14 h 450"/>
                <a:gd name="T42" fmla="*/ 12 w 321"/>
                <a:gd name="T43" fmla="*/ 14 h 450"/>
                <a:gd name="T44" fmla="*/ 12 w 321"/>
                <a:gd name="T45" fmla="*/ 14 h 450"/>
                <a:gd name="T46" fmla="*/ 12 w 321"/>
                <a:gd name="T47" fmla="*/ 15 h 450"/>
                <a:gd name="T48" fmla="*/ 11 w 321"/>
                <a:gd name="T49" fmla="*/ 15 h 450"/>
                <a:gd name="T50" fmla="*/ 11 w 321"/>
                <a:gd name="T51" fmla="*/ 17 h 450"/>
                <a:gd name="T52" fmla="*/ 11 w 321"/>
                <a:gd name="T53" fmla="*/ 17 h 450"/>
                <a:gd name="T54" fmla="*/ 11 w 321"/>
                <a:gd name="T55" fmla="*/ 18 h 450"/>
                <a:gd name="T56" fmla="*/ 11 w 321"/>
                <a:gd name="T57" fmla="*/ 18 h 450"/>
                <a:gd name="T58" fmla="*/ 11 w 321"/>
                <a:gd name="T59" fmla="*/ 19 h 450"/>
                <a:gd name="T60" fmla="*/ 11 w 321"/>
                <a:gd name="T61" fmla="*/ 19 h 450"/>
                <a:gd name="T62" fmla="*/ 11 w 321"/>
                <a:gd name="T63" fmla="*/ 19 h 450"/>
                <a:gd name="T64" fmla="*/ 11 w 321"/>
                <a:gd name="T65" fmla="*/ 20 h 450"/>
                <a:gd name="T66" fmla="*/ 11 w 321"/>
                <a:gd name="T67" fmla="*/ 21 h 450"/>
                <a:gd name="T68" fmla="*/ 11 w 321"/>
                <a:gd name="T69" fmla="*/ 21 h 450"/>
                <a:gd name="T70" fmla="*/ 11 w 321"/>
                <a:gd name="T71" fmla="*/ 22 h 450"/>
                <a:gd name="T72" fmla="*/ 11 w 321"/>
                <a:gd name="T73" fmla="*/ 22 h 450"/>
                <a:gd name="T74" fmla="*/ 11 w 321"/>
                <a:gd name="T75" fmla="*/ 23 h 450"/>
                <a:gd name="T76" fmla="*/ 11 w 321"/>
                <a:gd name="T77" fmla="*/ 24 h 450"/>
                <a:gd name="T78" fmla="*/ 11 w 321"/>
                <a:gd name="T79" fmla="*/ 24 h 450"/>
                <a:gd name="T80" fmla="*/ 11 w 321"/>
                <a:gd name="T81" fmla="*/ 25 h 450"/>
                <a:gd name="T82" fmla="*/ 12 w 321"/>
                <a:gd name="T83" fmla="*/ 26 h 450"/>
                <a:gd name="T84" fmla="*/ 8 w 321"/>
                <a:gd name="T85" fmla="*/ 28 h 450"/>
                <a:gd name="T86" fmla="*/ 2 w 321"/>
                <a:gd name="T87" fmla="*/ 22 h 450"/>
                <a:gd name="T88" fmla="*/ 0 w 321"/>
                <a:gd name="T89" fmla="*/ 14 h 450"/>
                <a:gd name="T90" fmla="*/ 6 w 321"/>
                <a:gd name="T91" fmla="*/ 6 h 450"/>
                <a:gd name="T92" fmla="*/ 14 w 321"/>
                <a:gd name="T93" fmla="*/ 3 h 450"/>
                <a:gd name="T94" fmla="*/ 20 w 321"/>
                <a:gd name="T95" fmla="*/ 0 h 450"/>
                <a:gd name="T96" fmla="*/ 20 w 321"/>
                <a:gd name="T97" fmla="*/ 0 h 45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21"/>
                <a:gd name="T148" fmla="*/ 0 h 450"/>
                <a:gd name="T149" fmla="*/ 321 w 321"/>
                <a:gd name="T150" fmla="*/ 450 h 45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21" h="450">
                  <a:moveTo>
                    <a:pt x="319" y="0"/>
                  </a:moveTo>
                  <a:lnTo>
                    <a:pt x="321" y="105"/>
                  </a:lnTo>
                  <a:lnTo>
                    <a:pt x="317" y="105"/>
                  </a:lnTo>
                  <a:lnTo>
                    <a:pt x="312" y="107"/>
                  </a:lnTo>
                  <a:lnTo>
                    <a:pt x="302" y="110"/>
                  </a:lnTo>
                  <a:lnTo>
                    <a:pt x="289" y="118"/>
                  </a:lnTo>
                  <a:lnTo>
                    <a:pt x="281" y="122"/>
                  </a:lnTo>
                  <a:lnTo>
                    <a:pt x="274" y="126"/>
                  </a:lnTo>
                  <a:lnTo>
                    <a:pt x="266" y="129"/>
                  </a:lnTo>
                  <a:lnTo>
                    <a:pt x="259" y="135"/>
                  </a:lnTo>
                  <a:lnTo>
                    <a:pt x="251" y="143"/>
                  </a:lnTo>
                  <a:lnTo>
                    <a:pt x="241" y="148"/>
                  </a:lnTo>
                  <a:lnTo>
                    <a:pt x="234" y="156"/>
                  </a:lnTo>
                  <a:lnTo>
                    <a:pt x="226" y="165"/>
                  </a:lnTo>
                  <a:lnTo>
                    <a:pt x="219" y="173"/>
                  </a:lnTo>
                  <a:lnTo>
                    <a:pt x="209" y="184"/>
                  </a:lnTo>
                  <a:lnTo>
                    <a:pt x="201" y="194"/>
                  </a:lnTo>
                  <a:lnTo>
                    <a:pt x="196" y="205"/>
                  </a:lnTo>
                  <a:lnTo>
                    <a:pt x="192" y="211"/>
                  </a:lnTo>
                  <a:lnTo>
                    <a:pt x="188" y="217"/>
                  </a:lnTo>
                  <a:lnTo>
                    <a:pt x="186" y="222"/>
                  </a:lnTo>
                  <a:lnTo>
                    <a:pt x="182" y="230"/>
                  </a:lnTo>
                  <a:lnTo>
                    <a:pt x="179" y="236"/>
                  </a:lnTo>
                  <a:lnTo>
                    <a:pt x="179" y="243"/>
                  </a:lnTo>
                  <a:lnTo>
                    <a:pt x="175" y="251"/>
                  </a:lnTo>
                  <a:lnTo>
                    <a:pt x="175" y="259"/>
                  </a:lnTo>
                  <a:lnTo>
                    <a:pt x="171" y="266"/>
                  </a:lnTo>
                  <a:lnTo>
                    <a:pt x="169" y="274"/>
                  </a:lnTo>
                  <a:lnTo>
                    <a:pt x="167" y="279"/>
                  </a:lnTo>
                  <a:lnTo>
                    <a:pt x="167" y="289"/>
                  </a:lnTo>
                  <a:lnTo>
                    <a:pt x="165" y="297"/>
                  </a:lnTo>
                  <a:lnTo>
                    <a:pt x="165" y="304"/>
                  </a:lnTo>
                  <a:lnTo>
                    <a:pt x="165" y="314"/>
                  </a:lnTo>
                  <a:lnTo>
                    <a:pt x="165" y="323"/>
                  </a:lnTo>
                  <a:lnTo>
                    <a:pt x="165" y="331"/>
                  </a:lnTo>
                  <a:lnTo>
                    <a:pt x="165" y="340"/>
                  </a:lnTo>
                  <a:lnTo>
                    <a:pt x="167" y="350"/>
                  </a:lnTo>
                  <a:lnTo>
                    <a:pt x="169" y="359"/>
                  </a:lnTo>
                  <a:lnTo>
                    <a:pt x="171" y="371"/>
                  </a:lnTo>
                  <a:lnTo>
                    <a:pt x="173" y="380"/>
                  </a:lnTo>
                  <a:lnTo>
                    <a:pt x="175" y="392"/>
                  </a:lnTo>
                  <a:lnTo>
                    <a:pt x="179" y="403"/>
                  </a:lnTo>
                  <a:lnTo>
                    <a:pt x="122" y="450"/>
                  </a:lnTo>
                  <a:lnTo>
                    <a:pt x="21" y="338"/>
                  </a:lnTo>
                  <a:lnTo>
                    <a:pt x="0" y="219"/>
                  </a:lnTo>
                  <a:lnTo>
                    <a:pt x="95" y="89"/>
                  </a:lnTo>
                  <a:lnTo>
                    <a:pt x="213" y="34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CC80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2" name="Freeform 31"/>
            <p:cNvSpPr>
              <a:spLocks/>
            </p:cNvSpPr>
            <p:nvPr/>
          </p:nvSpPr>
          <p:spPr bwMode="auto">
            <a:xfrm>
              <a:off x="4236" y="3187"/>
              <a:ext cx="581" cy="468"/>
            </a:xfrm>
            <a:custGeom>
              <a:avLst/>
              <a:gdLst>
                <a:gd name="T0" fmla="*/ 0 w 1164"/>
                <a:gd name="T1" fmla="*/ 12 h 935"/>
                <a:gd name="T2" fmla="*/ 0 w 1164"/>
                <a:gd name="T3" fmla="*/ 14 h 935"/>
                <a:gd name="T4" fmla="*/ 0 w 1164"/>
                <a:gd name="T5" fmla="*/ 16 h 935"/>
                <a:gd name="T6" fmla="*/ 0 w 1164"/>
                <a:gd name="T7" fmla="*/ 38 h 935"/>
                <a:gd name="T8" fmla="*/ 1 w 1164"/>
                <a:gd name="T9" fmla="*/ 39 h 935"/>
                <a:gd name="T10" fmla="*/ 2 w 1164"/>
                <a:gd name="T11" fmla="*/ 40 h 935"/>
                <a:gd name="T12" fmla="*/ 4 w 1164"/>
                <a:gd name="T13" fmla="*/ 43 h 935"/>
                <a:gd name="T14" fmla="*/ 5 w 1164"/>
                <a:gd name="T15" fmla="*/ 44 h 935"/>
                <a:gd name="T16" fmla="*/ 7 w 1164"/>
                <a:gd name="T17" fmla="*/ 45 h 935"/>
                <a:gd name="T18" fmla="*/ 8 w 1164"/>
                <a:gd name="T19" fmla="*/ 46 h 935"/>
                <a:gd name="T20" fmla="*/ 9 w 1164"/>
                <a:gd name="T21" fmla="*/ 48 h 935"/>
                <a:gd name="T22" fmla="*/ 11 w 1164"/>
                <a:gd name="T23" fmla="*/ 49 h 935"/>
                <a:gd name="T24" fmla="*/ 13 w 1164"/>
                <a:gd name="T25" fmla="*/ 50 h 935"/>
                <a:gd name="T26" fmla="*/ 14 w 1164"/>
                <a:gd name="T27" fmla="*/ 52 h 935"/>
                <a:gd name="T28" fmla="*/ 16 w 1164"/>
                <a:gd name="T29" fmla="*/ 53 h 935"/>
                <a:gd name="T30" fmla="*/ 18 w 1164"/>
                <a:gd name="T31" fmla="*/ 54 h 935"/>
                <a:gd name="T32" fmla="*/ 20 w 1164"/>
                <a:gd name="T33" fmla="*/ 55 h 935"/>
                <a:gd name="T34" fmla="*/ 22 w 1164"/>
                <a:gd name="T35" fmla="*/ 56 h 935"/>
                <a:gd name="T36" fmla="*/ 24 w 1164"/>
                <a:gd name="T37" fmla="*/ 57 h 935"/>
                <a:gd name="T38" fmla="*/ 26 w 1164"/>
                <a:gd name="T39" fmla="*/ 58 h 935"/>
                <a:gd name="T40" fmla="*/ 68 w 1164"/>
                <a:gd name="T41" fmla="*/ 44 h 935"/>
                <a:gd name="T42" fmla="*/ 64 w 1164"/>
                <a:gd name="T43" fmla="*/ 36 h 935"/>
                <a:gd name="T44" fmla="*/ 55 w 1164"/>
                <a:gd name="T45" fmla="*/ 39 h 935"/>
                <a:gd name="T46" fmla="*/ 47 w 1164"/>
                <a:gd name="T47" fmla="*/ 38 h 935"/>
                <a:gd name="T48" fmla="*/ 30 w 1164"/>
                <a:gd name="T49" fmla="*/ 30 h 935"/>
                <a:gd name="T50" fmla="*/ 22 w 1164"/>
                <a:gd name="T51" fmla="*/ 28 h 935"/>
                <a:gd name="T52" fmla="*/ 14 w 1164"/>
                <a:gd name="T53" fmla="*/ 28 h 935"/>
                <a:gd name="T54" fmla="*/ 13 w 1164"/>
                <a:gd name="T55" fmla="*/ 28 h 935"/>
                <a:gd name="T56" fmla="*/ 12 w 1164"/>
                <a:gd name="T57" fmla="*/ 26 h 935"/>
                <a:gd name="T58" fmla="*/ 11 w 1164"/>
                <a:gd name="T59" fmla="*/ 24 h 935"/>
                <a:gd name="T60" fmla="*/ 10 w 1164"/>
                <a:gd name="T61" fmla="*/ 23 h 935"/>
                <a:gd name="T62" fmla="*/ 9 w 1164"/>
                <a:gd name="T63" fmla="*/ 22 h 935"/>
                <a:gd name="T64" fmla="*/ 9 w 1164"/>
                <a:gd name="T65" fmla="*/ 20 h 935"/>
                <a:gd name="T66" fmla="*/ 9 w 1164"/>
                <a:gd name="T67" fmla="*/ 19 h 935"/>
                <a:gd name="T68" fmla="*/ 9 w 1164"/>
                <a:gd name="T69" fmla="*/ 18 h 935"/>
                <a:gd name="T70" fmla="*/ 9 w 1164"/>
                <a:gd name="T71" fmla="*/ 16 h 935"/>
                <a:gd name="T72" fmla="*/ 10 w 1164"/>
                <a:gd name="T73" fmla="*/ 14 h 935"/>
                <a:gd name="T74" fmla="*/ 11 w 1164"/>
                <a:gd name="T75" fmla="*/ 12 h 935"/>
                <a:gd name="T76" fmla="*/ 12 w 1164"/>
                <a:gd name="T77" fmla="*/ 11 h 935"/>
                <a:gd name="T78" fmla="*/ 14 w 1164"/>
                <a:gd name="T79" fmla="*/ 9 h 935"/>
                <a:gd name="T80" fmla="*/ 16 w 1164"/>
                <a:gd name="T81" fmla="*/ 8 h 935"/>
                <a:gd name="T82" fmla="*/ 17 w 1164"/>
                <a:gd name="T83" fmla="*/ 7 h 935"/>
                <a:gd name="T84" fmla="*/ 20 w 1164"/>
                <a:gd name="T85" fmla="*/ 6 h 935"/>
                <a:gd name="T86" fmla="*/ 22 w 1164"/>
                <a:gd name="T87" fmla="*/ 5 h 935"/>
                <a:gd name="T88" fmla="*/ 24 w 1164"/>
                <a:gd name="T89" fmla="*/ 4 h 935"/>
                <a:gd name="T90" fmla="*/ 26 w 1164"/>
                <a:gd name="T91" fmla="*/ 3 h 935"/>
                <a:gd name="T92" fmla="*/ 23 w 1164"/>
                <a:gd name="T93" fmla="*/ 3 h 935"/>
                <a:gd name="T94" fmla="*/ 23 w 1164"/>
                <a:gd name="T95" fmla="*/ 1 h 935"/>
                <a:gd name="T96" fmla="*/ 19 w 1164"/>
                <a:gd name="T97" fmla="*/ 2 h 935"/>
                <a:gd name="T98" fmla="*/ 19 w 1164"/>
                <a:gd name="T99" fmla="*/ 2 h 935"/>
                <a:gd name="T100" fmla="*/ 19 w 1164"/>
                <a:gd name="T101" fmla="*/ 4 h 935"/>
                <a:gd name="T102" fmla="*/ 18 w 1164"/>
                <a:gd name="T103" fmla="*/ 5 h 935"/>
                <a:gd name="T104" fmla="*/ 17 w 1164"/>
                <a:gd name="T105" fmla="*/ 5 h 935"/>
                <a:gd name="T106" fmla="*/ 12 w 1164"/>
                <a:gd name="T107" fmla="*/ 4 h 935"/>
                <a:gd name="T108" fmla="*/ 10 w 1164"/>
                <a:gd name="T109" fmla="*/ 6 h 935"/>
                <a:gd name="T110" fmla="*/ 5 w 1164"/>
                <a:gd name="T111" fmla="*/ 12 h 935"/>
                <a:gd name="T112" fmla="*/ 3 w 1164"/>
                <a:gd name="T113" fmla="*/ 12 h 93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64"/>
                <a:gd name="T172" fmla="*/ 0 h 935"/>
                <a:gd name="T173" fmla="*/ 1164 w 1164"/>
                <a:gd name="T174" fmla="*/ 935 h 93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64" h="935">
                  <a:moveTo>
                    <a:pt x="63" y="184"/>
                  </a:moveTo>
                  <a:lnTo>
                    <a:pt x="14" y="176"/>
                  </a:lnTo>
                  <a:lnTo>
                    <a:pt x="8" y="182"/>
                  </a:lnTo>
                  <a:lnTo>
                    <a:pt x="6" y="192"/>
                  </a:lnTo>
                  <a:lnTo>
                    <a:pt x="2" y="203"/>
                  </a:lnTo>
                  <a:lnTo>
                    <a:pt x="2" y="214"/>
                  </a:lnTo>
                  <a:lnTo>
                    <a:pt x="0" y="226"/>
                  </a:lnTo>
                  <a:lnTo>
                    <a:pt x="0" y="235"/>
                  </a:lnTo>
                  <a:lnTo>
                    <a:pt x="0" y="241"/>
                  </a:lnTo>
                  <a:lnTo>
                    <a:pt x="0" y="243"/>
                  </a:lnTo>
                  <a:lnTo>
                    <a:pt x="0" y="593"/>
                  </a:lnTo>
                  <a:lnTo>
                    <a:pt x="2" y="594"/>
                  </a:lnTo>
                  <a:lnTo>
                    <a:pt x="10" y="604"/>
                  </a:lnTo>
                  <a:lnTo>
                    <a:pt x="14" y="608"/>
                  </a:lnTo>
                  <a:lnTo>
                    <a:pt x="19" y="615"/>
                  </a:lnTo>
                  <a:lnTo>
                    <a:pt x="27" y="623"/>
                  </a:lnTo>
                  <a:lnTo>
                    <a:pt x="35" y="633"/>
                  </a:lnTo>
                  <a:lnTo>
                    <a:pt x="42" y="640"/>
                  </a:lnTo>
                  <a:lnTo>
                    <a:pt x="54" y="652"/>
                  </a:lnTo>
                  <a:lnTo>
                    <a:pt x="63" y="663"/>
                  </a:lnTo>
                  <a:lnTo>
                    <a:pt x="75" y="676"/>
                  </a:lnTo>
                  <a:lnTo>
                    <a:pt x="80" y="680"/>
                  </a:lnTo>
                  <a:lnTo>
                    <a:pt x="86" y="686"/>
                  </a:lnTo>
                  <a:lnTo>
                    <a:pt x="94" y="693"/>
                  </a:lnTo>
                  <a:lnTo>
                    <a:pt x="99" y="701"/>
                  </a:lnTo>
                  <a:lnTo>
                    <a:pt x="107" y="707"/>
                  </a:lnTo>
                  <a:lnTo>
                    <a:pt x="113" y="714"/>
                  </a:lnTo>
                  <a:lnTo>
                    <a:pt x="120" y="720"/>
                  </a:lnTo>
                  <a:lnTo>
                    <a:pt x="130" y="728"/>
                  </a:lnTo>
                  <a:lnTo>
                    <a:pt x="137" y="733"/>
                  </a:lnTo>
                  <a:lnTo>
                    <a:pt x="143" y="741"/>
                  </a:lnTo>
                  <a:lnTo>
                    <a:pt x="151" y="747"/>
                  </a:lnTo>
                  <a:lnTo>
                    <a:pt x="158" y="754"/>
                  </a:lnTo>
                  <a:lnTo>
                    <a:pt x="166" y="760"/>
                  </a:lnTo>
                  <a:lnTo>
                    <a:pt x="173" y="767"/>
                  </a:lnTo>
                  <a:lnTo>
                    <a:pt x="183" y="775"/>
                  </a:lnTo>
                  <a:lnTo>
                    <a:pt x="192" y="783"/>
                  </a:lnTo>
                  <a:lnTo>
                    <a:pt x="200" y="788"/>
                  </a:lnTo>
                  <a:lnTo>
                    <a:pt x="210" y="796"/>
                  </a:lnTo>
                  <a:lnTo>
                    <a:pt x="217" y="804"/>
                  </a:lnTo>
                  <a:lnTo>
                    <a:pt x="227" y="811"/>
                  </a:lnTo>
                  <a:lnTo>
                    <a:pt x="236" y="817"/>
                  </a:lnTo>
                  <a:lnTo>
                    <a:pt x="246" y="824"/>
                  </a:lnTo>
                  <a:lnTo>
                    <a:pt x="253" y="830"/>
                  </a:lnTo>
                  <a:lnTo>
                    <a:pt x="265" y="838"/>
                  </a:lnTo>
                  <a:lnTo>
                    <a:pt x="274" y="842"/>
                  </a:lnTo>
                  <a:lnTo>
                    <a:pt x="284" y="849"/>
                  </a:lnTo>
                  <a:lnTo>
                    <a:pt x="293" y="855"/>
                  </a:lnTo>
                  <a:lnTo>
                    <a:pt x="303" y="861"/>
                  </a:lnTo>
                  <a:lnTo>
                    <a:pt x="314" y="866"/>
                  </a:lnTo>
                  <a:lnTo>
                    <a:pt x="324" y="872"/>
                  </a:lnTo>
                  <a:lnTo>
                    <a:pt x="333" y="878"/>
                  </a:lnTo>
                  <a:lnTo>
                    <a:pt x="343" y="885"/>
                  </a:lnTo>
                  <a:lnTo>
                    <a:pt x="354" y="887"/>
                  </a:lnTo>
                  <a:lnTo>
                    <a:pt x="364" y="895"/>
                  </a:lnTo>
                  <a:lnTo>
                    <a:pt x="375" y="897"/>
                  </a:lnTo>
                  <a:lnTo>
                    <a:pt x="386" y="904"/>
                  </a:lnTo>
                  <a:lnTo>
                    <a:pt x="398" y="908"/>
                  </a:lnTo>
                  <a:lnTo>
                    <a:pt x="407" y="912"/>
                  </a:lnTo>
                  <a:lnTo>
                    <a:pt x="419" y="916"/>
                  </a:lnTo>
                  <a:lnTo>
                    <a:pt x="430" y="921"/>
                  </a:lnTo>
                  <a:lnTo>
                    <a:pt x="928" y="935"/>
                  </a:lnTo>
                  <a:lnTo>
                    <a:pt x="1099" y="695"/>
                  </a:lnTo>
                  <a:lnTo>
                    <a:pt x="1164" y="602"/>
                  </a:lnTo>
                  <a:lnTo>
                    <a:pt x="1154" y="574"/>
                  </a:lnTo>
                  <a:lnTo>
                    <a:pt x="1025" y="564"/>
                  </a:lnTo>
                  <a:lnTo>
                    <a:pt x="1025" y="623"/>
                  </a:lnTo>
                  <a:lnTo>
                    <a:pt x="921" y="613"/>
                  </a:lnTo>
                  <a:lnTo>
                    <a:pt x="892" y="610"/>
                  </a:lnTo>
                  <a:lnTo>
                    <a:pt x="888" y="549"/>
                  </a:lnTo>
                  <a:lnTo>
                    <a:pt x="759" y="536"/>
                  </a:lnTo>
                  <a:lnTo>
                    <a:pt x="755" y="596"/>
                  </a:lnTo>
                  <a:lnTo>
                    <a:pt x="624" y="572"/>
                  </a:lnTo>
                  <a:lnTo>
                    <a:pt x="624" y="513"/>
                  </a:lnTo>
                  <a:lnTo>
                    <a:pt x="483" y="480"/>
                  </a:lnTo>
                  <a:lnTo>
                    <a:pt x="481" y="539"/>
                  </a:lnTo>
                  <a:lnTo>
                    <a:pt x="364" y="509"/>
                  </a:lnTo>
                  <a:lnTo>
                    <a:pt x="364" y="439"/>
                  </a:lnTo>
                  <a:lnTo>
                    <a:pt x="236" y="389"/>
                  </a:lnTo>
                  <a:lnTo>
                    <a:pt x="236" y="448"/>
                  </a:lnTo>
                  <a:lnTo>
                    <a:pt x="234" y="446"/>
                  </a:lnTo>
                  <a:lnTo>
                    <a:pt x="232" y="444"/>
                  </a:lnTo>
                  <a:lnTo>
                    <a:pt x="227" y="439"/>
                  </a:lnTo>
                  <a:lnTo>
                    <a:pt x="221" y="433"/>
                  </a:lnTo>
                  <a:lnTo>
                    <a:pt x="213" y="423"/>
                  </a:lnTo>
                  <a:lnTo>
                    <a:pt x="204" y="414"/>
                  </a:lnTo>
                  <a:lnTo>
                    <a:pt x="196" y="403"/>
                  </a:lnTo>
                  <a:lnTo>
                    <a:pt x="189" y="393"/>
                  </a:lnTo>
                  <a:lnTo>
                    <a:pt x="183" y="385"/>
                  </a:lnTo>
                  <a:lnTo>
                    <a:pt x="179" y="380"/>
                  </a:lnTo>
                  <a:lnTo>
                    <a:pt x="173" y="372"/>
                  </a:lnTo>
                  <a:lnTo>
                    <a:pt x="170" y="366"/>
                  </a:lnTo>
                  <a:lnTo>
                    <a:pt x="168" y="359"/>
                  </a:lnTo>
                  <a:lnTo>
                    <a:pt x="164" y="351"/>
                  </a:lnTo>
                  <a:lnTo>
                    <a:pt x="160" y="346"/>
                  </a:lnTo>
                  <a:lnTo>
                    <a:pt x="156" y="338"/>
                  </a:lnTo>
                  <a:lnTo>
                    <a:pt x="152" y="332"/>
                  </a:lnTo>
                  <a:lnTo>
                    <a:pt x="151" y="325"/>
                  </a:lnTo>
                  <a:lnTo>
                    <a:pt x="149" y="317"/>
                  </a:lnTo>
                  <a:lnTo>
                    <a:pt x="147" y="311"/>
                  </a:lnTo>
                  <a:lnTo>
                    <a:pt x="147" y="304"/>
                  </a:lnTo>
                  <a:lnTo>
                    <a:pt x="147" y="296"/>
                  </a:lnTo>
                  <a:lnTo>
                    <a:pt x="147" y="289"/>
                  </a:lnTo>
                  <a:lnTo>
                    <a:pt x="147" y="283"/>
                  </a:lnTo>
                  <a:lnTo>
                    <a:pt x="147" y="275"/>
                  </a:lnTo>
                  <a:lnTo>
                    <a:pt x="149" y="268"/>
                  </a:lnTo>
                  <a:lnTo>
                    <a:pt x="151" y="262"/>
                  </a:lnTo>
                  <a:lnTo>
                    <a:pt x="152" y="256"/>
                  </a:lnTo>
                  <a:lnTo>
                    <a:pt x="156" y="245"/>
                  </a:lnTo>
                  <a:lnTo>
                    <a:pt x="160" y="233"/>
                  </a:lnTo>
                  <a:lnTo>
                    <a:pt x="164" y="222"/>
                  </a:lnTo>
                  <a:lnTo>
                    <a:pt x="170" y="211"/>
                  </a:lnTo>
                  <a:lnTo>
                    <a:pt x="177" y="201"/>
                  </a:lnTo>
                  <a:lnTo>
                    <a:pt x="183" y="192"/>
                  </a:lnTo>
                  <a:lnTo>
                    <a:pt x="191" y="182"/>
                  </a:lnTo>
                  <a:lnTo>
                    <a:pt x="196" y="175"/>
                  </a:lnTo>
                  <a:lnTo>
                    <a:pt x="204" y="165"/>
                  </a:lnTo>
                  <a:lnTo>
                    <a:pt x="211" y="157"/>
                  </a:lnTo>
                  <a:lnTo>
                    <a:pt x="219" y="152"/>
                  </a:lnTo>
                  <a:lnTo>
                    <a:pt x="229" y="144"/>
                  </a:lnTo>
                  <a:lnTo>
                    <a:pt x="236" y="138"/>
                  </a:lnTo>
                  <a:lnTo>
                    <a:pt x="248" y="131"/>
                  </a:lnTo>
                  <a:lnTo>
                    <a:pt x="257" y="125"/>
                  </a:lnTo>
                  <a:lnTo>
                    <a:pt x="267" y="117"/>
                  </a:lnTo>
                  <a:lnTo>
                    <a:pt x="276" y="112"/>
                  </a:lnTo>
                  <a:lnTo>
                    <a:pt x="287" y="106"/>
                  </a:lnTo>
                  <a:lnTo>
                    <a:pt x="297" y="100"/>
                  </a:lnTo>
                  <a:lnTo>
                    <a:pt x="308" y="95"/>
                  </a:lnTo>
                  <a:lnTo>
                    <a:pt x="320" y="89"/>
                  </a:lnTo>
                  <a:lnTo>
                    <a:pt x="331" y="85"/>
                  </a:lnTo>
                  <a:lnTo>
                    <a:pt x="343" y="79"/>
                  </a:lnTo>
                  <a:lnTo>
                    <a:pt x="354" y="74"/>
                  </a:lnTo>
                  <a:lnTo>
                    <a:pt x="365" y="70"/>
                  </a:lnTo>
                  <a:lnTo>
                    <a:pt x="377" y="66"/>
                  </a:lnTo>
                  <a:lnTo>
                    <a:pt x="390" y="60"/>
                  </a:lnTo>
                  <a:lnTo>
                    <a:pt x="403" y="55"/>
                  </a:lnTo>
                  <a:lnTo>
                    <a:pt x="415" y="51"/>
                  </a:lnTo>
                  <a:lnTo>
                    <a:pt x="428" y="47"/>
                  </a:lnTo>
                  <a:lnTo>
                    <a:pt x="390" y="28"/>
                  </a:lnTo>
                  <a:lnTo>
                    <a:pt x="386" y="28"/>
                  </a:lnTo>
                  <a:lnTo>
                    <a:pt x="381" y="34"/>
                  </a:lnTo>
                  <a:lnTo>
                    <a:pt x="381" y="21"/>
                  </a:lnTo>
                  <a:lnTo>
                    <a:pt x="381" y="11"/>
                  </a:lnTo>
                  <a:lnTo>
                    <a:pt x="381" y="3"/>
                  </a:lnTo>
                  <a:lnTo>
                    <a:pt x="381" y="0"/>
                  </a:lnTo>
                  <a:lnTo>
                    <a:pt x="341" y="0"/>
                  </a:lnTo>
                  <a:lnTo>
                    <a:pt x="312" y="17"/>
                  </a:lnTo>
                  <a:lnTo>
                    <a:pt x="310" y="17"/>
                  </a:lnTo>
                  <a:lnTo>
                    <a:pt x="310" y="21"/>
                  </a:lnTo>
                  <a:lnTo>
                    <a:pt x="310" y="26"/>
                  </a:lnTo>
                  <a:lnTo>
                    <a:pt x="310" y="34"/>
                  </a:lnTo>
                  <a:lnTo>
                    <a:pt x="310" y="41"/>
                  </a:lnTo>
                  <a:lnTo>
                    <a:pt x="310" y="49"/>
                  </a:lnTo>
                  <a:lnTo>
                    <a:pt x="310" y="57"/>
                  </a:lnTo>
                  <a:lnTo>
                    <a:pt x="310" y="64"/>
                  </a:lnTo>
                  <a:lnTo>
                    <a:pt x="299" y="68"/>
                  </a:lnTo>
                  <a:lnTo>
                    <a:pt x="293" y="72"/>
                  </a:lnTo>
                  <a:lnTo>
                    <a:pt x="287" y="74"/>
                  </a:lnTo>
                  <a:lnTo>
                    <a:pt x="287" y="76"/>
                  </a:lnTo>
                  <a:lnTo>
                    <a:pt x="287" y="41"/>
                  </a:lnTo>
                  <a:lnTo>
                    <a:pt x="240" y="38"/>
                  </a:lnTo>
                  <a:lnTo>
                    <a:pt x="204" y="60"/>
                  </a:lnTo>
                  <a:lnTo>
                    <a:pt x="204" y="117"/>
                  </a:lnTo>
                  <a:lnTo>
                    <a:pt x="172" y="138"/>
                  </a:lnTo>
                  <a:lnTo>
                    <a:pt x="172" y="95"/>
                  </a:lnTo>
                  <a:lnTo>
                    <a:pt x="124" y="91"/>
                  </a:lnTo>
                  <a:lnTo>
                    <a:pt x="80" y="117"/>
                  </a:lnTo>
                  <a:lnTo>
                    <a:pt x="80" y="184"/>
                  </a:lnTo>
                  <a:lnTo>
                    <a:pt x="63" y="209"/>
                  </a:lnTo>
                  <a:lnTo>
                    <a:pt x="63" y="184"/>
                  </a:lnTo>
                  <a:close/>
                </a:path>
              </a:pathLst>
            </a:custGeom>
            <a:solidFill>
              <a:srgbClr val="F2CC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3" name="Freeform 32"/>
            <p:cNvSpPr>
              <a:spLocks/>
            </p:cNvSpPr>
            <p:nvPr/>
          </p:nvSpPr>
          <p:spPr bwMode="auto">
            <a:xfrm>
              <a:off x="4430" y="3421"/>
              <a:ext cx="489" cy="237"/>
            </a:xfrm>
            <a:custGeom>
              <a:avLst/>
              <a:gdLst>
                <a:gd name="T0" fmla="*/ 3 w 979"/>
                <a:gd name="T1" fmla="*/ 26 h 473"/>
                <a:gd name="T2" fmla="*/ 2 w 979"/>
                <a:gd name="T3" fmla="*/ 22 h 473"/>
                <a:gd name="T4" fmla="*/ 9 w 979"/>
                <a:gd name="T5" fmla="*/ 21 h 473"/>
                <a:gd name="T6" fmla="*/ 12 w 979"/>
                <a:gd name="T7" fmla="*/ 23 h 473"/>
                <a:gd name="T8" fmla="*/ 12 w 979"/>
                <a:gd name="T9" fmla="*/ 20 h 473"/>
                <a:gd name="T10" fmla="*/ 17 w 979"/>
                <a:gd name="T11" fmla="*/ 19 h 473"/>
                <a:gd name="T12" fmla="*/ 20 w 979"/>
                <a:gd name="T13" fmla="*/ 20 h 473"/>
                <a:gd name="T14" fmla="*/ 20 w 979"/>
                <a:gd name="T15" fmla="*/ 22 h 473"/>
                <a:gd name="T16" fmla="*/ 21 w 979"/>
                <a:gd name="T17" fmla="*/ 21 h 473"/>
                <a:gd name="T18" fmla="*/ 21 w 979"/>
                <a:gd name="T19" fmla="*/ 18 h 473"/>
                <a:gd name="T20" fmla="*/ 27 w 979"/>
                <a:gd name="T21" fmla="*/ 16 h 473"/>
                <a:gd name="T22" fmla="*/ 30 w 979"/>
                <a:gd name="T23" fmla="*/ 17 h 473"/>
                <a:gd name="T24" fmla="*/ 30 w 979"/>
                <a:gd name="T25" fmla="*/ 18 h 473"/>
                <a:gd name="T26" fmla="*/ 32 w 979"/>
                <a:gd name="T27" fmla="*/ 17 h 473"/>
                <a:gd name="T28" fmla="*/ 32 w 979"/>
                <a:gd name="T29" fmla="*/ 13 h 473"/>
                <a:gd name="T30" fmla="*/ 37 w 979"/>
                <a:gd name="T31" fmla="*/ 12 h 473"/>
                <a:gd name="T32" fmla="*/ 40 w 979"/>
                <a:gd name="T33" fmla="*/ 12 h 473"/>
                <a:gd name="T34" fmla="*/ 40 w 979"/>
                <a:gd name="T35" fmla="*/ 14 h 473"/>
                <a:gd name="T36" fmla="*/ 42 w 979"/>
                <a:gd name="T37" fmla="*/ 12 h 473"/>
                <a:gd name="T38" fmla="*/ 42 w 979"/>
                <a:gd name="T39" fmla="*/ 9 h 473"/>
                <a:gd name="T40" fmla="*/ 47 w 979"/>
                <a:gd name="T41" fmla="*/ 7 h 473"/>
                <a:gd name="T42" fmla="*/ 49 w 979"/>
                <a:gd name="T43" fmla="*/ 8 h 473"/>
                <a:gd name="T44" fmla="*/ 49 w 979"/>
                <a:gd name="T45" fmla="*/ 9 h 473"/>
                <a:gd name="T46" fmla="*/ 51 w 979"/>
                <a:gd name="T47" fmla="*/ 8 h 473"/>
                <a:gd name="T48" fmla="*/ 50 w 979"/>
                <a:gd name="T49" fmla="*/ 5 h 473"/>
                <a:gd name="T50" fmla="*/ 54 w 979"/>
                <a:gd name="T51" fmla="*/ 3 h 473"/>
                <a:gd name="T52" fmla="*/ 57 w 979"/>
                <a:gd name="T53" fmla="*/ 4 h 473"/>
                <a:gd name="T54" fmla="*/ 57 w 979"/>
                <a:gd name="T55" fmla="*/ 5 h 473"/>
                <a:gd name="T56" fmla="*/ 58 w 979"/>
                <a:gd name="T57" fmla="*/ 4 h 473"/>
                <a:gd name="T58" fmla="*/ 58 w 979"/>
                <a:gd name="T59" fmla="*/ 1 h 473"/>
                <a:gd name="T60" fmla="*/ 60 w 979"/>
                <a:gd name="T61" fmla="*/ 0 h 473"/>
                <a:gd name="T62" fmla="*/ 61 w 979"/>
                <a:gd name="T63" fmla="*/ 3 h 473"/>
                <a:gd name="T64" fmla="*/ 59 w 979"/>
                <a:gd name="T65" fmla="*/ 6 h 473"/>
                <a:gd name="T66" fmla="*/ 48 w 979"/>
                <a:gd name="T67" fmla="*/ 14 h 473"/>
                <a:gd name="T68" fmla="*/ 37 w 979"/>
                <a:gd name="T69" fmla="*/ 19 h 473"/>
                <a:gd name="T70" fmla="*/ 19 w 979"/>
                <a:gd name="T71" fmla="*/ 25 h 473"/>
                <a:gd name="T72" fmla="*/ 12 w 979"/>
                <a:gd name="T73" fmla="*/ 26 h 473"/>
                <a:gd name="T74" fmla="*/ 7 w 979"/>
                <a:gd name="T75" fmla="*/ 26 h 473"/>
                <a:gd name="T76" fmla="*/ 1 w 979"/>
                <a:gd name="T77" fmla="*/ 30 h 473"/>
                <a:gd name="T78" fmla="*/ 0 w 979"/>
                <a:gd name="T79" fmla="*/ 27 h 473"/>
                <a:gd name="T80" fmla="*/ 3 w 979"/>
                <a:gd name="T81" fmla="*/ 26 h 473"/>
                <a:gd name="T82" fmla="*/ 3 w 979"/>
                <a:gd name="T83" fmla="*/ 26 h 47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79"/>
                <a:gd name="T127" fmla="*/ 0 h 473"/>
                <a:gd name="T128" fmla="*/ 979 w 979"/>
                <a:gd name="T129" fmla="*/ 473 h 47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79" h="473">
                  <a:moveTo>
                    <a:pt x="50" y="411"/>
                  </a:moveTo>
                  <a:lnTo>
                    <a:pt x="46" y="344"/>
                  </a:lnTo>
                  <a:lnTo>
                    <a:pt x="145" y="333"/>
                  </a:lnTo>
                  <a:lnTo>
                    <a:pt x="196" y="354"/>
                  </a:lnTo>
                  <a:lnTo>
                    <a:pt x="200" y="319"/>
                  </a:lnTo>
                  <a:lnTo>
                    <a:pt x="278" y="300"/>
                  </a:lnTo>
                  <a:lnTo>
                    <a:pt x="322" y="319"/>
                  </a:lnTo>
                  <a:lnTo>
                    <a:pt x="325" y="346"/>
                  </a:lnTo>
                  <a:lnTo>
                    <a:pt x="350" y="333"/>
                  </a:lnTo>
                  <a:lnTo>
                    <a:pt x="350" y="278"/>
                  </a:lnTo>
                  <a:lnTo>
                    <a:pt x="434" y="249"/>
                  </a:lnTo>
                  <a:lnTo>
                    <a:pt x="483" y="262"/>
                  </a:lnTo>
                  <a:lnTo>
                    <a:pt x="487" y="280"/>
                  </a:lnTo>
                  <a:lnTo>
                    <a:pt x="519" y="266"/>
                  </a:lnTo>
                  <a:lnTo>
                    <a:pt x="519" y="205"/>
                  </a:lnTo>
                  <a:lnTo>
                    <a:pt x="599" y="177"/>
                  </a:lnTo>
                  <a:lnTo>
                    <a:pt x="645" y="192"/>
                  </a:lnTo>
                  <a:lnTo>
                    <a:pt x="647" y="213"/>
                  </a:lnTo>
                  <a:lnTo>
                    <a:pt x="687" y="192"/>
                  </a:lnTo>
                  <a:lnTo>
                    <a:pt x="683" y="137"/>
                  </a:lnTo>
                  <a:lnTo>
                    <a:pt x="757" y="107"/>
                  </a:lnTo>
                  <a:lnTo>
                    <a:pt x="793" y="116"/>
                  </a:lnTo>
                  <a:lnTo>
                    <a:pt x="797" y="129"/>
                  </a:lnTo>
                  <a:lnTo>
                    <a:pt x="820" y="116"/>
                  </a:lnTo>
                  <a:lnTo>
                    <a:pt x="814" y="67"/>
                  </a:lnTo>
                  <a:lnTo>
                    <a:pt x="875" y="42"/>
                  </a:lnTo>
                  <a:lnTo>
                    <a:pt x="913" y="59"/>
                  </a:lnTo>
                  <a:lnTo>
                    <a:pt x="913" y="67"/>
                  </a:lnTo>
                  <a:lnTo>
                    <a:pt x="930" y="59"/>
                  </a:lnTo>
                  <a:lnTo>
                    <a:pt x="928" y="13"/>
                  </a:lnTo>
                  <a:lnTo>
                    <a:pt x="962" y="0"/>
                  </a:lnTo>
                  <a:lnTo>
                    <a:pt x="979" y="40"/>
                  </a:lnTo>
                  <a:lnTo>
                    <a:pt x="958" y="91"/>
                  </a:lnTo>
                  <a:lnTo>
                    <a:pt x="770" y="209"/>
                  </a:lnTo>
                  <a:lnTo>
                    <a:pt x="599" y="291"/>
                  </a:lnTo>
                  <a:lnTo>
                    <a:pt x="316" y="392"/>
                  </a:lnTo>
                  <a:lnTo>
                    <a:pt x="207" y="411"/>
                  </a:lnTo>
                  <a:lnTo>
                    <a:pt x="124" y="416"/>
                  </a:lnTo>
                  <a:lnTo>
                    <a:pt x="17" y="473"/>
                  </a:lnTo>
                  <a:lnTo>
                    <a:pt x="0" y="424"/>
                  </a:lnTo>
                  <a:lnTo>
                    <a:pt x="50" y="411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4" name="Freeform 33"/>
            <p:cNvSpPr>
              <a:spLocks/>
            </p:cNvSpPr>
            <p:nvPr/>
          </p:nvSpPr>
          <p:spPr bwMode="auto">
            <a:xfrm>
              <a:off x="4454" y="3450"/>
              <a:ext cx="468" cy="217"/>
            </a:xfrm>
            <a:custGeom>
              <a:avLst/>
              <a:gdLst>
                <a:gd name="T0" fmla="*/ 5 w 935"/>
                <a:gd name="T1" fmla="*/ 22 h 435"/>
                <a:gd name="T2" fmla="*/ 5 w 935"/>
                <a:gd name="T3" fmla="*/ 19 h 435"/>
                <a:gd name="T4" fmla="*/ 10 w 935"/>
                <a:gd name="T5" fmla="*/ 18 h 435"/>
                <a:gd name="T6" fmla="*/ 10 w 935"/>
                <a:gd name="T7" fmla="*/ 21 h 435"/>
                <a:gd name="T8" fmla="*/ 14 w 935"/>
                <a:gd name="T9" fmla="*/ 20 h 435"/>
                <a:gd name="T10" fmla="*/ 14 w 935"/>
                <a:gd name="T11" fmla="*/ 17 h 435"/>
                <a:gd name="T12" fmla="*/ 18 w 935"/>
                <a:gd name="T13" fmla="*/ 16 h 435"/>
                <a:gd name="T14" fmla="*/ 18 w 935"/>
                <a:gd name="T15" fmla="*/ 19 h 435"/>
                <a:gd name="T16" fmla="*/ 24 w 935"/>
                <a:gd name="T17" fmla="*/ 17 h 435"/>
                <a:gd name="T18" fmla="*/ 23 w 935"/>
                <a:gd name="T19" fmla="*/ 14 h 435"/>
                <a:gd name="T20" fmla="*/ 28 w 935"/>
                <a:gd name="T21" fmla="*/ 12 h 435"/>
                <a:gd name="T22" fmla="*/ 28 w 935"/>
                <a:gd name="T23" fmla="*/ 15 h 435"/>
                <a:gd name="T24" fmla="*/ 33 w 935"/>
                <a:gd name="T25" fmla="*/ 13 h 435"/>
                <a:gd name="T26" fmla="*/ 33 w 935"/>
                <a:gd name="T27" fmla="*/ 10 h 435"/>
                <a:gd name="T28" fmla="*/ 38 w 935"/>
                <a:gd name="T29" fmla="*/ 8 h 435"/>
                <a:gd name="T30" fmla="*/ 38 w 935"/>
                <a:gd name="T31" fmla="*/ 11 h 435"/>
                <a:gd name="T32" fmla="*/ 43 w 935"/>
                <a:gd name="T33" fmla="*/ 8 h 435"/>
                <a:gd name="T34" fmla="*/ 43 w 935"/>
                <a:gd name="T35" fmla="*/ 5 h 435"/>
                <a:gd name="T36" fmla="*/ 47 w 935"/>
                <a:gd name="T37" fmla="*/ 3 h 435"/>
                <a:gd name="T38" fmla="*/ 47 w 935"/>
                <a:gd name="T39" fmla="*/ 6 h 435"/>
                <a:gd name="T40" fmla="*/ 51 w 935"/>
                <a:gd name="T41" fmla="*/ 4 h 435"/>
                <a:gd name="T42" fmla="*/ 51 w 935"/>
                <a:gd name="T43" fmla="*/ 1 h 435"/>
                <a:gd name="T44" fmla="*/ 54 w 935"/>
                <a:gd name="T45" fmla="*/ 0 h 435"/>
                <a:gd name="T46" fmla="*/ 55 w 935"/>
                <a:gd name="T47" fmla="*/ 2 h 435"/>
                <a:gd name="T48" fmla="*/ 58 w 935"/>
                <a:gd name="T49" fmla="*/ 0 h 435"/>
                <a:gd name="T50" fmla="*/ 59 w 935"/>
                <a:gd name="T51" fmla="*/ 8 h 435"/>
                <a:gd name="T52" fmla="*/ 57 w 935"/>
                <a:gd name="T53" fmla="*/ 23 h 435"/>
                <a:gd name="T54" fmla="*/ 28 w 935"/>
                <a:gd name="T55" fmla="*/ 25 h 435"/>
                <a:gd name="T56" fmla="*/ 8 w 935"/>
                <a:gd name="T57" fmla="*/ 27 h 435"/>
                <a:gd name="T58" fmla="*/ 0 w 935"/>
                <a:gd name="T59" fmla="*/ 25 h 435"/>
                <a:gd name="T60" fmla="*/ 5 w 935"/>
                <a:gd name="T61" fmla="*/ 22 h 435"/>
                <a:gd name="T62" fmla="*/ 5 w 935"/>
                <a:gd name="T63" fmla="*/ 22 h 43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35"/>
                <a:gd name="T97" fmla="*/ 0 h 435"/>
                <a:gd name="T98" fmla="*/ 935 w 935"/>
                <a:gd name="T99" fmla="*/ 435 h 43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35" h="435">
                  <a:moveTo>
                    <a:pt x="72" y="361"/>
                  </a:moveTo>
                  <a:lnTo>
                    <a:pt x="70" y="306"/>
                  </a:lnTo>
                  <a:lnTo>
                    <a:pt x="150" y="299"/>
                  </a:lnTo>
                  <a:lnTo>
                    <a:pt x="154" y="338"/>
                  </a:lnTo>
                  <a:lnTo>
                    <a:pt x="213" y="325"/>
                  </a:lnTo>
                  <a:lnTo>
                    <a:pt x="213" y="280"/>
                  </a:lnTo>
                  <a:lnTo>
                    <a:pt x="273" y="261"/>
                  </a:lnTo>
                  <a:lnTo>
                    <a:pt x="279" y="310"/>
                  </a:lnTo>
                  <a:lnTo>
                    <a:pt x="370" y="276"/>
                  </a:lnTo>
                  <a:lnTo>
                    <a:pt x="367" y="226"/>
                  </a:lnTo>
                  <a:lnTo>
                    <a:pt x="437" y="205"/>
                  </a:lnTo>
                  <a:lnTo>
                    <a:pt x="441" y="247"/>
                  </a:lnTo>
                  <a:lnTo>
                    <a:pt x="528" y="213"/>
                  </a:lnTo>
                  <a:lnTo>
                    <a:pt x="524" y="162"/>
                  </a:lnTo>
                  <a:lnTo>
                    <a:pt x="597" y="135"/>
                  </a:lnTo>
                  <a:lnTo>
                    <a:pt x="600" y="179"/>
                  </a:lnTo>
                  <a:lnTo>
                    <a:pt x="688" y="143"/>
                  </a:lnTo>
                  <a:lnTo>
                    <a:pt x="684" y="86"/>
                  </a:lnTo>
                  <a:lnTo>
                    <a:pt x="747" y="59"/>
                  </a:lnTo>
                  <a:lnTo>
                    <a:pt x="749" y="109"/>
                  </a:lnTo>
                  <a:lnTo>
                    <a:pt x="810" y="72"/>
                  </a:lnTo>
                  <a:lnTo>
                    <a:pt x="804" y="23"/>
                  </a:lnTo>
                  <a:lnTo>
                    <a:pt x="863" y="0"/>
                  </a:lnTo>
                  <a:lnTo>
                    <a:pt x="867" y="36"/>
                  </a:lnTo>
                  <a:lnTo>
                    <a:pt x="916" y="10"/>
                  </a:lnTo>
                  <a:lnTo>
                    <a:pt x="935" y="129"/>
                  </a:lnTo>
                  <a:lnTo>
                    <a:pt x="905" y="371"/>
                  </a:lnTo>
                  <a:lnTo>
                    <a:pt x="445" y="411"/>
                  </a:lnTo>
                  <a:lnTo>
                    <a:pt x="116" y="435"/>
                  </a:lnTo>
                  <a:lnTo>
                    <a:pt x="0" y="401"/>
                  </a:lnTo>
                  <a:lnTo>
                    <a:pt x="72" y="361"/>
                  </a:lnTo>
                  <a:close/>
                </a:path>
              </a:pathLst>
            </a:custGeom>
            <a:solidFill>
              <a:srgbClr val="B34D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5" name="Freeform 34"/>
            <p:cNvSpPr>
              <a:spLocks/>
            </p:cNvSpPr>
            <p:nvPr/>
          </p:nvSpPr>
          <p:spPr bwMode="auto">
            <a:xfrm>
              <a:off x="4695" y="3640"/>
              <a:ext cx="651" cy="507"/>
            </a:xfrm>
            <a:custGeom>
              <a:avLst/>
              <a:gdLst>
                <a:gd name="T0" fmla="*/ 53 w 1302"/>
                <a:gd name="T1" fmla="*/ 26 h 1015"/>
                <a:gd name="T2" fmla="*/ 61 w 1302"/>
                <a:gd name="T3" fmla="*/ 0 h 1015"/>
                <a:gd name="T4" fmla="*/ 0 w 1302"/>
                <a:gd name="T5" fmla="*/ 63 h 1015"/>
                <a:gd name="T6" fmla="*/ 1 w 1302"/>
                <a:gd name="T7" fmla="*/ 63 h 1015"/>
                <a:gd name="T8" fmla="*/ 1 w 1302"/>
                <a:gd name="T9" fmla="*/ 63 h 1015"/>
                <a:gd name="T10" fmla="*/ 3 w 1302"/>
                <a:gd name="T11" fmla="*/ 63 h 1015"/>
                <a:gd name="T12" fmla="*/ 5 w 1302"/>
                <a:gd name="T13" fmla="*/ 63 h 1015"/>
                <a:gd name="T14" fmla="*/ 5 w 1302"/>
                <a:gd name="T15" fmla="*/ 63 h 1015"/>
                <a:gd name="T16" fmla="*/ 6 w 1302"/>
                <a:gd name="T17" fmla="*/ 63 h 1015"/>
                <a:gd name="T18" fmla="*/ 7 w 1302"/>
                <a:gd name="T19" fmla="*/ 63 h 1015"/>
                <a:gd name="T20" fmla="*/ 9 w 1302"/>
                <a:gd name="T21" fmla="*/ 62 h 1015"/>
                <a:gd name="T22" fmla="*/ 10 w 1302"/>
                <a:gd name="T23" fmla="*/ 62 h 1015"/>
                <a:gd name="T24" fmla="*/ 10 w 1302"/>
                <a:gd name="T25" fmla="*/ 62 h 1015"/>
                <a:gd name="T26" fmla="*/ 12 w 1302"/>
                <a:gd name="T27" fmla="*/ 62 h 1015"/>
                <a:gd name="T28" fmla="*/ 13 w 1302"/>
                <a:gd name="T29" fmla="*/ 62 h 1015"/>
                <a:gd name="T30" fmla="*/ 15 w 1302"/>
                <a:gd name="T31" fmla="*/ 62 h 1015"/>
                <a:gd name="T32" fmla="*/ 17 w 1302"/>
                <a:gd name="T33" fmla="*/ 62 h 1015"/>
                <a:gd name="T34" fmla="*/ 19 w 1302"/>
                <a:gd name="T35" fmla="*/ 62 h 1015"/>
                <a:gd name="T36" fmla="*/ 20 w 1302"/>
                <a:gd name="T37" fmla="*/ 62 h 1015"/>
                <a:gd name="T38" fmla="*/ 21 w 1302"/>
                <a:gd name="T39" fmla="*/ 61 h 1015"/>
                <a:gd name="T40" fmla="*/ 23 w 1302"/>
                <a:gd name="T41" fmla="*/ 61 h 1015"/>
                <a:gd name="T42" fmla="*/ 25 w 1302"/>
                <a:gd name="T43" fmla="*/ 61 h 1015"/>
                <a:gd name="T44" fmla="*/ 26 w 1302"/>
                <a:gd name="T45" fmla="*/ 61 h 1015"/>
                <a:gd name="T46" fmla="*/ 28 w 1302"/>
                <a:gd name="T47" fmla="*/ 60 h 1015"/>
                <a:gd name="T48" fmla="*/ 30 w 1302"/>
                <a:gd name="T49" fmla="*/ 60 h 1015"/>
                <a:gd name="T50" fmla="*/ 33 w 1302"/>
                <a:gd name="T51" fmla="*/ 60 h 1015"/>
                <a:gd name="T52" fmla="*/ 35 w 1302"/>
                <a:gd name="T53" fmla="*/ 60 h 1015"/>
                <a:gd name="T54" fmla="*/ 36 w 1302"/>
                <a:gd name="T55" fmla="*/ 59 h 1015"/>
                <a:gd name="T56" fmla="*/ 38 w 1302"/>
                <a:gd name="T57" fmla="*/ 59 h 1015"/>
                <a:gd name="T58" fmla="*/ 40 w 1302"/>
                <a:gd name="T59" fmla="*/ 58 h 1015"/>
                <a:gd name="T60" fmla="*/ 41 w 1302"/>
                <a:gd name="T61" fmla="*/ 58 h 1015"/>
                <a:gd name="T62" fmla="*/ 43 w 1302"/>
                <a:gd name="T63" fmla="*/ 58 h 1015"/>
                <a:gd name="T64" fmla="*/ 44 w 1302"/>
                <a:gd name="T65" fmla="*/ 57 h 1015"/>
                <a:gd name="T66" fmla="*/ 46 w 1302"/>
                <a:gd name="T67" fmla="*/ 57 h 1015"/>
                <a:gd name="T68" fmla="*/ 47 w 1302"/>
                <a:gd name="T69" fmla="*/ 56 h 1015"/>
                <a:gd name="T70" fmla="*/ 49 w 1302"/>
                <a:gd name="T71" fmla="*/ 56 h 1015"/>
                <a:gd name="T72" fmla="*/ 50 w 1302"/>
                <a:gd name="T73" fmla="*/ 55 h 1015"/>
                <a:gd name="T74" fmla="*/ 52 w 1302"/>
                <a:gd name="T75" fmla="*/ 55 h 1015"/>
                <a:gd name="T76" fmla="*/ 53 w 1302"/>
                <a:gd name="T77" fmla="*/ 54 h 1015"/>
                <a:gd name="T78" fmla="*/ 54 w 1302"/>
                <a:gd name="T79" fmla="*/ 54 h 1015"/>
                <a:gd name="T80" fmla="*/ 56 w 1302"/>
                <a:gd name="T81" fmla="*/ 54 h 1015"/>
                <a:gd name="T82" fmla="*/ 57 w 1302"/>
                <a:gd name="T83" fmla="*/ 53 h 1015"/>
                <a:gd name="T84" fmla="*/ 58 w 1302"/>
                <a:gd name="T85" fmla="*/ 53 h 1015"/>
                <a:gd name="T86" fmla="*/ 59 w 1302"/>
                <a:gd name="T87" fmla="*/ 53 h 1015"/>
                <a:gd name="T88" fmla="*/ 60 w 1302"/>
                <a:gd name="T89" fmla="*/ 52 h 1015"/>
                <a:gd name="T90" fmla="*/ 61 w 1302"/>
                <a:gd name="T91" fmla="*/ 52 h 1015"/>
                <a:gd name="T92" fmla="*/ 62 w 1302"/>
                <a:gd name="T93" fmla="*/ 51 h 1015"/>
                <a:gd name="T94" fmla="*/ 63 w 1302"/>
                <a:gd name="T95" fmla="*/ 51 h 1015"/>
                <a:gd name="T96" fmla="*/ 65 w 1302"/>
                <a:gd name="T97" fmla="*/ 50 h 1015"/>
                <a:gd name="T98" fmla="*/ 66 w 1302"/>
                <a:gd name="T99" fmla="*/ 50 h 1015"/>
                <a:gd name="T100" fmla="*/ 67 w 1302"/>
                <a:gd name="T101" fmla="*/ 49 h 1015"/>
                <a:gd name="T102" fmla="*/ 68 w 1302"/>
                <a:gd name="T103" fmla="*/ 49 h 1015"/>
                <a:gd name="T104" fmla="*/ 69 w 1302"/>
                <a:gd name="T105" fmla="*/ 49 h 1015"/>
                <a:gd name="T106" fmla="*/ 69 w 1302"/>
                <a:gd name="T107" fmla="*/ 49 h 101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302"/>
                <a:gd name="T163" fmla="*/ 0 h 1015"/>
                <a:gd name="T164" fmla="*/ 1302 w 1302"/>
                <a:gd name="T165" fmla="*/ 1015 h 101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302" h="1015">
                  <a:moveTo>
                    <a:pt x="1102" y="785"/>
                  </a:moveTo>
                  <a:lnTo>
                    <a:pt x="857" y="420"/>
                  </a:lnTo>
                  <a:lnTo>
                    <a:pt x="1302" y="0"/>
                  </a:lnTo>
                  <a:lnTo>
                    <a:pt x="985" y="10"/>
                  </a:lnTo>
                  <a:lnTo>
                    <a:pt x="5" y="734"/>
                  </a:lnTo>
                  <a:lnTo>
                    <a:pt x="0" y="1015"/>
                  </a:lnTo>
                  <a:lnTo>
                    <a:pt x="2" y="1013"/>
                  </a:lnTo>
                  <a:lnTo>
                    <a:pt x="13" y="1013"/>
                  </a:lnTo>
                  <a:lnTo>
                    <a:pt x="19" y="1013"/>
                  </a:lnTo>
                  <a:lnTo>
                    <a:pt x="28" y="1013"/>
                  </a:lnTo>
                  <a:lnTo>
                    <a:pt x="40" y="1013"/>
                  </a:lnTo>
                  <a:lnTo>
                    <a:pt x="53" y="1013"/>
                  </a:lnTo>
                  <a:lnTo>
                    <a:pt x="59" y="1011"/>
                  </a:lnTo>
                  <a:lnTo>
                    <a:pt x="66" y="1011"/>
                  </a:lnTo>
                  <a:lnTo>
                    <a:pt x="72" y="1011"/>
                  </a:lnTo>
                  <a:lnTo>
                    <a:pt x="80" y="1011"/>
                  </a:lnTo>
                  <a:lnTo>
                    <a:pt x="87" y="1009"/>
                  </a:lnTo>
                  <a:lnTo>
                    <a:pt x="97" y="1009"/>
                  </a:lnTo>
                  <a:lnTo>
                    <a:pt x="106" y="1009"/>
                  </a:lnTo>
                  <a:lnTo>
                    <a:pt x="116" y="1009"/>
                  </a:lnTo>
                  <a:lnTo>
                    <a:pt x="123" y="1007"/>
                  </a:lnTo>
                  <a:lnTo>
                    <a:pt x="133" y="1007"/>
                  </a:lnTo>
                  <a:lnTo>
                    <a:pt x="142" y="1007"/>
                  </a:lnTo>
                  <a:lnTo>
                    <a:pt x="154" y="1007"/>
                  </a:lnTo>
                  <a:lnTo>
                    <a:pt x="163" y="1006"/>
                  </a:lnTo>
                  <a:lnTo>
                    <a:pt x="175" y="1006"/>
                  </a:lnTo>
                  <a:lnTo>
                    <a:pt x="186" y="1006"/>
                  </a:lnTo>
                  <a:lnTo>
                    <a:pt x="197" y="1006"/>
                  </a:lnTo>
                  <a:lnTo>
                    <a:pt x="209" y="1004"/>
                  </a:lnTo>
                  <a:lnTo>
                    <a:pt x="220" y="1004"/>
                  </a:lnTo>
                  <a:lnTo>
                    <a:pt x="230" y="1002"/>
                  </a:lnTo>
                  <a:lnTo>
                    <a:pt x="243" y="1002"/>
                  </a:lnTo>
                  <a:lnTo>
                    <a:pt x="254" y="998"/>
                  </a:lnTo>
                  <a:lnTo>
                    <a:pt x="268" y="998"/>
                  </a:lnTo>
                  <a:lnTo>
                    <a:pt x="279" y="996"/>
                  </a:lnTo>
                  <a:lnTo>
                    <a:pt x="292" y="996"/>
                  </a:lnTo>
                  <a:lnTo>
                    <a:pt x="306" y="994"/>
                  </a:lnTo>
                  <a:lnTo>
                    <a:pt x="319" y="992"/>
                  </a:lnTo>
                  <a:lnTo>
                    <a:pt x="332" y="992"/>
                  </a:lnTo>
                  <a:lnTo>
                    <a:pt x="346" y="990"/>
                  </a:lnTo>
                  <a:lnTo>
                    <a:pt x="359" y="988"/>
                  </a:lnTo>
                  <a:lnTo>
                    <a:pt x="372" y="987"/>
                  </a:lnTo>
                  <a:lnTo>
                    <a:pt x="388" y="985"/>
                  </a:lnTo>
                  <a:lnTo>
                    <a:pt x="403" y="985"/>
                  </a:lnTo>
                  <a:lnTo>
                    <a:pt x="416" y="981"/>
                  </a:lnTo>
                  <a:lnTo>
                    <a:pt x="429" y="979"/>
                  </a:lnTo>
                  <a:lnTo>
                    <a:pt x="445" y="977"/>
                  </a:lnTo>
                  <a:lnTo>
                    <a:pt x="460" y="975"/>
                  </a:lnTo>
                  <a:lnTo>
                    <a:pt x="473" y="971"/>
                  </a:lnTo>
                  <a:lnTo>
                    <a:pt x="488" y="971"/>
                  </a:lnTo>
                  <a:lnTo>
                    <a:pt x="504" y="968"/>
                  </a:lnTo>
                  <a:lnTo>
                    <a:pt x="517" y="966"/>
                  </a:lnTo>
                  <a:lnTo>
                    <a:pt x="532" y="962"/>
                  </a:lnTo>
                  <a:lnTo>
                    <a:pt x="547" y="960"/>
                  </a:lnTo>
                  <a:lnTo>
                    <a:pt x="561" y="956"/>
                  </a:lnTo>
                  <a:lnTo>
                    <a:pt x="576" y="954"/>
                  </a:lnTo>
                  <a:lnTo>
                    <a:pt x="591" y="950"/>
                  </a:lnTo>
                  <a:lnTo>
                    <a:pt x="606" y="949"/>
                  </a:lnTo>
                  <a:lnTo>
                    <a:pt x="623" y="945"/>
                  </a:lnTo>
                  <a:lnTo>
                    <a:pt x="639" y="941"/>
                  </a:lnTo>
                  <a:lnTo>
                    <a:pt x="650" y="937"/>
                  </a:lnTo>
                  <a:lnTo>
                    <a:pt x="665" y="935"/>
                  </a:lnTo>
                  <a:lnTo>
                    <a:pt x="677" y="931"/>
                  </a:lnTo>
                  <a:lnTo>
                    <a:pt x="692" y="928"/>
                  </a:lnTo>
                  <a:lnTo>
                    <a:pt x="703" y="924"/>
                  </a:lnTo>
                  <a:lnTo>
                    <a:pt x="716" y="920"/>
                  </a:lnTo>
                  <a:lnTo>
                    <a:pt x="730" y="916"/>
                  </a:lnTo>
                  <a:lnTo>
                    <a:pt x="743" y="914"/>
                  </a:lnTo>
                  <a:lnTo>
                    <a:pt x="754" y="911"/>
                  </a:lnTo>
                  <a:lnTo>
                    <a:pt x="766" y="907"/>
                  </a:lnTo>
                  <a:lnTo>
                    <a:pt x="779" y="903"/>
                  </a:lnTo>
                  <a:lnTo>
                    <a:pt x="791" y="899"/>
                  </a:lnTo>
                  <a:lnTo>
                    <a:pt x="802" y="895"/>
                  </a:lnTo>
                  <a:lnTo>
                    <a:pt x="813" y="892"/>
                  </a:lnTo>
                  <a:lnTo>
                    <a:pt x="823" y="888"/>
                  </a:lnTo>
                  <a:lnTo>
                    <a:pt x="836" y="886"/>
                  </a:lnTo>
                  <a:lnTo>
                    <a:pt x="846" y="882"/>
                  </a:lnTo>
                  <a:lnTo>
                    <a:pt x="857" y="878"/>
                  </a:lnTo>
                  <a:lnTo>
                    <a:pt x="867" y="874"/>
                  </a:lnTo>
                  <a:lnTo>
                    <a:pt x="876" y="871"/>
                  </a:lnTo>
                  <a:lnTo>
                    <a:pt x="888" y="867"/>
                  </a:lnTo>
                  <a:lnTo>
                    <a:pt x="897" y="865"/>
                  </a:lnTo>
                  <a:lnTo>
                    <a:pt x="907" y="861"/>
                  </a:lnTo>
                  <a:lnTo>
                    <a:pt x="916" y="859"/>
                  </a:lnTo>
                  <a:lnTo>
                    <a:pt x="924" y="855"/>
                  </a:lnTo>
                  <a:lnTo>
                    <a:pt x="933" y="852"/>
                  </a:lnTo>
                  <a:lnTo>
                    <a:pt x="941" y="850"/>
                  </a:lnTo>
                  <a:lnTo>
                    <a:pt x="950" y="848"/>
                  </a:lnTo>
                  <a:lnTo>
                    <a:pt x="958" y="844"/>
                  </a:lnTo>
                  <a:lnTo>
                    <a:pt x="966" y="840"/>
                  </a:lnTo>
                  <a:lnTo>
                    <a:pt x="973" y="838"/>
                  </a:lnTo>
                  <a:lnTo>
                    <a:pt x="983" y="836"/>
                  </a:lnTo>
                  <a:lnTo>
                    <a:pt x="988" y="833"/>
                  </a:lnTo>
                  <a:lnTo>
                    <a:pt x="996" y="829"/>
                  </a:lnTo>
                  <a:lnTo>
                    <a:pt x="1002" y="827"/>
                  </a:lnTo>
                  <a:lnTo>
                    <a:pt x="1009" y="823"/>
                  </a:lnTo>
                  <a:lnTo>
                    <a:pt x="1021" y="817"/>
                  </a:lnTo>
                  <a:lnTo>
                    <a:pt x="1034" y="814"/>
                  </a:lnTo>
                  <a:lnTo>
                    <a:pt x="1043" y="810"/>
                  </a:lnTo>
                  <a:lnTo>
                    <a:pt x="1055" y="806"/>
                  </a:lnTo>
                  <a:lnTo>
                    <a:pt x="1062" y="802"/>
                  </a:lnTo>
                  <a:lnTo>
                    <a:pt x="1070" y="798"/>
                  </a:lnTo>
                  <a:lnTo>
                    <a:pt x="1078" y="795"/>
                  </a:lnTo>
                  <a:lnTo>
                    <a:pt x="1083" y="791"/>
                  </a:lnTo>
                  <a:lnTo>
                    <a:pt x="1089" y="789"/>
                  </a:lnTo>
                  <a:lnTo>
                    <a:pt x="1095" y="787"/>
                  </a:lnTo>
                  <a:lnTo>
                    <a:pt x="1101" y="785"/>
                  </a:lnTo>
                  <a:lnTo>
                    <a:pt x="1102" y="785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6" name="Freeform 35"/>
            <p:cNvSpPr>
              <a:spLocks/>
            </p:cNvSpPr>
            <p:nvPr/>
          </p:nvSpPr>
          <p:spPr bwMode="auto">
            <a:xfrm>
              <a:off x="4941" y="3189"/>
              <a:ext cx="317" cy="69"/>
            </a:xfrm>
            <a:custGeom>
              <a:avLst/>
              <a:gdLst>
                <a:gd name="T0" fmla="*/ 2 w 633"/>
                <a:gd name="T1" fmla="*/ 1 h 137"/>
                <a:gd name="T2" fmla="*/ 5 w 633"/>
                <a:gd name="T3" fmla="*/ 2 h 137"/>
                <a:gd name="T4" fmla="*/ 5 w 633"/>
                <a:gd name="T5" fmla="*/ 6 h 137"/>
                <a:gd name="T6" fmla="*/ 9 w 633"/>
                <a:gd name="T7" fmla="*/ 6 h 137"/>
                <a:gd name="T8" fmla="*/ 12 w 633"/>
                <a:gd name="T9" fmla="*/ 0 h 137"/>
                <a:gd name="T10" fmla="*/ 16 w 633"/>
                <a:gd name="T11" fmla="*/ 2 h 137"/>
                <a:gd name="T12" fmla="*/ 16 w 633"/>
                <a:gd name="T13" fmla="*/ 6 h 137"/>
                <a:gd name="T14" fmla="*/ 22 w 633"/>
                <a:gd name="T15" fmla="*/ 6 h 137"/>
                <a:gd name="T16" fmla="*/ 22 w 633"/>
                <a:gd name="T17" fmla="*/ 1 h 137"/>
                <a:gd name="T18" fmla="*/ 26 w 633"/>
                <a:gd name="T19" fmla="*/ 2 h 137"/>
                <a:gd name="T20" fmla="*/ 26 w 633"/>
                <a:gd name="T21" fmla="*/ 6 h 137"/>
                <a:gd name="T22" fmla="*/ 34 w 633"/>
                <a:gd name="T23" fmla="*/ 6 h 137"/>
                <a:gd name="T24" fmla="*/ 34 w 633"/>
                <a:gd name="T25" fmla="*/ 1 h 137"/>
                <a:gd name="T26" fmla="*/ 38 w 633"/>
                <a:gd name="T27" fmla="*/ 2 h 137"/>
                <a:gd name="T28" fmla="*/ 39 w 633"/>
                <a:gd name="T29" fmla="*/ 6 h 137"/>
                <a:gd name="T30" fmla="*/ 40 w 633"/>
                <a:gd name="T31" fmla="*/ 6 h 137"/>
                <a:gd name="T32" fmla="*/ 35 w 633"/>
                <a:gd name="T33" fmla="*/ 9 h 137"/>
                <a:gd name="T34" fmla="*/ 1 w 633"/>
                <a:gd name="T35" fmla="*/ 9 h 137"/>
                <a:gd name="T36" fmla="*/ 0 w 633"/>
                <a:gd name="T37" fmla="*/ 3 h 137"/>
                <a:gd name="T38" fmla="*/ 2 w 633"/>
                <a:gd name="T39" fmla="*/ 1 h 137"/>
                <a:gd name="T40" fmla="*/ 2 w 633"/>
                <a:gd name="T41" fmla="*/ 1 h 1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3"/>
                <a:gd name="T64" fmla="*/ 0 h 137"/>
                <a:gd name="T65" fmla="*/ 633 w 633"/>
                <a:gd name="T66" fmla="*/ 137 h 13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3" h="137">
                  <a:moveTo>
                    <a:pt x="27" y="6"/>
                  </a:moveTo>
                  <a:lnTo>
                    <a:pt x="78" y="31"/>
                  </a:lnTo>
                  <a:lnTo>
                    <a:pt x="78" y="84"/>
                  </a:lnTo>
                  <a:lnTo>
                    <a:pt x="143" y="84"/>
                  </a:lnTo>
                  <a:lnTo>
                    <a:pt x="181" y="0"/>
                  </a:lnTo>
                  <a:lnTo>
                    <a:pt x="245" y="23"/>
                  </a:lnTo>
                  <a:lnTo>
                    <a:pt x="247" y="84"/>
                  </a:lnTo>
                  <a:lnTo>
                    <a:pt x="342" y="90"/>
                  </a:lnTo>
                  <a:lnTo>
                    <a:pt x="346" y="2"/>
                  </a:lnTo>
                  <a:lnTo>
                    <a:pt x="405" y="27"/>
                  </a:lnTo>
                  <a:lnTo>
                    <a:pt x="405" y="92"/>
                  </a:lnTo>
                  <a:lnTo>
                    <a:pt x="534" y="92"/>
                  </a:lnTo>
                  <a:lnTo>
                    <a:pt x="534" y="4"/>
                  </a:lnTo>
                  <a:lnTo>
                    <a:pt x="605" y="31"/>
                  </a:lnTo>
                  <a:lnTo>
                    <a:pt x="610" y="92"/>
                  </a:lnTo>
                  <a:lnTo>
                    <a:pt x="633" y="90"/>
                  </a:lnTo>
                  <a:lnTo>
                    <a:pt x="555" y="137"/>
                  </a:lnTo>
                  <a:lnTo>
                    <a:pt x="13" y="135"/>
                  </a:lnTo>
                  <a:lnTo>
                    <a:pt x="0" y="42"/>
                  </a:lnTo>
                  <a:lnTo>
                    <a:pt x="27" y="6"/>
                  </a:lnTo>
                  <a:close/>
                </a:path>
              </a:pathLst>
            </a:custGeom>
            <a:solidFill>
              <a:srgbClr val="BF66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7" name="Freeform 36"/>
            <p:cNvSpPr>
              <a:spLocks/>
            </p:cNvSpPr>
            <p:nvPr/>
          </p:nvSpPr>
          <p:spPr bwMode="auto">
            <a:xfrm>
              <a:off x="5311" y="3221"/>
              <a:ext cx="97" cy="72"/>
            </a:xfrm>
            <a:custGeom>
              <a:avLst/>
              <a:gdLst>
                <a:gd name="T0" fmla="*/ 1 w 194"/>
                <a:gd name="T1" fmla="*/ 0 h 145"/>
                <a:gd name="T2" fmla="*/ 5 w 194"/>
                <a:gd name="T3" fmla="*/ 0 h 145"/>
                <a:gd name="T4" fmla="*/ 7 w 194"/>
                <a:gd name="T5" fmla="*/ 2 h 145"/>
                <a:gd name="T6" fmla="*/ 7 w 194"/>
                <a:gd name="T7" fmla="*/ 3 h 145"/>
                <a:gd name="T8" fmla="*/ 10 w 194"/>
                <a:gd name="T9" fmla="*/ 3 h 145"/>
                <a:gd name="T10" fmla="*/ 12 w 194"/>
                <a:gd name="T11" fmla="*/ 5 h 145"/>
                <a:gd name="T12" fmla="*/ 12 w 194"/>
                <a:gd name="T13" fmla="*/ 9 h 145"/>
                <a:gd name="T14" fmla="*/ 0 w 194"/>
                <a:gd name="T15" fmla="*/ 4 h 145"/>
                <a:gd name="T16" fmla="*/ 1 w 194"/>
                <a:gd name="T17" fmla="*/ 0 h 145"/>
                <a:gd name="T18" fmla="*/ 1 w 194"/>
                <a:gd name="T19" fmla="*/ 0 h 14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4"/>
                <a:gd name="T31" fmla="*/ 0 h 145"/>
                <a:gd name="T32" fmla="*/ 194 w 194"/>
                <a:gd name="T33" fmla="*/ 145 h 14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4" h="145">
                  <a:moveTo>
                    <a:pt x="11" y="0"/>
                  </a:moveTo>
                  <a:lnTo>
                    <a:pt x="68" y="0"/>
                  </a:lnTo>
                  <a:lnTo>
                    <a:pt x="119" y="34"/>
                  </a:lnTo>
                  <a:lnTo>
                    <a:pt x="119" y="59"/>
                  </a:lnTo>
                  <a:lnTo>
                    <a:pt x="156" y="59"/>
                  </a:lnTo>
                  <a:lnTo>
                    <a:pt x="192" y="88"/>
                  </a:lnTo>
                  <a:lnTo>
                    <a:pt x="194" y="145"/>
                  </a:lnTo>
                  <a:lnTo>
                    <a:pt x="0" y="6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BF66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8" name="Freeform 37"/>
            <p:cNvSpPr>
              <a:spLocks/>
            </p:cNvSpPr>
            <p:nvPr/>
          </p:nvSpPr>
          <p:spPr bwMode="auto">
            <a:xfrm>
              <a:off x="3984" y="3889"/>
              <a:ext cx="376" cy="204"/>
            </a:xfrm>
            <a:custGeom>
              <a:avLst/>
              <a:gdLst>
                <a:gd name="T0" fmla="*/ 0 w 752"/>
                <a:gd name="T1" fmla="*/ 7 h 409"/>
                <a:gd name="T2" fmla="*/ 12 w 752"/>
                <a:gd name="T3" fmla="*/ 0 h 409"/>
                <a:gd name="T4" fmla="*/ 36 w 752"/>
                <a:gd name="T5" fmla="*/ 1 h 409"/>
                <a:gd name="T6" fmla="*/ 47 w 752"/>
                <a:gd name="T7" fmla="*/ 25 h 409"/>
                <a:gd name="T8" fmla="*/ 38 w 752"/>
                <a:gd name="T9" fmla="*/ 24 h 409"/>
                <a:gd name="T10" fmla="*/ 23 w 752"/>
                <a:gd name="T11" fmla="*/ 20 h 409"/>
                <a:gd name="T12" fmla="*/ 22 w 752"/>
                <a:gd name="T13" fmla="*/ 19 h 409"/>
                <a:gd name="T14" fmla="*/ 22 w 752"/>
                <a:gd name="T15" fmla="*/ 19 h 409"/>
                <a:gd name="T16" fmla="*/ 21 w 752"/>
                <a:gd name="T17" fmla="*/ 19 h 409"/>
                <a:gd name="T18" fmla="*/ 21 w 752"/>
                <a:gd name="T19" fmla="*/ 19 h 409"/>
                <a:gd name="T20" fmla="*/ 20 w 752"/>
                <a:gd name="T21" fmla="*/ 18 h 409"/>
                <a:gd name="T22" fmla="*/ 19 w 752"/>
                <a:gd name="T23" fmla="*/ 18 h 409"/>
                <a:gd name="T24" fmla="*/ 18 w 752"/>
                <a:gd name="T25" fmla="*/ 17 h 409"/>
                <a:gd name="T26" fmla="*/ 18 w 752"/>
                <a:gd name="T27" fmla="*/ 17 h 409"/>
                <a:gd name="T28" fmla="*/ 17 w 752"/>
                <a:gd name="T29" fmla="*/ 17 h 409"/>
                <a:gd name="T30" fmla="*/ 17 w 752"/>
                <a:gd name="T31" fmla="*/ 17 h 409"/>
                <a:gd name="T32" fmla="*/ 15 w 752"/>
                <a:gd name="T33" fmla="*/ 17 h 409"/>
                <a:gd name="T34" fmla="*/ 15 w 752"/>
                <a:gd name="T35" fmla="*/ 16 h 409"/>
                <a:gd name="T36" fmla="*/ 14 w 752"/>
                <a:gd name="T37" fmla="*/ 16 h 409"/>
                <a:gd name="T38" fmla="*/ 13 w 752"/>
                <a:gd name="T39" fmla="*/ 16 h 409"/>
                <a:gd name="T40" fmla="*/ 13 w 752"/>
                <a:gd name="T41" fmla="*/ 15 h 409"/>
                <a:gd name="T42" fmla="*/ 12 w 752"/>
                <a:gd name="T43" fmla="*/ 15 h 409"/>
                <a:gd name="T44" fmla="*/ 12 w 752"/>
                <a:gd name="T45" fmla="*/ 15 h 409"/>
                <a:gd name="T46" fmla="*/ 12 w 752"/>
                <a:gd name="T47" fmla="*/ 15 h 409"/>
                <a:gd name="T48" fmla="*/ 12 w 752"/>
                <a:gd name="T49" fmla="*/ 14 h 409"/>
                <a:gd name="T50" fmla="*/ 11 w 752"/>
                <a:gd name="T51" fmla="*/ 14 h 409"/>
                <a:gd name="T52" fmla="*/ 11 w 752"/>
                <a:gd name="T53" fmla="*/ 14 h 409"/>
                <a:gd name="T54" fmla="*/ 10 w 752"/>
                <a:gd name="T55" fmla="*/ 14 h 409"/>
                <a:gd name="T56" fmla="*/ 10 w 752"/>
                <a:gd name="T57" fmla="*/ 13 h 409"/>
                <a:gd name="T58" fmla="*/ 9 w 752"/>
                <a:gd name="T59" fmla="*/ 13 h 409"/>
                <a:gd name="T60" fmla="*/ 7 w 752"/>
                <a:gd name="T61" fmla="*/ 13 h 409"/>
                <a:gd name="T62" fmla="*/ 7 w 752"/>
                <a:gd name="T63" fmla="*/ 12 h 409"/>
                <a:gd name="T64" fmla="*/ 6 w 752"/>
                <a:gd name="T65" fmla="*/ 12 h 409"/>
                <a:gd name="T66" fmla="*/ 6 w 752"/>
                <a:gd name="T67" fmla="*/ 11 h 409"/>
                <a:gd name="T68" fmla="*/ 5 w 752"/>
                <a:gd name="T69" fmla="*/ 11 h 409"/>
                <a:gd name="T70" fmla="*/ 5 w 752"/>
                <a:gd name="T71" fmla="*/ 10 h 409"/>
                <a:gd name="T72" fmla="*/ 3 w 752"/>
                <a:gd name="T73" fmla="*/ 10 h 409"/>
                <a:gd name="T74" fmla="*/ 3 w 752"/>
                <a:gd name="T75" fmla="*/ 9 h 409"/>
                <a:gd name="T76" fmla="*/ 3 w 752"/>
                <a:gd name="T77" fmla="*/ 9 h 409"/>
                <a:gd name="T78" fmla="*/ 1 w 752"/>
                <a:gd name="T79" fmla="*/ 8 h 409"/>
                <a:gd name="T80" fmla="*/ 1 w 752"/>
                <a:gd name="T81" fmla="*/ 8 h 409"/>
                <a:gd name="T82" fmla="*/ 1 w 752"/>
                <a:gd name="T83" fmla="*/ 8 h 409"/>
                <a:gd name="T84" fmla="*/ 1 w 752"/>
                <a:gd name="T85" fmla="*/ 7 h 409"/>
                <a:gd name="T86" fmla="*/ 0 w 752"/>
                <a:gd name="T87" fmla="*/ 7 h 409"/>
                <a:gd name="T88" fmla="*/ 0 w 752"/>
                <a:gd name="T89" fmla="*/ 7 h 40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52"/>
                <a:gd name="T136" fmla="*/ 0 h 409"/>
                <a:gd name="T137" fmla="*/ 752 w 752"/>
                <a:gd name="T138" fmla="*/ 409 h 40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52" h="409">
                  <a:moveTo>
                    <a:pt x="0" y="116"/>
                  </a:moveTo>
                  <a:lnTo>
                    <a:pt x="207" y="0"/>
                  </a:lnTo>
                  <a:lnTo>
                    <a:pt x="570" y="23"/>
                  </a:lnTo>
                  <a:lnTo>
                    <a:pt x="752" y="409"/>
                  </a:lnTo>
                  <a:lnTo>
                    <a:pt x="597" y="399"/>
                  </a:lnTo>
                  <a:lnTo>
                    <a:pt x="363" y="323"/>
                  </a:lnTo>
                  <a:lnTo>
                    <a:pt x="351" y="319"/>
                  </a:lnTo>
                  <a:lnTo>
                    <a:pt x="342" y="314"/>
                  </a:lnTo>
                  <a:lnTo>
                    <a:pt x="330" y="310"/>
                  </a:lnTo>
                  <a:lnTo>
                    <a:pt x="321" y="304"/>
                  </a:lnTo>
                  <a:lnTo>
                    <a:pt x="309" y="299"/>
                  </a:lnTo>
                  <a:lnTo>
                    <a:pt x="296" y="293"/>
                  </a:lnTo>
                  <a:lnTo>
                    <a:pt x="285" y="287"/>
                  </a:lnTo>
                  <a:lnTo>
                    <a:pt x="273" y="283"/>
                  </a:lnTo>
                  <a:lnTo>
                    <a:pt x="266" y="280"/>
                  </a:lnTo>
                  <a:lnTo>
                    <a:pt x="260" y="276"/>
                  </a:lnTo>
                  <a:lnTo>
                    <a:pt x="252" y="272"/>
                  </a:lnTo>
                  <a:lnTo>
                    <a:pt x="245" y="270"/>
                  </a:lnTo>
                  <a:lnTo>
                    <a:pt x="233" y="264"/>
                  </a:lnTo>
                  <a:lnTo>
                    <a:pt x="220" y="259"/>
                  </a:lnTo>
                  <a:lnTo>
                    <a:pt x="212" y="255"/>
                  </a:lnTo>
                  <a:lnTo>
                    <a:pt x="207" y="251"/>
                  </a:lnTo>
                  <a:lnTo>
                    <a:pt x="199" y="247"/>
                  </a:lnTo>
                  <a:lnTo>
                    <a:pt x="193" y="245"/>
                  </a:lnTo>
                  <a:lnTo>
                    <a:pt x="180" y="238"/>
                  </a:lnTo>
                  <a:lnTo>
                    <a:pt x="169" y="232"/>
                  </a:lnTo>
                  <a:lnTo>
                    <a:pt x="161" y="228"/>
                  </a:lnTo>
                  <a:lnTo>
                    <a:pt x="154" y="224"/>
                  </a:lnTo>
                  <a:lnTo>
                    <a:pt x="146" y="221"/>
                  </a:lnTo>
                  <a:lnTo>
                    <a:pt x="140" y="217"/>
                  </a:lnTo>
                  <a:lnTo>
                    <a:pt x="127" y="209"/>
                  </a:lnTo>
                  <a:lnTo>
                    <a:pt x="116" y="202"/>
                  </a:lnTo>
                  <a:lnTo>
                    <a:pt x="102" y="196"/>
                  </a:lnTo>
                  <a:lnTo>
                    <a:pt x="91" y="188"/>
                  </a:lnTo>
                  <a:lnTo>
                    <a:pt x="79" y="181"/>
                  </a:lnTo>
                  <a:lnTo>
                    <a:pt x="68" y="173"/>
                  </a:lnTo>
                  <a:lnTo>
                    <a:pt x="58" y="166"/>
                  </a:lnTo>
                  <a:lnTo>
                    <a:pt x="47" y="158"/>
                  </a:lnTo>
                  <a:lnTo>
                    <a:pt x="38" y="150"/>
                  </a:lnTo>
                  <a:lnTo>
                    <a:pt x="28" y="143"/>
                  </a:lnTo>
                  <a:lnTo>
                    <a:pt x="19" y="135"/>
                  </a:lnTo>
                  <a:lnTo>
                    <a:pt x="13" y="129"/>
                  </a:lnTo>
                  <a:lnTo>
                    <a:pt x="5" y="122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E6B3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9" name="Freeform 38"/>
            <p:cNvSpPr>
              <a:spLocks/>
            </p:cNvSpPr>
            <p:nvPr/>
          </p:nvSpPr>
          <p:spPr bwMode="auto">
            <a:xfrm>
              <a:off x="4702" y="3531"/>
              <a:ext cx="223" cy="163"/>
            </a:xfrm>
            <a:custGeom>
              <a:avLst/>
              <a:gdLst>
                <a:gd name="T0" fmla="*/ 0 w 447"/>
                <a:gd name="T1" fmla="*/ 16 h 325"/>
                <a:gd name="T2" fmla="*/ 4 w 447"/>
                <a:gd name="T3" fmla="*/ 15 h 325"/>
                <a:gd name="T4" fmla="*/ 4 w 447"/>
                <a:gd name="T5" fmla="*/ 9 h 325"/>
                <a:gd name="T6" fmla="*/ 11 w 447"/>
                <a:gd name="T7" fmla="*/ 7 h 325"/>
                <a:gd name="T8" fmla="*/ 15 w 447"/>
                <a:gd name="T9" fmla="*/ 9 h 325"/>
                <a:gd name="T10" fmla="*/ 15 w 447"/>
                <a:gd name="T11" fmla="*/ 4 h 325"/>
                <a:gd name="T12" fmla="*/ 22 w 447"/>
                <a:gd name="T13" fmla="*/ 0 h 325"/>
                <a:gd name="T14" fmla="*/ 27 w 447"/>
                <a:gd name="T15" fmla="*/ 3 h 325"/>
                <a:gd name="T16" fmla="*/ 24 w 447"/>
                <a:gd name="T17" fmla="*/ 7 h 325"/>
                <a:gd name="T18" fmla="*/ 22 w 447"/>
                <a:gd name="T19" fmla="*/ 12 h 325"/>
                <a:gd name="T20" fmla="*/ 8 w 447"/>
                <a:gd name="T21" fmla="*/ 19 h 325"/>
                <a:gd name="T22" fmla="*/ 0 w 447"/>
                <a:gd name="T23" fmla="*/ 21 h 325"/>
                <a:gd name="T24" fmla="*/ 0 w 447"/>
                <a:gd name="T25" fmla="*/ 16 h 325"/>
                <a:gd name="T26" fmla="*/ 0 w 447"/>
                <a:gd name="T27" fmla="*/ 16 h 3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47"/>
                <a:gd name="T43" fmla="*/ 0 h 325"/>
                <a:gd name="T44" fmla="*/ 447 w 447"/>
                <a:gd name="T45" fmla="*/ 325 h 32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47" h="325">
                  <a:moveTo>
                    <a:pt x="2" y="247"/>
                  </a:moveTo>
                  <a:lnTo>
                    <a:pt x="67" y="226"/>
                  </a:lnTo>
                  <a:lnTo>
                    <a:pt x="67" y="138"/>
                  </a:lnTo>
                  <a:lnTo>
                    <a:pt x="181" y="98"/>
                  </a:lnTo>
                  <a:lnTo>
                    <a:pt x="253" y="138"/>
                  </a:lnTo>
                  <a:lnTo>
                    <a:pt x="255" y="51"/>
                  </a:lnTo>
                  <a:lnTo>
                    <a:pt x="367" y="0"/>
                  </a:lnTo>
                  <a:lnTo>
                    <a:pt x="447" y="36"/>
                  </a:lnTo>
                  <a:lnTo>
                    <a:pt x="388" y="97"/>
                  </a:lnTo>
                  <a:lnTo>
                    <a:pt x="359" y="182"/>
                  </a:lnTo>
                  <a:lnTo>
                    <a:pt x="139" y="300"/>
                  </a:lnTo>
                  <a:lnTo>
                    <a:pt x="0" y="325"/>
                  </a:lnTo>
                  <a:lnTo>
                    <a:pt x="2" y="247"/>
                  </a:lnTo>
                  <a:close/>
                </a:path>
              </a:pathLst>
            </a:custGeom>
            <a:solidFill>
              <a:srgbClr val="FFE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0" name="Freeform 39"/>
            <p:cNvSpPr>
              <a:spLocks/>
            </p:cNvSpPr>
            <p:nvPr/>
          </p:nvSpPr>
          <p:spPr bwMode="auto">
            <a:xfrm>
              <a:off x="3849" y="3598"/>
              <a:ext cx="598" cy="349"/>
            </a:xfrm>
            <a:custGeom>
              <a:avLst/>
              <a:gdLst>
                <a:gd name="T0" fmla="*/ 5 w 1195"/>
                <a:gd name="T1" fmla="*/ 27 h 697"/>
                <a:gd name="T2" fmla="*/ 5 w 1195"/>
                <a:gd name="T3" fmla="*/ 26 h 697"/>
                <a:gd name="T4" fmla="*/ 4 w 1195"/>
                <a:gd name="T5" fmla="*/ 26 h 697"/>
                <a:gd name="T6" fmla="*/ 4 w 1195"/>
                <a:gd name="T7" fmla="*/ 25 h 697"/>
                <a:gd name="T8" fmla="*/ 3 w 1195"/>
                <a:gd name="T9" fmla="*/ 24 h 697"/>
                <a:gd name="T10" fmla="*/ 3 w 1195"/>
                <a:gd name="T11" fmla="*/ 23 h 697"/>
                <a:gd name="T12" fmla="*/ 3 w 1195"/>
                <a:gd name="T13" fmla="*/ 22 h 697"/>
                <a:gd name="T14" fmla="*/ 2 w 1195"/>
                <a:gd name="T15" fmla="*/ 20 h 697"/>
                <a:gd name="T16" fmla="*/ 2 w 1195"/>
                <a:gd name="T17" fmla="*/ 19 h 697"/>
                <a:gd name="T18" fmla="*/ 1 w 1195"/>
                <a:gd name="T19" fmla="*/ 18 h 697"/>
                <a:gd name="T20" fmla="*/ 1 w 1195"/>
                <a:gd name="T21" fmla="*/ 16 h 697"/>
                <a:gd name="T22" fmla="*/ 1 w 1195"/>
                <a:gd name="T23" fmla="*/ 15 h 697"/>
                <a:gd name="T24" fmla="*/ 1 w 1195"/>
                <a:gd name="T25" fmla="*/ 14 h 697"/>
                <a:gd name="T26" fmla="*/ 1 w 1195"/>
                <a:gd name="T27" fmla="*/ 13 h 697"/>
                <a:gd name="T28" fmla="*/ 1 w 1195"/>
                <a:gd name="T29" fmla="*/ 12 h 697"/>
                <a:gd name="T30" fmla="*/ 0 w 1195"/>
                <a:gd name="T31" fmla="*/ 11 h 697"/>
                <a:gd name="T32" fmla="*/ 0 w 1195"/>
                <a:gd name="T33" fmla="*/ 11 h 697"/>
                <a:gd name="T34" fmla="*/ 8 w 1195"/>
                <a:gd name="T35" fmla="*/ 7 h 697"/>
                <a:gd name="T36" fmla="*/ 17 w 1195"/>
                <a:gd name="T37" fmla="*/ 10 h 697"/>
                <a:gd name="T38" fmla="*/ 20 w 1195"/>
                <a:gd name="T39" fmla="*/ 11 h 697"/>
                <a:gd name="T40" fmla="*/ 26 w 1195"/>
                <a:gd name="T41" fmla="*/ 6 h 697"/>
                <a:gd name="T42" fmla="*/ 30 w 1195"/>
                <a:gd name="T43" fmla="*/ 11 h 697"/>
                <a:gd name="T44" fmla="*/ 33 w 1195"/>
                <a:gd name="T45" fmla="*/ 6 h 697"/>
                <a:gd name="T46" fmla="*/ 43 w 1195"/>
                <a:gd name="T47" fmla="*/ 7 h 697"/>
                <a:gd name="T48" fmla="*/ 51 w 1195"/>
                <a:gd name="T49" fmla="*/ 3 h 697"/>
                <a:gd name="T50" fmla="*/ 53 w 1195"/>
                <a:gd name="T51" fmla="*/ 7 h 697"/>
                <a:gd name="T52" fmla="*/ 55 w 1195"/>
                <a:gd name="T53" fmla="*/ 3 h 697"/>
                <a:gd name="T54" fmla="*/ 64 w 1195"/>
                <a:gd name="T55" fmla="*/ 4 h 697"/>
                <a:gd name="T56" fmla="*/ 71 w 1195"/>
                <a:gd name="T57" fmla="*/ 0 h 697"/>
                <a:gd name="T58" fmla="*/ 75 w 1195"/>
                <a:gd name="T59" fmla="*/ 6 h 697"/>
                <a:gd name="T60" fmla="*/ 19 w 1195"/>
                <a:gd name="T61" fmla="*/ 18 h 697"/>
                <a:gd name="T62" fmla="*/ 17 w 1195"/>
                <a:gd name="T63" fmla="*/ 44 h 697"/>
                <a:gd name="T64" fmla="*/ 16 w 1195"/>
                <a:gd name="T65" fmla="*/ 43 h 697"/>
                <a:gd name="T66" fmla="*/ 15 w 1195"/>
                <a:gd name="T67" fmla="*/ 41 h 697"/>
                <a:gd name="T68" fmla="*/ 14 w 1195"/>
                <a:gd name="T69" fmla="*/ 40 h 697"/>
                <a:gd name="T70" fmla="*/ 13 w 1195"/>
                <a:gd name="T71" fmla="*/ 39 h 697"/>
                <a:gd name="T72" fmla="*/ 12 w 1195"/>
                <a:gd name="T73" fmla="*/ 38 h 697"/>
                <a:gd name="T74" fmla="*/ 11 w 1195"/>
                <a:gd name="T75" fmla="*/ 37 h 697"/>
                <a:gd name="T76" fmla="*/ 11 w 1195"/>
                <a:gd name="T77" fmla="*/ 36 h 697"/>
                <a:gd name="T78" fmla="*/ 10 w 1195"/>
                <a:gd name="T79" fmla="*/ 35 h 697"/>
                <a:gd name="T80" fmla="*/ 9 w 1195"/>
                <a:gd name="T81" fmla="*/ 34 h 697"/>
                <a:gd name="T82" fmla="*/ 9 w 1195"/>
                <a:gd name="T83" fmla="*/ 33 h 697"/>
                <a:gd name="T84" fmla="*/ 8 w 1195"/>
                <a:gd name="T85" fmla="*/ 32 h 697"/>
                <a:gd name="T86" fmla="*/ 8 w 1195"/>
                <a:gd name="T87" fmla="*/ 31 h 697"/>
                <a:gd name="T88" fmla="*/ 7 w 1195"/>
                <a:gd name="T89" fmla="*/ 30 h 697"/>
                <a:gd name="T90" fmla="*/ 7 w 1195"/>
                <a:gd name="T91" fmla="*/ 30 h 697"/>
                <a:gd name="T92" fmla="*/ 6 w 1195"/>
                <a:gd name="T93" fmla="*/ 29 h 697"/>
                <a:gd name="T94" fmla="*/ 5 w 1195"/>
                <a:gd name="T95" fmla="*/ 28 h 697"/>
                <a:gd name="T96" fmla="*/ 5 w 1195"/>
                <a:gd name="T97" fmla="*/ 28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95"/>
                <a:gd name="T148" fmla="*/ 0 h 697"/>
                <a:gd name="T149" fmla="*/ 1195 w 1195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95" h="697">
                  <a:moveTo>
                    <a:pt x="78" y="437"/>
                  </a:moveTo>
                  <a:lnTo>
                    <a:pt x="74" y="429"/>
                  </a:lnTo>
                  <a:lnTo>
                    <a:pt x="70" y="422"/>
                  </a:lnTo>
                  <a:lnTo>
                    <a:pt x="66" y="416"/>
                  </a:lnTo>
                  <a:lnTo>
                    <a:pt x="62" y="408"/>
                  </a:lnTo>
                  <a:lnTo>
                    <a:pt x="59" y="401"/>
                  </a:lnTo>
                  <a:lnTo>
                    <a:pt x="57" y="395"/>
                  </a:lnTo>
                  <a:lnTo>
                    <a:pt x="53" y="387"/>
                  </a:lnTo>
                  <a:lnTo>
                    <a:pt x="51" y="382"/>
                  </a:lnTo>
                  <a:lnTo>
                    <a:pt x="47" y="374"/>
                  </a:lnTo>
                  <a:lnTo>
                    <a:pt x="45" y="368"/>
                  </a:lnTo>
                  <a:lnTo>
                    <a:pt x="41" y="361"/>
                  </a:lnTo>
                  <a:lnTo>
                    <a:pt x="40" y="355"/>
                  </a:lnTo>
                  <a:lnTo>
                    <a:pt x="36" y="342"/>
                  </a:lnTo>
                  <a:lnTo>
                    <a:pt x="32" y="330"/>
                  </a:lnTo>
                  <a:lnTo>
                    <a:pt x="28" y="319"/>
                  </a:lnTo>
                  <a:lnTo>
                    <a:pt x="24" y="308"/>
                  </a:lnTo>
                  <a:lnTo>
                    <a:pt x="20" y="296"/>
                  </a:lnTo>
                  <a:lnTo>
                    <a:pt x="19" y="285"/>
                  </a:lnTo>
                  <a:lnTo>
                    <a:pt x="15" y="275"/>
                  </a:lnTo>
                  <a:lnTo>
                    <a:pt x="13" y="264"/>
                  </a:lnTo>
                  <a:lnTo>
                    <a:pt x="11" y="254"/>
                  </a:lnTo>
                  <a:lnTo>
                    <a:pt x="9" y="245"/>
                  </a:lnTo>
                  <a:lnTo>
                    <a:pt x="7" y="233"/>
                  </a:lnTo>
                  <a:lnTo>
                    <a:pt x="5" y="226"/>
                  </a:lnTo>
                  <a:lnTo>
                    <a:pt x="3" y="216"/>
                  </a:lnTo>
                  <a:lnTo>
                    <a:pt x="3" y="211"/>
                  </a:lnTo>
                  <a:lnTo>
                    <a:pt x="1" y="203"/>
                  </a:lnTo>
                  <a:lnTo>
                    <a:pt x="1" y="195"/>
                  </a:lnTo>
                  <a:lnTo>
                    <a:pt x="1" y="190"/>
                  </a:lnTo>
                  <a:lnTo>
                    <a:pt x="1" y="186"/>
                  </a:lnTo>
                  <a:lnTo>
                    <a:pt x="0" y="174"/>
                  </a:lnTo>
                  <a:lnTo>
                    <a:pt x="0" y="169"/>
                  </a:lnTo>
                  <a:lnTo>
                    <a:pt x="0" y="163"/>
                  </a:lnTo>
                  <a:lnTo>
                    <a:pt x="116" y="167"/>
                  </a:lnTo>
                  <a:lnTo>
                    <a:pt x="116" y="104"/>
                  </a:lnTo>
                  <a:lnTo>
                    <a:pt x="222" y="100"/>
                  </a:lnTo>
                  <a:lnTo>
                    <a:pt x="270" y="146"/>
                  </a:lnTo>
                  <a:lnTo>
                    <a:pt x="266" y="173"/>
                  </a:lnTo>
                  <a:lnTo>
                    <a:pt x="311" y="171"/>
                  </a:lnTo>
                  <a:lnTo>
                    <a:pt x="311" y="97"/>
                  </a:lnTo>
                  <a:lnTo>
                    <a:pt x="416" y="89"/>
                  </a:lnTo>
                  <a:lnTo>
                    <a:pt x="473" y="133"/>
                  </a:lnTo>
                  <a:lnTo>
                    <a:pt x="473" y="161"/>
                  </a:lnTo>
                  <a:lnTo>
                    <a:pt x="519" y="150"/>
                  </a:lnTo>
                  <a:lnTo>
                    <a:pt x="519" y="83"/>
                  </a:lnTo>
                  <a:lnTo>
                    <a:pt x="633" y="66"/>
                  </a:lnTo>
                  <a:lnTo>
                    <a:pt x="682" y="100"/>
                  </a:lnTo>
                  <a:lnTo>
                    <a:pt x="686" y="55"/>
                  </a:lnTo>
                  <a:lnTo>
                    <a:pt x="802" y="43"/>
                  </a:lnTo>
                  <a:lnTo>
                    <a:pt x="844" y="79"/>
                  </a:lnTo>
                  <a:lnTo>
                    <a:pt x="848" y="106"/>
                  </a:lnTo>
                  <a:lnTo>
                    <a:pt x="874" y="97"/>
                  </a:lnTo>
                  <a:lnTo>
                    <a:pt x="872" y="34"/>
                  </a:lnTo>
                  <a:lnTo>
                    <a:pt x="977" y="21"/>
                  </a:lnTo>
                  <a:lnTo>
                    <a:pt x="1022" y="59"/>
                  </a:lnTo>
                  <a:lnTo>
                    <a:pt x="1022" y="13"/>
                  </a:lnTo>
                  <a:lnTo>
                    <a:pt x="1127" y="0"/>
                  </a:lnTo>
                  <a:lnTo>
                    <a:pt x="1195" y="28"/>
                  </a:lnTo>
                  <a:lnTo>
                    <a:pt x="1186" y="95"/>
                  </a:lnTo>
                  <a:lnTo>
                    <a:pt x="530" y="241"/>
                  </a:lnTo>
                  <a:lnTo>
                    <a:pt x="304" y="275"/>
                  </a:lnTo>
                  <a:lnTo>
                    <a:pt x="273" y="697"/>
                  </a:lnTo>
                  <a:lnTo>
                    <a:pt x="271" y="693"/>
                  </a:lnTo>
                  <a:lnTo>
                    <a:pt x="266" y="688"/>
                  </a:lnTo>
                  <a:lnTo>
                    <a:pt x="254" y="678"/>
                  </a:lnTo>
                  <a:lnTo>
                    <a:pt x="245" y="669"/>
                  </a:lnTo>
                  <a:lnTo>
                    <a:pt x="232" y="655"/>
                  </a:lnTo>
                  <a:lnTo>
                    <a:pt x="222" y="642"/>
                  </a:lnTo>
                  <a:lnTo>
                    <a:pt x="211" y="632"/>
                  </a:lnTo>
                  <a:lnTo>
                    <a:pt x="203" y="623"/>
                  </a:lnTo>
                  <a:lnTo>
                    <a:pt x="195" y="615"/>
                  </a:lnTo>
                  <a:lnTo>
                    <a:pt x="188" y="606"/>
                  </a:lnTo>
                  <a:lnTo>
                    <a:pt x="184" y="598"/>
                  </a:lnTo>
                  <a:lnTo>
                    <a:pt x="180" y="594"/>
                  </a:lnTo>
                  <a:lnTo>
                    <a:pt x="174" y="587"/>
                  </a:lnTo>
                  <a:lnTo>
                    <a:pt x="173" y="581"/>
                  </a:lnTo>
                  <a:lnTo>
                    <a:pt x="165" y="572"/>
                  </a:lnTo>
                  <a:lnTo>
                    <a:pt x="161" y="566"/>
                  </a:lnTo>
                  <a:lnTo>
                    <a:pt x="155" y="558"/>
                  </a:lnTo>
                  <a:lnTo>
                    <a:pt x="152" y="551"/>
                  </a:lnTo>
                  <a:lnTo>
                    <a:pt x="144" y="541"/>
                  </a:lnTo>
                  <a:lnTo>
                    <a:pt x="140" y="536"/>
                  </a:lnTo>
                  <a:lnTo>
                    <a:pt x="135" y="526"/>
                  </a:lnTo>
                  <a:lnTo>
                    <a:pt x="131" y="518"/>
                  </a:lnTo>
                  <a:lnTo>
                    <a:pt x="125" y="511"/>
                  </a:lnTo>
                  <a:lnTo>
                    <a:pt x="119" y="501"/>
                  </a:lnTo>
                  <a:lnTo>
                    <a:pt x="114" y="496"/>
                  </a:lnTo>
                  <a:lnTo>
                    <a:pt x="110" y="488"/>
                  </a:lnTo>
                  <a:lnTo>
                    <a:pt x="104" y="480"/>
                  </a:lnTo>
                  <a:lnTo>
                    <a:pt x="100" y="473"/>
                  </a:lnTo>
                  <a:lnTo>
                    <a:pt x="97" y="465"/>
                  </a:lnTo>
                  <a:lnTo>
                    <a:pt x="93" y="461"/>
                  </a:lnTo>
                  <a:lnTo>
                    <a:pt x="85" y="450"/>
                  </a:lnTo>
                  <a:lnTo>
                    <a:pt x="81" y="442"/>
                  </a:lnTo>
                  <a:lnTo>
                    <a:pt x="78" y="439"/>
                  </a:lnTo>
                  <a:lnTo>
                    <a:pt x="78" y="437"/>
                  </a:lnTo>
                  <a:close/>
                </a:path>
              </a:pathLst>
            </a:custGeom>
            <a:solidFill>
              <a:srgbClr val="FFE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1" name="Freeform 40"/>
            <p:cNvSpPr>
              <a:spLocks/>
            </p:cNvSpPr>
            <p:nvPr/>
          </p:nvSpPr>
          <p:spPr bwMode="auto">
            <a:xfrm>
              <a:off x="5275" y="3187"/>
              <a:ext cx="135" cy="438"/>
            </a:xfrm>
            <a:custGeom>
              <a:avLst/>
              <a:gdLst>
                <a:gd name="T0" fmla="*/ 2 w 270"/>
                <a:gd name="T1" fmla="*/ 55 h 876"/>
                <a:gd name="T2" fmla="*/ 17 w 270"/>
                <a:gd name="T3" fmla="*/ 44 h 876"/>
                <a:gd name="T4" fmla="*/ 17 w 270"/>
                <a:gd name="T5" fmla="*/ 18 h 876"/>
                <a:gd name="T6" fmla="*/ 17 w 270"/>
                <a:gd name="T7" fmla="*/ 17 h 876"/>
                <a:gd name="T8" fmla="*/ 17 w 270"/>
                <a:gd name="T9" fmla="*/ 10 h 876"/>
                <a:gd name="T10" fmla="*/ 14 w 270"/>
                <a:gd name="T11" fmla="*/ 7 h 876"/>
                <a:gd name="T12" fmla="*/ 14 w 270"/>
                <a:gd name="T13" fmla="*/ 12 h 876"/>
                <a:gd name="T14" fmla="*/ 12 w 270"/>
                <a:gd name="T15" fmla="*/ 11 h 876"/>
                <a:gd name="T16" fmla="*/ 11 w 270"/>
                <a:gd name="T17" fmla="*/ 7 h 876"/>
                <a:gd name="T18" fmla="*/ 8 w 270"/>
                <a:gd name="T19" fmla="*/ 3 h 876"/>
                <a:gd name="T20" fmla="*/ 8 w 270"/>
                <a:gd name="T21" fmla="*/ 10 h 876"/>
                <a:gd name="T22" fmla="*/ 6 w 270"/>
                <a:gd name="T23" fmla="*/ 7 h 876"/>
                <a:gd name="T24" fmla="*/ 6 w 270"/>
                <a:gd name="T25" fmla="*/ 3 h 876"/>
                <a:gd name="T26" fmla="*/ 3 w 270"/>
                <a:gd name="T27" fmla="*/ 0 h 876"/>
                <a:gd name="T28" fmla="*/ 0 w 270"/>
                <a:gd name="T29" fmla="*/ 18 h 876"/>
                <a:gd name="T30" fmla="*/ 2 w 270"/>
                <a:gd name="T31" fmla="*/ 55 h 876"/>
                <a:gd name="T32" fmla="*/ 2 w 270"/>
                <a:gd name="T33" fmla="*/ 55 h 87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70"/>
                <a:gd name="T52" fmla="*/ 0 h 876"/>
                <a:gd name="T53" fmla="*/ 270 w 270"/>
                <a:gd name="T54" fmla="*/ 876 h 87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70" h="876">
                  <a:moveTo>
                    <a:pt x="46" y="876"/>
                  </a:moveTo>
                  <a:lnTo>
                    <a:pt x="259" y="690"/>
                  </a:lnTo>
                  <a:lnTo>
                    <a:pt x="259" y="275"/>
                  </a:lnTo>
                  <a:lnTo>
                    <a:pt x="269" y="268"/>
                  </a:lnTo>
                  <a:lnTo>
                    <a:pt x="270" y="156"/>
                  </a:lnTo>
                  <a:lnTo>
                    <a:pt x="231" y="125"/>
                  </a:lnTo>
                  <a:lnTo>
                    <a:pt x="225" y="184"/>
                  </a:lnTo>
                  <a:lnTo>
                    <a:pt x="192" y="171"/>
                  </a:lnTo>
                  <a:lnTo>
                    <a:pt x="189" y="97"/>
                  </a:lnTo>
                  <a:lnTo>
                    <a:pt x="141" y="62"/>
                  </a:lnTo>
                  <a:lnTo>
                    <a:pt x="141" y="150"/>
                  </a:lnTo>
                  <a:lnTo>
                    <a:pt x="96" y="127"/>
                  </a:lnTo>
                  <a:lnTo>
                    <a:pt x="96" y="41"/>
                  </a:lnTo>
                  <a:lnTo>
                    <a:pt x="52" y="0"/>
                  </a:lnTo>
                  <a:lnTo>
                    <a:pt x="0" y="275"/>
                  </a:lnTo>
                  <a:lnTo>
                    <a:pt x="46" y="876"/>
                  </a:lnTo>
                  <a:close/>
                </a:path>
              </a:pathLst>
            </a:custGeom>
            <a:solidFill>
              <a:srgbClr val="D999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2" name="Freeform 41"/>
            <p:cNvSpPr>
              <a:spLocks/>
            </p:cNvSpPr>
            <p:nvPr/>
          </p:nvSpPr>
          <p:spPr bwMode="auto">
            <a:xfrm>
              <a:off x="4887" y="3187"/>
              <a:ext cx="414" cy="437"/>
            </a:xfrm>
            <a:custGeom>
              <a:avLst/>
              <a:gdLst>
                <a:gd name="T0" fmla="*/ 40 w 829"/>
                <a:gd name="T1" fmla="*/ 55 h 874"/>
                <a:gd name="T2" fmla="*/ 51 w 829"/>
                <a:gd name="T3" fmla="*/ 55 h 874"/>
                <a:gd name="T4" fmla="*/ 51 w 829"/>
                <a:gd name="T5" fmla="*/ 15 h 874"/>
                <a:gd name="T6" fmla="*/ 50 w 829"/>
                <a:gd name="T7" fmla="*/ 14 h 874"/>
                <a:gd name="T8" fmla="*/ 51 w 829"/>
                <a:gd name="T9" fmla="*/ 13 h 874"/>
                <a:gd name="T10" fmla="*/ 51 w 829"/>
                <a:gd name="T11" fmla="*/ 6 h 874"/>
                <a:gd name="T12" fmla="*/ 51 w 829"/>
                <a:gd name="T13" fmla="*/ 1 h 874"/>
                <a:gd name="T14" fmla="*/ 43 w 829"/>
                <a:gd name="T15" fmla="*/ 1 h 874"/>
                <a:gd name="T16" fmla="*/ 43 w 829"/>
                <a:gd name="T17" fmla="*/ 6 h 874"/>
                <a:gd name="T18" fmla="*/ 40 w 829"/>
                <a:gd name="T19" fmla="*/ 6 h 874"/>
                <a:gd name="T20" fmla="*/ 40 w 829"/>
                <a:gd name="T21" fmla="*/ 1 h 874"/>
                <a:gd name="T22" fmla="*/ 33 w 829"/>
                <a:gd name="T23" fmla="*/ 1 h 874"/>
                <a:gd name="T24" fmla="*/ 33 w 829"/>
                <a:gd name="T25" fmla="*/ 6 h 874"/>
                <a:gd name="T26" fmla="*/ 28 w 829"/>
                <a:gd name="T27" fmla="*/ 6 h 874"/>
                <a:gd name="T28" fmla="*/ 28 w 829"/>
                <a:gd name="T29" fmla="*/ 1 h 874"/>
                <a:gd name="T30" fmla="*/ 21 w 829"/>
                <a:gd name="T31" fmla="*/ 0 h 874"/>
                <a:gd name="T32" fmla="*/ 21 w 829"/>
                <a:gd name="T33" fmla="*/ 6 h 874"/>
                <a:gd name="T34" fmla="*/ 18 w 829"/>
                <a:gd name="T35" fmla="*/ 6 h 874"/>
                <a:gd name="T36" fmla="*/ 18 w 829"/>
                <a:gd name="T37" fmla="*/ 0 h 874"/>
                <a:gd name="T38" fmla="*/ 12 w 829"/>
                <a:gd name="T39" fmla="*/ 1 h 874"/>
                <a:gd name="T40" fmla="*/ 12 w 829"/>
                <a:gd name="T41" fmla="*/ 6 h 874"/>
                <a:gd name="T42" fmla="*/ 8 w 829"/>
                <a:gd name="T43" fmla="*/ 6 h 874"/>
                <a:gd name="T44" fmla="*/ 8 w 829"/>
                <a:gd name="T45" fmla="*/ 1 h 874"/>
                <a:gd name="T46" fmla="*/ 2 w 829"/>
                <a:gd name="T47" fmla="*/ 1 h 874"/>
                <a:gd name="T48" fmla="*/ 2 w 829"/>
                <a:gd name="T49" fmla="*/ 7 h 874"/>
                <a:gd name="T50" fmla="*/ 0 w 829"/>
                <a:gd name="T51" fmla="*/ 7 h 874"/>
                <a:gd name="T52" fmla="*/ 0 w 829"/>
                <a:gd name="T53" fmla="*/ 13 h 874"/>
                <a:gd name="T54" fmla="*/ 2 w 829"/>
                <a:gd name="T55" fmla="*/ 14 h 874"/>
                <a:gd name="T56" fmla="*/ 3 w 829"/>
                <a:gd name="T57" fmla="*/ 53 h 874"/>
                <a:gd name="T58" fmla="*/ 40 w 829"/>
                <a:gd name="T59" fmla="*/ 55 h 874"/>
                <a:gd name="T60" fmla="*/ 40 w 829"/>
                <a:gd name="T61" fmla="*/ 55 h 87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29"/>
                <a:gd name="T94" fmla="*/ 0 h 874"/>
                <a:gd name="T95" fmla="*/ 829 w 829"/>
                <a:gd name="T96" fmla="*/ 874 h 87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29" h="874">
                  <a:moveTo>
                    <a:pt x="650" y="866"/>
                  </a:moveTo>
                  <a:lnTo>
                    <a:pt x="823" y="874"/>
                  </a:lnTo>
                  <a:lnTo>
                    <a:pt x="827" y="251"/>
                  </a:lnTo>
                  <a:lnTo>
                    <a:pt x="802" y="222"/>
                  </a:lnTo>
                  <a:lnTo>
                    <a:pt x="829" y="205"/>
                  </a:lnTo>
                  <a:lnTo>
                    <a:pt x="829" y="95"/>
                  </a:lnTo>
                  <a:lnTo>
                    <a:pt x="827" y="3"/>
                  </a:lnTo>
                  <a:lnTo>
                    <a:pt x="703" y="3"/>
                  </a:lnTo>
                  <a:lnTo>
                    <a:pt x="699" y="91"/>
                  </a:lnTo>
                  <a:lnTo>
                    <a:pt x="646" y="89"/>
                  </a:lnTo>
                  <a:lnTo>
                    <a:pt x="642" y="3"/>
                  </a:lnTo>
                  <a:lnTo>
                    <a:pt x="532" y="3"/>
                  </a:lnTo>
                  <a:lnTo>
                    <a:pt x="532" y="87"/>
                  </a:lnTo>
                  <a:lnTo>
                    <a:pt x="454" y="87"/>
                  </a:lnTo>
                  <a:lnTo>
                    <a:pt x="454" y="3"/>
                  </a:lnTo>
                  <a:lnTo>
                    <a:pt x="350" y="0"/>
                  </a:lnTo>
                  <a:lnTo>
                    <a:pt x="348" y="87"/>
                  </a:lnTo>
                  <a:lnTo>
                    <a:pt x="289" y="83"/>
                  </a:lnTo>
                  <a:lnTo>
                    <a:pt x="289" y="0"/>
                  </a:lnTo>
                  <a:lnTo>
                    <a:pt x="192" y="3"/>
                  </a:lnTo>
                  <a:lnTo>
                    <a:pt x="192" y="85"/>
                  </a:lnTo>
                  <a:lnTo>
                    <a:pt x="135" y="85"/>
                  </a:lnTo>
                  <a:lnTo>
                    <a:pt x="135" y="9"/>
                  </a:lnTo>
                  <a:lnTo>
                    <a:pt x="45" y="7"/>
                  </a:lnTo>
                  <a:lnTo>
                    <a:pt x="43" y="117"/>
                  </a:lnTo>
                  <a:lnTo>
                    <a:pt x="2" y="116"/>
                  </a:lnTo>
                  <a:lnTo>
                    <a:pt x="0" y="195"/>
                  </a:lnTo>
                  <a:lnTo>
                    <a:pt x="47" y="216"/>
                  </a:lnTo>
                  <a:lnTo>
                    <a:pt x="55" y="842"/>
                  </a:lnTo>
                  <a:lnTo>
                    <a:pt x="650" y="866"/>
                  </a:lnTo>
                  <a:close/>
                </a:path>
              </a:pathLst>
            </a:custGeom>
            <a:solidFill>
              <a:srgbClr val="FFE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3" name="Freeform 42"/>
            <p:cNvSpPr>
              <a:spLocks/>
            </p:cNvSpPr>
            <p:nvPr/>
          </p:nvSpPr>
          <p:spPr bwMode="auto">
            <a:xfrm>
              <a:off x="4886" y="3285"/>
              <a:ext cx="415" cy="28"/>
            </a:xfrm>
            <a:custGeom>
              <a:avLst/>
              <a:gdLst>
                <a:gd name="T0" fmla="*/ 0 w 831"/>
                <a:gd name="T1" fmla="*/ 0 h 56"/>
                <a:gd name="T2" fmla="*/ 51 w 831"/>
                <a:gd name="T3" fmla="*/ 1 h 56"/>
                <a:gd name="T4" fmla="*/ 51 w 831"/>
                <a:gd name="T5" fmla="*/ 4 h 56"/>
                <a:gd name="T6" fmla="*/ 0 w 831"/>
                <a:gd name="T7" fmla="*/ 3 h 56"/>
                <a:gd name="T8" fmla="*/ 0 w 831"/>
                <a:gd name="T9" fmla="*/ 0 h 56"/>
                <a:gd name="T10" fmla="*/ 0 w 831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31"/>
                <a:gd name="T19" fmla="*/ 0 h 56"/>
                <a:gd name="T20" fmla="*/ 831 w 831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31" h="56">
                  <a:moveTo>
                    <a:pt x="2" y="0"/>
                  </a:moveTo>
                  <a:lnTo>
                    <a:pt x="831" y="10"/>
                  </a:lnTo>
                  <a:lnTo>
                    <a:pt x="829" y="56"/>
                  </a:lnTo>
                  <a:lnTo>
                    <a:pt x="0" y="3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2CC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4" name="Freeform 43"/>
            <p:cNvSpPr>
              <a:spLocks/>
            </p:cNvSpPr>
            <p:nvPr/>
          </p:nvSpPr>
          <p:spPr bwMode="auto">
            <a:xfrm>
              <a:off x="4975" y="3355"/>
              <a:ext cx="97" cy="141"/>
            </a:xfrm>
            <a:custGeom>
              <a:avLst/>
              <a:gdLst>
                <a:gd name="T0" fmla="*/ 1 w 193"/>
                <a:gd name="T1" fmla="*/ 17 h 283"/>
                <a:gd name="T2" fmla="*/ 0 w 193"/>
                <a:gd name="T3" fmla="*/ 3 h 283"/>
                <a:gd name="T4" fmla="*/ 4 w 193"/>
                <a:gd name="T5" fmla="*/ 0 h 283"/>
                <a:gd name="T6" fmla="*/ 9 w 193"/>
                <a:gd name="T7" fmla="*/ 0 h 283"/>
                <a:gd name="T8" fmla="*/ 13 w 193"/>
                <a:gd name="T9" fmla="*/ 3 h 283"/>
                <a:gd name="T10" fmla="*/ 13 w 193"/>
                <a:gd name="T11" fmla="*/ 15 h 283"/>
                <a:gd name="T12" fmla="*/ 7 w 193"/>
                <a:gd name="T13" fmla="*/ 17 h 283"/>
                <a:gd name="T14" fmla="*/ 1 w 193"/>
                <a:gd name="T15" fmla="*/ 17 h 283"/>
                <a:gd name="T16" fmla="*/ 1 w 193"/>
                <a:gd name="T17" fmla="*/ 17 h 2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3"/>
                <a:gd name="T28" fmla="*/ 0 h 283"/>
                <a:gd name="T29" fmla="*/ 193 w 193"/>
                <a:gd name="T30" fmla="*/ 283 h 28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3" h="283">
                  <a:moveTo>
                    <a:pt x="3" y="279"/>
                  </a:moveTo>
                  <a:lnTo>
                    <a:pt x="0" y="59"/>
                  </a:lnTo>
                  <a:lnTo>
                    <a:pt x="57" y="2"/>
                  </a:lnTo>
                  <a:lnTo>
                    <a:pt x="136" y="0"/>
                  </a:lnTo>
                  <a:lnTo>
                    <a:pt x="193" y="57"/>
                  </a:lnTo>
                  <a:lnTo>
                    <a:pt x="193" y="241"/>
                  </a:lnTo>
                  <a:lnTo>
                    <a:pt x="108" y="283"/>
                  </a:lnTo>
                  <a:lnTo>
                    <a:pt x="3" y="279"/>
                  </a:lnTo>
                  <a:close/>
                </a:path>
              </a:pathLst>
            </a:custGeom>
            <a:solidFill>
              <a:srgbClr val="CC80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5" name="Freeform 44"/>
            <p:cNvSpPr>
              <a:spLocks/>
            </p:cNvSpPr>
            <p:nvPr/>
          </p:nvSpPr>
          <p:spPr bwMode="auto">
            <a:xfrm>
              <a:off x="5185" y="3327"/>
              <a:ext cx="62" cy="53"/>
            </a:xfrm>
            <a:custGeom>
              <a:avLst/>
              <a:gdLst>
                <a:gd name="T0" fmla="*/ 0 w 123"/>
                <a:gd name="T1" fmla="*/ 0 h 106"/>
                <a:gd name="T2" fmla="*/ 8 w 123"/>
                <a:gd name="T3" fmla="*/ 0 h 106"/>
                <a:gd name="T4" fmla="*/ 8 w 123"/>
                <a:gd name="T5" fmla="*/ 7 h 106"/>
                <a:gd name="T6" fmla="*/ 0 w 123"/>
                <a:gd name="T7" fmla="*/ 7 h 106"/>
                <a:gd name="T8" fmla="*/ 0 w 123"/>
                <a:gd name="T9" fmla="*/ 0 h 106"/>
                <a:gd name="T10" fmla="*/ 0 w 123"/>
                <a:gd name="T11" fmla="*/ 0 h 1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3"/>
                <a:gd name="T19" fmla="*/ 0 h 106"/>
                <a:gd name="T20" fmla="*/ 123 w 123"/>
                <a:gd name="T21" fmla="*/ 106 h 1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3" h="106">
                  <a:moveTo>
                    <a:pt x="0" y="0"/>
                  </a:moveTo>
                  <a:lnTo>
                    <a:pt x="123" y="0"/>
                  </a:lnTo>
                  <a:lnTo>
                    <a:pt x="121" y="106"/>
                  </a:lnTo>
                  <a:lnTo>
                    <a:pt x="0" y="1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80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6" name="Freeform 45"/>
            <p:cNvSpPr>
              <a:spLocks/>
            </p:cNvSpPr>
            <p:nvPr/>
          </p:nvSpPr>
          <p:spPr bwMode="auto">
            <a:xfrm>
              <a:off x="5181" y="3416"/>
              <a:ext cx="121" cy="209"/>
            </a:xfrm>
            <a:custGeom>
              <a:avLst/>
              <a:gdLst>
                <a:gd name="T0" fmla="*/ 2 w 244"/>
                <a:gd name="T1" fmla="*/ 2 h 418"/>
                <a:gd name="T2" fmla="*/ 3 w 244"/>
                <a:gd name="T3" fmla="*/ 2 h 418"/>
                <a:gd name="T4" fmla="*/ 8 w 244"/>
                <a:gd name="T5" fmla="*/ 7 h 418"/>
                <a:gd name="T6" fmla="*/ 9 w 244"/>
                <a:gd name="T7" fmla="*/ 0 h 418"/>
                <a:gd name="T8" fmla="*/ 15 w 244"/>
                <a:gd name="T9" fmla="*/ 3 h 418"/>
                <a:gd name="T10" fmla="*/ 14 w 244"/>
                <a:gd name="T11" fmla="*/ 26 h 418"/>
                <a:gd name="T12" fmla="*/ 3 w 244"/>
                <a:gd name="T13" fmla="*/ 26 h 418"/>
                <a:gd name="T14" fmla="*/ 1 w 244"/>
                <a:gd name="T15" fmla="*/ 12 h 418"/>
                <a:gd name="T16" fmla="*/ 0 w 244"/>
                <a:gd name="T17" fmla="*/ 5 h 418"/>
                <a:gd name="T18" fmla="*/ 2 w 244"/>
                <a:gd name="T19" fmla="*/ 2 h 418"/>
                <a:gd name="T20" fmla="*/ 2 w 244"/>
                <a:gd name="T21" fmla="*/ 2 h 4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44"/>
                <a:gd name="T34" fmla="*/ 0 h 418"/>
                <a:gd name="T35" fmla="*/ 244 w 244"/>
                <a:gd name="T36" fmla="*/ 418 h 41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44" h="418">
                  <a:moveTo>
                    <a:pt x="34" y="28"/>
                  </a:moveTo>
                  <a:lnTo>
                    <a:pt x="63" y="22"/>
                  </a:lnTo>
                  <a:lnTo>
                    <a:pt x="143" y="110"/>
                  </a:lnTo>
                  <a:lnTo>
                    <a:pt x="150" y="0"/>
                  </a:lnTo>
                  <a:lnTo>
                    <a:pt x="244" y="49"/>
                  </a:lnTo>
                  <a:lnTo>
                    <a:pt x="240" y="418"/>
                  </a:lnTo>
                  <a:lnTo>
                    <a:pt x="53" y="412"/>
                  </a:lnTo>
                  <a:lnTo>
                    <a:pt x="17" y="180"/>
                  </a:lnTo>
                  <a:lnTo>
                    <a:pt x="0" y="79"/>
                  </a:lnTo>
                  <a:lnTo>
                    <a:pt x="34" y="28"/>
                  </a:lnTo>
                  <a:close/>
                </a:path>
              </a:pathLst>
            </a:custGeom>
            <a:solidFill>
              <a:srgbClr val="BF66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7" name="Freeform 46"/>
            <p:cNvSpPr>
              <a:spLocks/>
            </p:cNvSpPr>
            <p:nvPr/>
          </p:nvSpPr>
          <p:spPr bwMode="auto">
            <a:xfrm>
              <a:off x="4975" y="3356"/>
              <a:ext cx="98" cy="138"/>
            </a:xfrm>
            <a:custGeom>
              <a:avLst/>
              <a:gdLst>
                <a:gd name="T0" fmla="*/ 5 w 195"/>
                <a:gd name="T1" fmla="*/ 17 h 277"/>
                <a:gd name="T2" fmla="*/ 5 w 195"/>
                <a:gd name="T3" fmla="*/ 6 h 277"/>
                <a:gd name="T4" fmla="*/ 8 w 195"/>
                <a:gd name="T5" fmla="*/ 3 h 277"/>
                <a:gd name="T6" fmla="*/ 13 w 195"/>
                <a:gd name="T7" fmla="*/ 3 h 277"/>
                <a:gd name="T8" fmla="*/ 9 w 195"/>
                <a:gd name="T9" fmla="*/ 0 h 277"/>
                <a:gd name="T10" fmla="*/ 4 w 195"/>
                <a:gd name="T11" fmla="*/ 0 h 277"/>
                <a:gd name="T12" fmla="*/ 0 w 195"/>
                <a:gd name="T13" fmla="*/ 3 h 277"/>
                <a:gd name="T14" fmla="*/ 1 w 195"/>
                <a:gd name="T15" fmla="*/ 17 h 277"/>
                <a:gd name="T16" fmla="*/ 5 w 195"/>
                <a:gd name="T17" fmla="*/ 17 h 277"/>
                <a:gd name="T18" fmla="*/ 5 w 195"/>
                <a:gd name="T19" fmla="*/ 17 h 27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5"/>
                <a:gd name="T31" fmla="*/ 0 h 277"/>
                <a:gd name="T32" fmla="*/ 195 w 195"/>
                <a:gd name="T33" fmla="*/ 277 h 27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5" h="277">
                  <a:moveTo>
                    <a:pt x="72" y="277"/>
                  </a:moveTo>
                  <a:lnTo>
                    <a:pt x="74" y="103"/>
                  </a:lnTo>
                  <a:lnTo>
                    <a:pt x="125" y="61"/>
                  </a:lnTo>
                  <a:lnTo>
                    <a:pt x="195" y="57"/>
                  </a:lnTo>
                  <a:lnTo>
                    <a:pt x="136" y="0"/>
                  </a:lnTo>
                  <a:lnTo>
                    <a:pt x="58" y="0"/>
                  </a:lnTo>
                  <a:lnTo>
                    <a:pt x="0" y="61"/>
                  </a:lnTo>
                  <a:lnTo>
                    <a:pt x="3" y="277"/>
                  </a:lnTo>
                  <a:lnTo>
                    <a:pt x="72" y="277"/>
                  </a:lnTo>
                  <a:close/>
                </a:path>
              </a:pathLst>
            </a:custGeom>
            <a:solidFill>
              <a:srgbClr val="BF66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8" name="Freeform 47"/>
            <p:cNvSpPr>
              <a:spLocks/>
            </p:cNvSpPr>
            <p:nvPr/>
          </p:nvSpPr>
          <p:spPr bwMode="auto">
            <a:xfrm>
              <a:off x="3853" y="3613"/>
              <a:ext cx="849" cy="334"/>
            </a:xfrm>
            <a:custGeom>
              <a:avLst/>
              <a:gdLst>
                <a:gd name="T0" fmla="*/ 17 w 1700"/>
                <a:gd name="T1" fmla="*/ 42 h 667"/>
                <a:gd name="T2" fmla="*/ 19 w 1700"/>
                <a:gd name="T3" fmla="*/ 42 h 667"/>
                <a:gd name="T4" fmla="*/ 21 w 1700"/>
                <a:gd name="T5" fmla="*/ 41 h 667"/>
                <a:gd name="T6" fmla="*/ 24 w 1700"/>
                <a:gd name="T7" fmla="*/ 40 h 667"/>
                <a:gd name="T8" fmla="*/ 28 w 1700"/>
                <a:gd name="T9" fmla="*/ 40 h 667"/>
                <a:gd name="T10" fmla="*/ 32 w 1700"/>
                <a:gd name="T11" fmla="*/ 39 h 667"/>
                <a:gd name="T12" fmla="*/ 37 w 1700"/>
                <a:gd name="T13" fmla="*/ 38 h 667"/>
                <a:gd name="T14" fmla="*/ 42 w 1700"/>
                <a:gd name="T15" fmla="*/ 37 h 667"/>
                <a:gd name="T16" fmla="*/ 47 w 1700"/>
                <a:gd name="T17" fmla="*/ 36 h 667"/>
                <a:gd name="T18" fmla="*/ 52 w 1700"/>
                <a:gd name="T19" fmla="*/ 35 h 667"/>
                <a:gd name="T20" fmla="*/ 57 w 1700"/>
                <a:gd name="T21" fmla="*/ 34 h 667"/>
                <a:gd name="T22" fmla="*/ 62 w 1700"/>
                <a:gd name="T23" fmla="*/ 33 h 667"/>
                <a:gd name="T24" fmla="*/ 66 w 1700"/>
                <a:gd name="T25" fmla="*/ 32 h 667"/>
                <a:gd name="T26" fmla="*/ 70 w 1700"/>
                <a:gd name="T27" fmla="*/ 31 h 667"/>
                <a:gd name="T28" fmla="*/ 74 w 1700"/>
                <a:gd name="T29" fmla="*/ 30 h 667"/>
                <a:gd name="T30" fmla="*/ 77 w 1700"/>
                <a:gd name="T31" fmla="*/ 29 h 667"/>
                <a:gd name="T32" fmla="*/ 79 w 1700"/>
                <a:gd name="T33" fmla="*/ 29 h 667"/>
                <a:gd name="T34" fmla="*/ 82 w 1700"/>
                <a:gd name="T35" fmla="*/ 28 h 667"/>
                <a:gd name="T36" fmla="*/ 84 w 1700"/>
                <a:gd name="T37" fmla="*/ 27 h 667"/>
                <a:gd name="T38" fmla="*/ 87 w 1700"/>
                <a:gd name="T39" fmla="*/ 26 h 667"/>
                <a:gd name="T40" fmla="*/ 90 w 1700"/>
                <a:gd name="T41" fmla="*/ 25 h 667"/>
                <a:gd name="T42" fmla="*/ 92 w 1700"/>
                <a:gd name="T43" fmla="*/ 24 h 667"/>
                <a:gd name="T44" fmla="*/ 94 w 1700"/>
                <a:gd name="T45" fmla="*/ 23 h 667"/>
                <a:gd name="T46" fmla="*/ 97 w 1700"/>
                <a:gd name="T47" fmla="*/ 22 h 667"/>
                <a:gd name="T48" fmla="*/ 98 w 1700"/>
                <a:gd name="T49" fmla="*/ 21 h 667"/>
                <a:gd name="T50" fmla="*/ 101 w 1700"/>
                <a:gd name="T51" fmla="*/ 20 h 667"/>
                <a:gd name="T52" fmla="*/ 103 w 1700"/>
                <a:gd name="T53" fmla="*/ 19 h 667"/>
                <a:gd name="T54" fmla="*/ 105 w 1700"/>
                <a:gd name="T55" fmla="*/ 18 h 667"/>
                <a:gd name="T56" fmla="*/ 74 w 1700"/>
                <a:gd name="T57" fmla="*/ 0 h 667"/>
                <a:gd name="T58" fmla="*/ 63 w 1700"/>
                <a:gd name="T59" fmla="*/ 2 h 667"/>
                <a:gd name="T60" fmla="*/ 52 w 1700"/>
                <a:gd name="T61" fmla="*/ 4 h 667"/>
                <a:gd name="T62" fmla="*/ 42 w 1700"/>
                <a:gd name="T63" fmla="*/ 5 h 667"/>
                <a:gd name="T64" fmla="*/ 29 w 1700"/>
                <a:gd name="T65" fmla="*/ 7 h 667"/>
                <a:gd name="T66" fmla="*/ 16 w 1700"/>
                <a:gd name="T67" fmla="*/ 8 h 667"/>
                <a:gd name="T68" fmla="*/ 0 w 1700"/>
                <a:gd name="T69" fmla="*/ 13 h 667"/>
                <a:gd name="T70" fmla="*/ 0 w 1700"/>
                <a:gd name="T71" fmla="*/ 15 h 667"/>
                <a:gd name="T72" fmla="*/ 0 w 1700"/>
                <a:gd name="T73" fmla="*/ 17 h 667"/>
                <a:gd name="T74" fmla="*/ 1 w 1700"/>
                <a:gd name="T75" fmla="*/ 19 h 667"/>
                <a:gd name="T76" fmla="*/ 2 w 1700"/>
                <a:gd name="T77" fmla="*/ 21 h 667"/>
                <a:gd name="T78" fmla="*/ 3 w 1700"/>
                <a:gd name="T79" fmla="*/ 24 h 667"/>
                <a:gd name="T80" fmla="*/ 4 w 1700"/>
                <a:gd name="T81" fmla="*/ 27 h 667"/>
                <a:gd name="T82" fmla="*/ 6 w 1700"/>
                <a:gd name="T83" fmla="*/ 30 h 667"/>
                <a:gd name="T84" fmla="*/ 8 w 1700"/>
                <a:gd name="T85" fmla="*/ 33 h 667"/>
                <a:gd name="T86" fmla="*/ 10 w 1700"/>
                <a:gd name="T87" fmla="*/ 35 h 667"/>
                <a:gd name="T88" fmla="*/ 12 w 1700"/>
                <a:gd name="T89" fmla="*/ 37 h 667"/>
                <a:gd name="T90" fmla="*/ 13 w 1700"/>
                <a:gd name="T91" fmla="*/ 40 h 667"/>
                <a:gd name="T92" fmla="*/ 16 w 1700"/>
                <a:gd name="T93" fmla="*/ 42 h 667"/>
                <a:gd name="T94" fmla="*/ 16 w 1700"/>
                <a:gd name="T95" fmla="*/ 42 h 66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700"/>
                <a:gd name="T145" fmla="*/ 0 h 667"/>
                <a:gd name="T146" fmla="*/ 1700 w 1700"/>
                <a:gd name="T147" fmla="*/ 667 h 66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700" h="667">
                  <a:moveTo>
                    <a:pt x="266" y="667"/>
                  </a:moveTo>
                  <a:lnTo>
                    <a:pt x="268" y="667"/>
                  </a:lnTo>
                  <a:lnTo>
                    <a:pt x="274" y="665"/>
                  </a:lnTo>
                  <a:lnTo>
                    <a:pt x="278" y="663"/>
                  </a:lnTo>
                  <a:lnTo>
                    <a:pt x="283" y="663"/>
                  </a:lnTo>
                  <a:lnTo>
                    <a:pt x="289" y="661"/>
                  </a:lnTo>
                  <a:lnTo>
                    <a:pt x="299" y="661"/>
                  </a:lnTo>
                  <a:lnTo>
                    <a:pt x="304" y="659"/>
                  </a:lnTo>
                  <a:lnTo>
                    <a:pt x="314" y="656"/>
                  </a:lnTo>
                  <a:lnTo>
                    <a:pt x="323" y="654"/>
                  </a:lnTo>
                  <a:lnTo>
                    <a:pt x="335" y="652"/>
                  </a:lnTo>
                  <a:lnTo>
                    <a:pt x="346" y="650"/>
                  </a:lnTo>
                  <a:lnTo>
                    <a:pt x="358" y="648"/>
                  </a:lnTo>
                  <a:lnTo>
                    <a:pt x="369" y="646"/>
                  </a:lnTo>
                  <a:lnTo>
                    <a:pt x="384" y="644"/>
                  </a:lnTo>
                  <a:lnTo>
                    <a:pt x="398" y="640"/>
                  </a:lnTo>
                  <a:lnTo>
                    <a:pt x="413" y="639"/>
                  </a:lnTo>
                  <a:lnTo>
                    <a:pt x="426" y="635"/>
                  </a:lnTo>
                  <a:lnTo>
                    <a:pt x="441" y="633"/>
                  </a:lnTo>
                  <a:lnTo>
                    <a:pt x="458" y="629"/>
                  </a:lnTo>
                  <a:lnTo>
                    <a:pt x="475" y="625"/>
                  </a:lnTo>
                  <a:lnTo>
                    <a:pt x="493" y="623"/>
                  </a:lnTo>
                  <a:lnTo>
                    <a:pt x="510" y="620"/>
                  </a:lnTo>
                  <a:lnTo>
                    <a:pt x="527" y="616"/>
                  </a:lnTo>
                  <a:lnTo>
                    <a:pt x="546" y="612"/>
                  </a:lnTo>
                  <a:lnTo>
                    <a:pt x="565" y="610"/>
                  </a:lnTo>
                  <a:lnTo>
                    <a:pt x="584" y="606"/>
                  </a:lnTo>
                  <a:lnTo>
                    <a:pt x="603" y="602"/>
                  </a:lnTo>
                  <a:lnTo>
                    <a:pt x="622" y="599"/>
                  </a:lnTo>
                  <a:lnTo>
                    <a:pt x="643" y="595"/>
                  </a:lnTo>
                  <a:lnTo>
                    <a:pt x="662" y="593"/>
                  </a:lnTo>
                  <a:lnTo>
                    <a:pt x="681" y="587"/>
                  </a:lnTo>
                  <a:lnTo>
                    <a:pt x="702" y="582"/>
                  </a:lnTo>
                  <a:lnTo>
                    <a:pt x="721" y="580"/>
                  </a:lnTo>
                  <a:lnTo>
                    <a:pt x="742" y="576"/>
                  </a:lnTo>
                  <a:lnTo>
                    <a:pt x="761" y="570"/>
                  </a:lnTo>
                  <a:lnTo>
                    <a:pt x="782" y="566"/>
                  </a:lnTo>
                  <a:lnTo>
                    <a:pt x="803" y="563"/>
                  </a:lnTo>
                  <a:lnTo>
                    <a:pt x="823" y="559"/>
                  </a:lnTo>
                  <a:lnTo>
                    <a:pt x="842" y="553"/>
                  </a:lnTo>
                  <a:lnTo>
                    <a:pt x="863" y="549"/>
                  </a:lnTo>
                  <a:lnTo>
                    <a:pt x="882" y="545"/>
                  </a:lnTo>
                  <a:lnTo>
                    <a:pt x="903" y="542"/>
                  </a:lnTo>
                  <a:lnTo>
                    <a:pt x="922" y="536"/>
                  </a:lnTo>
                  <a:lnTo>
                    <a:pt x="941" y="532"/>
                  </a:lnTo>
                  <a:lnTo>
                    <a:pt x="960" y="528"/>
                  </a:lnTo>
                  <a:lnTo>
                    <a:pt x="981" y="526"/>
                  </a:lnTo>
                  <a:lnTo>
                    <a:pt x="998" y="521"/>
                  </a:lnTo>
                  <a:lnTo>
                    <a:pt x="1015" y="517"/>
                  </a:lnTo>
                  <a:lnTo>
                    <a:pt x="1034" y="511"/>
                  </a:lnTo>
                  <a:lnTo>
                    <a:pt x="1053" y="509"/>
                  </a:lnTo>
                  <a:lnTo>
                    <a:pt x="1069" y="506"/>
                  </a:lnTo>
                  <a:lnTo>
                    <a:pt x="1086" y="502"/>
                  </a:lnTo>
                  <a:lnTo>
                    <a:pt x="1103" y="498"/>
                  </a:lnTo>
                  <a:lnTo>
                    <a:pt x="1120" y="494"/>
                  </a:lnTo>
                  <a:lnTo>
                    <a:pt x="1133" y="490"/>
                  </a:lnTo>
                  <a:lnTo>
                    <a:pt x="1149" y="487"/>
                  </a:lnTo>
                  <a:lnTo>
                    <a:pt x="1164" y="483"/>
                  </a:lnTo>
                  <a:lnTo>
                    <a:pt x="1177" y="479"/>
                  </a:lnTo>
                  <a:lnTo>
                    <a:pt x="1190" y="475"/>
                  </a:lnTo>
                  <a:lnTo>
                    <a:pt x="1204" y="471"/>
                  </a:lnTo>
                  <a:lnTo>
                    <a:pt x="1213" y="469"/>
                  </a:lnTo>
                  <a:lnTo>
                    <a:pt x="1226" y="468"/>
                  </a:lnTo>
                  <a:lnTo>
                    <a:pt x="1236" y="464"/>
                  </a:lnTo>
                  <a:lnTo>
                    <a:pt x="1247" y="460"/>
                  </a:lnTo>
                  <a:lnTo>
                    <a:pt x="1257" y="456"/>
                  </a:lnTo>
                  <a:lnTo>
                    <a:pt x="1266" y="452"/>
                  </a:lnTo>
                  <a:lnTo>
                    <a:pt x="1276" y="449"/>
                  </a:lnTo>
                  <a:lnTo>
                    <a:pt x="1287" y="445"/>
                  </a:lnTo>
                  <a:lnTo>
                    <a:pt x="1299" y="441"/>
                  </a:lnTo>
                  <a:lnTo>
                    <a:pt x="1310" y="439"/>
                  </a:lnTo>
                  <a:lnTo>
                    <a:pt x="1320" y="435"/>
                  </a:lnTo>
                  <a:lnTo>
                    <a:pt x="1329" y="431"/>
                  </a:lnTo>
                  <a:lnTo>
                    <a:pt x="1341" y="428"/>
                  </a:lnTo>
                  <a:lnTo>
                    <a:pt x="1350" y="426"/>
                  </a:lnTo>
                  <a:lnTo>
                    <a:pt x="1360" y="422"/>
                  </a:lnTo>
                  <a:lnTo>
                    <a:pt x="1371" y="418"/>
                  </a:lnTo>
                  <a:lnTo>
                    <a:pt x="1382" y="414"/>
                  </a:lnTo>
                  <a:lnTo>
                    <a:pt x="1394" y="412"/>
                  </a:lnTo>
                  <a:lnTo>
                    <a:pt x="1403" y="407"/>
                  </a:lnTo>
                  <a:lnTo>
                    <a:pt x="1413" y="403"/>
                  </a:lnTo>
                  <a:lnTo>
                    <a:pt x="1422" y="399"/>
                  </a:lnTo>
                  <a:lnTo>
                    <a:pt x="1434" y="395"/>
                  </a:lnTo>
                  <a:lnTo>
                    <a:pt x="1443" y="392"/>
                  </a:lnTo>
                  <a:lnTo>
                    <a:pt x="1453" y="388"/>
                  </a:lnTo>
                  <a:lnTo>
                    <a:pt x="1462" y="386"/>
                  </a:lnTo>
                  <a:lnTo>
                    <a:pt x="1474" y="382"/>
                  </a:lnTo>
                  <a:lnTo>
                    <a:pt x="1481" y="378"/>
                  </a:lnTo>
                  <a:lnTo>
                    <a:pt x="1491" y="374"/>
                  </a:lnTo>
                  <a:lnTo>
                    <a:pt x="1500" y="371"/>
                  </a:lnTo>
                  <a:lnTo>
                    <a:pt x="1510" y="367"/>
                  </a:lnTo>
                  <a:lnTo>
                    <a:pt x="1517" y="363"/>
                  </a:lnTo>
                  <a:lnTo>
                    <a:pt x="1527" y="359"/>
                  </a:lnTo>
                  <a:lnTo>
                    <a:pt x="1536" y="355"/>
                  </a:lnTo>
                  <a:lnTo>
                    <a:pt x="1546" y="354"/>
                  </a:lnTo>
                  <a:lnTo>
                    <a:pt x="1554" y="350"/>
                  </a:lnTo>
                  <a:lnTo>
                    <a:pt x="1561" y="346"/>
                  </a:lnTo>
                  <a:lnTo>
                    <a:pt x="1569" y="342"/>
                  </a:lnTo>
                  <a:lnTo>
                    <a:pt x="1578" y="338"/>
                  </a:lnTo>
                  <a:lnTo>
                    <a:pt x="1584" y="335"/>
                  </a:lnTo>
                  <a:lnTo>
                    <a:pt x="1592" y="331"/>
                  </a:lnTo>
                  <a:lnTo>
                    <a:pt x="1599" y="329"/>
                  </a:lnTo>
                  <a:lnTo>
                    <a:pt x="1607" y="327"/>
                  </a:lnTo>
                  <a:lnTo>
                    <a:pt x="1620" y="319"/>
                  </a:lnTo>
                  <a:lnTo>
                    <a:pt x="1633" y="316"/>
                  </a:lnTo>
                  <a:lnTo>
                    <a:pt x="1645" y="310"/>
                  </a:lnTo>
                  <a:lnTo>
                    <a:pt x="1656" y="306"/>
                  </a:lnTo>
                  <a:lnTo>
                    <a:pt x="1664" y="300"/>
                  </a:lnTo>
                  <a:lnTo>
                    <a:pt x="1673" y="298"/>
                  </a:lnTo>
                  <a:lnTo>
                    <a:pt x="1681" y="295"/>
                  </a:lnTo>
                  <a:lnTo>
                    <a:pt x="1687" y="291"/>
                  </a:lnTo>
                  <a:lnTo>
                    <a:pt x="1696" y="287"/>
                  </a:lnTo>
                  <a:lnTo>
                    <a:pt x="1700" y="287"/>
                  </a:lnTo>
                  <a:lnTo>
                    <a:pt x="1696" y="87"/>
                  </a:lnTo>
                  <a:lnTo>
                    <a:pt x="1190" y="70"/>
                  </a:lnTo>
                  <a:lnTo>
                    <a:pt x="1190" y="0"/>
                  </a:lnTo>
                  <a:lnTo>
                    <a:pt x="1099" y="13"/>
                  </a:lnTo>
                  <a:lnTo>
                    <a:pt x="1099" y="65"/>
                  </a:lnTo>
                  <a:lnTo>
                    <a:pt x="1021" y="74"/>
                  </a:lnTo>
                  <a:lnTo>
                    <a:pt x="1019" y="25"/>
                  </a:lnTo>
                  <a:lnTo>
                    <a:pt x="926" y="32"/>
                  </a:lnTo>
                  <a:lnTo>
                    <a:pt x="930" y="89"/>
                  </a:lnTo>
                  <a:lnTo>
                    <a:pt x="844" y="97"/>
                  </a:lnTo>
                  <a:lnTo>
                    <a:pt x="844" y="49"/>
                  </a:lnTo>
                  <a:lnTo>
                    <a:pt x="742" y="59"/>
                  </a:lnTo>
                  <a:lnTo>
                    <a:pt x="742" y="116"/>
                  </a:lnTo>
                  <a:lnTo>
                    <a:pt x="683" y="125"/>
                  </a:lnTo>
                  <a:lnTo>
                    <a:pt x="679" y="70"/>
                  </a:lnTo>
                  <a:lnTo>
                    <a:pt x="559" y="84"/>
                  </a:lnTo>
                  <a:lnTo>
                    <a:pt x="563" y="144"/>
                  </a:lnTo>
                  <a:lnTo>
                    <a:pt x="468" y="158"/>
                  </a:lnTo>
                  <a:lnTo>
                    <a:pt x="466" y="103"/>
                  </a:lnTo>
                  <a:lnTo>
                    <a:pt x="354" y="116"/>
                  </a:lnTo>
                  <a:lnTo>
                    <a:pt x="354" y="182"/>
                  </a:lnTo>
                  <a:lnTo>
                    <a:pt x="264" y="192"/>
                  </a:lnTo>
                  <a:lnTo>
                    <a:pt x="263" y="114"/>
                  </a:lnTo>
                  <a:lnTo>
                    <a:pt x="148" y="120"/>
                  </a:lnTo>
                  <a:lnTo>
                    <a:pt x="150" y="200"/>
                  </a:lnTo>
                  <a:lnTo>
                    <a:pt x="0" y="203"/>
                  </a:lnTo>
                  <a:lnTo>
                    <a:pt x="0" y="209"/>
                  </a:lnTo>
                  <a:lnTo>
                    <a:pt x="0" y="215"/>
                  </a:lnTo>
                  <a:lnTo>
                    <a:pt x="4" y="226"/>
                  </a:lnTo>
                  <a:lnTo>
                    <a:pt x="4" y="230"/>
                  </a:lnTo>
                  <a:lnTo>
                    <a:pt x="4" y="238"/>
                  </a:lnTo>
                  <a:lnTo>
                    <a:pt x="6" y="245"/>
                  </a:lnTo>
                  <a:lnTo>
                    <a:pt x="8" y="253"/>
                  </a:lnTo>
                  <a:lnTo>
                    <a:pt x="10" y="260"/>
                  </a:lnTo>
                  <a:lnTo>
                    <a:pt x="12" y="268"/>
                  </a:lnTo>
                  <a:lnTo>
                    <a:pt x="15" y="278"/>
                  </a:lnTo>
                  <a:lnTo>
                    <a:pt x="17" y="287"/>
                  </a:lnTo>
                  <a:lnTo>
                    <a:pt x="21" y="297"/>
                  </a:lnTo>
                  <a:lnTo>
                    <a:pt x="23" y="306"/>
                  </a:lnTo>
                  <a:lnTo>
                    <a:pt x="27" y="316"/>
                  </a:lnTo>
                  <a:lnTo>
                    <a:pt x="31" y="327"/>
                  </a:lnTo>
                  <a:lnTo>
                    <a:pt x="34" y="336"/>
                  </a:lnTo>
                  <a:lnTo>
                    <a:pt x="38" y="348"/>
                  </a:lnTo>
                  <a:lnTo>
                    <a:pt x="42" y="357"/>
                  </a:lnTo>
                  <a:lnTo>
                    <a:pt x="48" y="369"/>
                  </a:lnTo>
                  <a:lnTo>
                    <a:pt x="52" y="380"/>
                  </a:lnTo>
                  <a:lnTo>
                    <a:pt x="57" y="392"/>
                  </a:lnTo>
                  <a:lnTo>
                    <a:pt x="63" y="401"/>
                  </a:lnTo>
                  <a:lnTo>
                    <a:pt x="71" y="412"/>
                  </a:lnTo>
                  <a:lnTo>
                    <a:pt x="78" y="424"/>
                  </a:lnTo>
                  <a:lnTo>
                    <a:pt x="86" y="435"/>
                  </a:lnTo>
                  <a:lnTo>
                    <a:pt x="91" y="445"/>
                  </a:lnTo>
                  <a:lnTo>
                    <a:pt x="101" y="458"/>
                  </a:lnTo>
                  <a:lnTo>
                    <a:pt x="109" y="469"/>
                  </a:lnTo>
                  <a:lnTo>
                    <a:pt x="114" y="483"/>
                  </a:lnTo>
                  <a:lnTo>
                    <a:pt x="122" y="492"/>
                  </a:lnTo>
                  <a:lnTo>
                    <a:pt x="129" y="506"/>
                  </a:lnTo>
                  <a:lnTo>
                    <a:pt x="137" y="515"/>
                  </a:lnTo>
                  <a:lnTo>
                    <a:pt x="145" y="526"/>
                  </a:lnTo>
                  <a:lnTo>
                    <a:pt x="152" y="538"/>
                  </a:lnTo>
                  <a:lnTo>
                    <a:pt x="158" y="549"/>
                  </a:lnTo>
                  <a:lnTo>
                    <a:pt x="166" y="557"/>
                  </a:lnTo>
                  <a:lnTo>
                    <a:pt x="171" y="566"/>
                  </a:lnTo>
                  <a:lnTo>
                    <a:pt x="179" y="574"/>
                  </a:lnTo>
                  <a:lnTo>
                    <a:pt x="187" y="583"/>
                  </a:lnTo>
                  <a:lnTo>
                    <a:pt x="192" y="591"/>
                  </a:lnTo>
                  <a:lnTo>
                    <a:pt x="198" y="599"/>
                  </a:lnTo>
                  <a:lnTo>
                    <a:pt x="206" y="606"/>
                  </a:lnTo>
                  <a:lnTo>
                    <a:pt x="211" y="614"/>
                  </a:lnTo>
                  <a:lnTo>
                    <a:pt x="221" y="625"/>
                  </a:lnTo>
                  <a:lnTo>
                    <a:pt x="232" y="637"/>
                  </a:lnTo>
                  <a:lnTo>
                    <a:pt x="242" y="644"/>
                  </a:lnTo>
                  <a:lnTo>
                    <a:pt x="251" y="652"/>
                  </a:lnTo>
                  <a:lnTo>
                    <a:pt x="257" y="659"/>
                  </a:lnTo>
                  <a:lnTo>
                    <a:pt x="263" y="663"/>
                  </a:lnTo>
                  <a:lnTo>
                    <a:pt x="264" y="667"/>
                  </a:lnTo>
                  <a:lnTo>
                    <a:pt x="266" y="667"/>
                  </a:lnTo>
                  <a:close/>
                </a:path>
              </a:pathLst>
            </a:custGeom>
            <a:solidFill>
              <a:srgbClr val="CC80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9" name="Freeform 48"/>
            <p:cNvSpPr>
              <a:spLocks/>
            </p:cNvSpPr>
            <p:nvPr/>
          </p:nvSpPr>
          <p:spPr bwMode="auto">
            <a:xfrm>
              <a:off x="4920" y="3362"/>
              <a:ext cx="292" cy="246"/>
            </a:xfrm>
            <a:custGeom>
              <a:avLst/>
              <a:gdLst>
                <a:gd name="T0" fmla="*/ 1 w 584"/>
                <a:gd name="T1" fmla="*/ 25 h 493"/>
                <a:gd name="T2" fmla="*/ 1 w 584"/>
                <a:gd name="T3" fmla="*/ 23 h 493"/>
                <a:gd name="T4" fmla="*/ 1 w 584"/>
                <a:gd name="T5" fmla="*/ 18 h 493"/>
                <a:gd name="T6" fmla="*/ 9 w 584"/>
                <a:gd name="T7" fmla="*/ 14 h 493"/>
                <a:gd name="T8" fmla="*/ 13 w 584"/>
                <a:gd name="T9" fmla="*/ 16 h 493"/>
                <a:gd name="T10" fmla="*/ 14 w 584"/>
                <a:gd name="T11" fmla="*/ 12 h 493"/>
                <a:gd name="T12" fmla="*/ 19 w 584"/>
                <a:gd name="T13" fmla="*/ 8 h 493"/>
                <a:gd name="T14" fmla="*/ 22 w 584"/>
                <a:gd name="T15" fmla="*/ 9 h 493"/>
                <a:gd name="T16" fmla="*/ 22 w 584"/>
                <a:gd name="T17" fmla="*/ 6 h 493"/>
                <a:gd name="T18" fmla="*/ 27 w 584"/>
                <a:gd name="T19" fmla="*/ 3 h 493"/>
                <a:gd name="T20" fmla="*/ 30 w 584"/>
                <a:gd name="T21" fmla="*/ 4 h 493"/>
                <a:gd name="T22" fmla="*/ 30 w 584"/>
                <a:gd name="T23" fmla="*/ 1 h 493"/>
                <a:gd name="T24" fmla="*/ 34 w 584"/>
                <a:gd name="T25" fmla="*/ 0 h 493"/>
                <a:gd name="T26" fmla="*/ 37 w 584"/>
                <a:gd name="T27" fmla="*/ 0 h 493"/>
                <a:gd name="T28" fmla="*/ 36 w 584"/>
                <a:gd name="T29" fmla="*/ 4 h 493"/>
                <a:gd name="T30" fmla="*/ 35 w 584"/>
                <a:gd name="T31" fmla="*/ 7 h 493"/>
                <a:gd name="T32" fmla="*/ 18 w 584"/>
                <a:gd name="T33" fmla="*/ 20 h 493"/>
                <a:gd name="T34" fmla="*/ 1 w 584"/>
                <a:gd name="T35" fmla="*/ 30 h 493"/>
                <a:gd name="T36" fmla="*/ 0 w 584"/>
                <a:gd name="T37" fmla="*/ 27 h 493"/>
                <a:gd name="T38" fmla="*/ 1 w 584"/>
                <a:gd name="T39" fmla="*/ 25 h 493"/>
                <a:gd name="T40" fmla="*/ 1 w 584"/>
                <a:gd name="T41" fmla="*/ 25 h 49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84"/>
                <a:gd name="T64" fmla="*/ 0 h 493"/>
                <a:gd name="T65" fmla="*/ 584 w 584"/>
                <a:gd name="T66" fmla="*/ 493 h 49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84" h="493">
                  <a:moveTo>
                    <a:pt x="10" y="409"/>
                  </a:moveTo>
                  <a:lnTo>
                    <a:pt x="31" y="380"/>
                  </a:lnTo>
                  <a:lnTo>
                    <a:pt x="31" y="289"/>
                  </a:lnTo>
                  <a:lnTo>
                    <a:pt x="139" y="236"/>
                  </a:lnTo>
                  <a:lnTo>
                    <a:pt x="223" y="259"/>
                  </a:lnTo>
                  <a:lnTo>
                    <a:pt x="227" y="198"/>
                  </a:lnTo>
                  <a:lnTo>
                    <a:pt x="304" y="143"/>
                  </a:lnTo>
                  <a:lnTo>
                    <a:pt x="367" y="154"/>
                  </a:lnTo>
                  <a:lnTo>
                    <a:pt x="367" y="103"/>
                  </a:lnTo>
                  <a:lnTo>
                    <a:pt x="443" y="63"/>
                  </a:lnTo>
                  <a:lnTo>
                    <a:pt x="487" y="73"/>
                  </a:lnTo>
                  <a:lnTo>
                    <a:pt x="487" y="31"/>
                  </a:lnTo>
                  <a:lnTo>
                    <a:pt x="538" y="0"/>
                  </a:lnTo>
                  <a:lnTo>
                    <a:pt x="584" y="10"/>
                  </a:lnTo>
                  <a:lnTo>
                    <a:pt x="563" y="65"/>
                  </a:lnTo>
                  <a:lnTo>
                    <a:pt x="548" y="124"/>
                  </a:lnTo>
                  <a:lnTo>
                    <a:pt x="289" y="325"/>
                  </a:lnTo>
                  <a:lnTo>
                    <a:pt x="6" y="493"/>
                  </a:lnTo>
                  <a:lnTo>
                    <a:pt x="0" y="436"/>
                  </a:lnTo>
                  <a:lnTo>
                    <a:pt x="10" y="409"/>
                  </a:lnTo>
                  <a:close/>
                </a:path>
              </a:pathLst>
            </a:custGeom>
            <a:solidFill>
              <a:srgbClr val="E6B3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0" name="Freeform 49"/>
            <p:cNvSpPr>
              <a:spLocks/>
            </p:cNvSpPr>
            <p:nvPr/>
          </p:nvSpPr>
          <p:spPr bwMode="auto">
            <a:xfrm>
              <a:off x="4914" y="3365"/>
              <a:ext cx="298" cy="280"/>
            </a:xfrm>
            <a:custGeom>
              <a:avLst/>
              <a:gdLst>
                <a:gd name="T0" fmla="*/ 2 w 595"/>
                <a:gd name="T1" fmla="*/ 23 h 561"/>
                <a:gd name="T2" fmla="*/ 0 w 595"/>
                <a:gd name="T3" fmla="*/ 29 h 561"/>
                <a:gd name="T4" fmla="*/ 2 w 595"/>
                <a:gd name="T5" fmla="*/ 34 h 561"/>
                <a:gd name="T6" fmla="*/ 4 w 595"/>
                <a:gd name="T7" fmla="*/ 35 h 561"/>
                <a:gd name="T8" fmla="*/ 8 w 595"/>
                <a:gd name="T9" fmla="*/ 34 h 561"/>
                <a:gd name="T10" fmla="*/ 26 w 595"/>
                <a:gd name="T11" fmla="*/ 23 h 561"/>
                <a:gd name="T12" fmla="*/ 38 w 595"/>
                <a:gd name="T13" fmla="*/ 9 h 561"/>
                <a:gd name="T14" fmla="*/ 38 w 595"/>
                <a:gd name="T15" fmla="*/ 0 h 561"/>
                <a:gd name="T16" fmla="*/ 35 w 595"/>
                <a:gd name="T17" fmla="*/ 2 h 561"/>
                <a:gd name="T18" fmla="*/ 35 w 595"/>
                <a:gd name="T19" fmla="*/ 6 h 561"/>
                <a:gd name="T20" fmla="*/ 32 w 595"/>
                <a:gd name="T21" fmla="*/ 8 h 561"/>
                <a:gd name="T22" fmla="*/ 32 w 595"/>
                <a:gd name="T23" fmla="*/ 4 h 561"/>
                <a:gd name="T24" fmla="*/ 28 w 595"/>
                <a:gd name="T25" fmla="*/ 5 h 561"/>
                <a:gd name="T26" fmla="*/ 28 w 595"/>
                <a:gd name="T27" fmla="*/ 10 h 561"/>
                <a:gd name="T28" fmla="*/ 25 w 595"/>
                <a:gd name="T29" fmla="*/ 13 h 561"/>
                <a:gd name="T30" fmla="*/ 24 w 595"/>
                <a:gd name="T31" fmla="*/ 9 h 561"/>
                <a:gd name="T32" fmla="*/ 21 w 595"/>
                <a:gd name="T33" fmla="*/ 12 h 561"/>
                <a:gd name="T34" fmla="*/ 21 w 595"/>
                <a:gd name="T35" fmla="*/ 17 h 561"/>
                <a:gd name="T36" fmla="*/ 15 w 595"/>
                <a:gd name="T37" fmla="*/ 21 h 561"/>
                <a:gd name="T38" fmla="*/ 15 w 595"/>
                <a:gd name="T39" fmla="*/ 15 h 561"/>
                <a:gd name="T40" fmla="*/ 9 w 595"/>
                <a:gd name="T41" fmla="*/ 18 h 561"/>
                <a:gd name="T42" fmla="*/ 9 w 595"/>
                <a:gd name="T43" fmla="*/ 24 h 561"/>
                <a:gd name="T44" fmla="*/ 2 w 595"/>
                <a:gd name="T45" fmla="*/ 28 h 561"/>
                <a:gd name="T46" fmla="*/ 2 w 595"/>
                <a:gd name="T47" fmla="*/ 23 h 561"/>
                <a:gd name="T48" fmla="*/ 2 w 595"/>
                <a:gd name="T49" fmla="*/ 23 h 56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95"/>
                <a:gd name="T76" fmla="*/ 0 h 561"/>
                <a:gd name="T77" fmla="*/ 595 w 595"/>
                <a:gd name="T78" fmla="*/ 561 h 56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95" h="561">
                  <a:moveTo>
                    <a:pt x="21" y="371"/>
                  </a:moveTo>
                  <a:lnTo>
                    <a:pt x="0" y="466"/>
                  </a:lnTo>
                  <a:lnTo>
                    <a:pt x="21" y="549"/>
                  </a:lnTo>
                  <a:lnTo>
                    <a:pt x="53" y="561"/>
                  </a:lnTo>
                  <a:lnTo>
                    <a:pt x="127" y="545"/>
                  </a:lnTo>
                  <a:lnTo>
                    <a:pt x="409" y="378"/>
                  </a:lnTo>
                  <a:lnTo>
                    <a:pt x="595" y="150"/>
                  </a:lnTo>
                  <a:lnTo>
                    <a:pt x="595" y="0"/>
                  </a:lnTo>
                  <a:lnTo>
                    <a:pt x="547" y="36"/>
                  </a:lnTo>
                  <a:lnTo>
                    <a:pt x="546" y="103"/>
                  </a:lnTo>
                  <a:lnTo>
                    <a:pt x="504" y="137"/>
                  </a:lnTo>
                  <a:lnTo>
                    <a:pt x="500" y="67"/>
                  </a:lnTo>
                  <a:lnTo>
                    <a:pt x="443" y="91"/>
                  </a:lnTo>
                  <a:lnTo>
                    <a:pt x="445" y="171"/>
                  </a:lnTo>
                  <a:lnTo>
                    <a:pt x="392" y="219"/>
                  </a:lnTo>
                  <a:lnTo>
                    <a:pt x="384" y="148"/>
                  </a:lnTo>
                  <a:lnTo>
                    <a:pt x="321" y="194"/>
                  </a:lnTo>
                  <a:lnTo>
                    <a:pt x="325" y="287"/>
                  </a:lnTo>
                  <a:lnTo>
                    <a:pt x="238" y="342"/>
                  </a:lnTo>
                  <a:lnTo>
                    <a:pt x="238" y="251"/>
                  </a:lnTo>
                  <a:lnTo>
                    <a:pt x="139" y="298"/>
                  </a:lnTo>
                  <a:lnTo>
                    <a:pt x="141" y="384"/>
                  </a:lnTo>
                  <a:lnTo>
                    <a:pt x="32" y="454"/>
                  </a:lnTo>
                  <a:lnTo>
                    <a:pt x="21" y="371"/>
                  </a:lnTo>
                  <a:close/>
                </a:path>
              </a:pathLst>
            </a:custGeom>
            <a:solidFill>
              <a:srgbClr val="CC80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1" name="Freeform 50"/>
            <p:cNvSpPr>
              <a:spLocks/>
            </p:cNvSpPr>
            <p:nvPr/>
          </p:nvSpPr>
          <p:spPr bwMode="auto">
            <a:xfrm>
              <a:off x="4165" y="3626"/>
              <a:ext cx="536" cy="462"/>
            </a:xfrm>
            <a:custGeom>
              <a:avLst/>
              <a:gdLst>
                <a:gd name="T0" fmla="*/ 0 w 1070"/>
                <a:gd name="T1" fmla="*/ 53 h 923"/>
                <a:gd name="T2" fmla="*/ 1 w 1070"/>
                <a:gd name="T3" fmla="*/ 20 h 923"/>
                <a:gd name="T4" fmla="*/ 13 w 1070"/>
                <a:gd name="T5" fmla="*/ 17 h 923"/>
                <a:gd name="T6" fmla="*/ 20 w 1070"/>
                <a:gd name="T7" fmla="*/ 20 h 923"/>
                <a:gd name="T8" fmla="*/ 20 w 1070"/>
                <a:gd name="T9" fmla="*/ 14 h 923"/>
                <a:gd name="T10" fmla="*/ 29 w 1070"/>
                <a:gd name="T11" fmla="*/ 11 h 923"/>
                <a:gd name="T12" fmla="*/ 36 w 1070"/>
                <a:gd name="T13" fmla="*/ 14 h 923"/>
                <a:gd name="T14" fmla="*/ 36 w 1070"/>
                <a:gd name="T15" fmla="*/ 15 h 923"/>
                <a:gd name="T16" fmla="*/ 39 w 1070"/>
                <a:gd name="T17" fmla="*/ 14 h 923"/>
                <a:gd name="T18" fmla="*/ 40 w 1070"/>
                <a:gd name="T19" fmla="*/ 6 h 923"/>
                <a:gd name="T20" fmla="*/ 48 w 1070"/>
                <a:gd name="T21" fmla="*/ 4 h 923"/>
                <a:gd name="T22" fmla="*/ 52 w 1070"/>
                <a:gd name="T23" fmla="*/ 7 h 923"/>
                <a:gd name="T24" fmla="*/ 52 w 1070"/>
                <a:gd name="T25" fmla="*/ 8 h 923"/>
                <a:gd name="T26" fmla="*/ 58 w 1070"/>
                <a:gd name="T27" fmla="*/ 7 h 923"/>
                <a:gd name="T28" fmla="*/ 58 w 1070"/>
                <a:gd name="T29" fmla="*/ 2 h 923"/>
                <a:gd name="T30" fmla="*/ 64 w 1070"/>
                <a:gd name="T31" fmla="*/ 0 h 923"/>
                <a:gd name="T32" fmla="*/ 68 w 1070"/>
                <a:gd name="T33" fmla="*/ 3 h 923"/>
                <a:gd name="T34" fmla="*/ 67 w 1070"/>
                <a:gd name="T35" fmla="*/ 13 h 923"/>
                <a:gd name="T36" fmla="*/ 30 w 1070"/>
                <a:gd name="T37" fmla="*/ 29 h 923"/>
                <a:gd name="T38" fmla="*/ 16 w 1070"/>
                <a:gd name="T39" fmla="*/ 43 h 923"/>
                <a:gd name="T40" fmla="*/ 15 w 1070"/>
                <a:gd name="T41" fmla="*/ 58 h 923"/>
                <a:gd name="T42" fmla="*/ 14 w 1070"/>
                <a:gd name="T43" fmla="*/ 58 h 923"/>
                <a:gd name="T44" fmla="*/ 14 w 1070"/>
                <a:gd name="T45" fmla="*/ 58 h 923"/>
                <a:gd name="T46" fmla="*/ 13 w 1070"/>
                <a:gd name="T47" fmla="*/ 58 h 923"/>
                <a:gd name="T48" fmla="*/ 13 w 1070"/>
                <a:gd name="T49" fmla="*/ 58 h 923"/>
                <a:gd name="T50" fmla="*/ 13 w 1070"/>
                <a:gd name="T51" fmla="*/ 58 h 923"/>
                <a:gd name="T52" fmla="*/ 12 w 1070"/>
                <a:gd name="T53" fmla="*/ 57 h 923"/>
                <a:gd name="T54" fmla="*/ 11 w 1070"/>
                <a:gd name="T55" fmla="*/ 57 h 923"/>
                <a:gd name="T56" fmla="*/ 11 w 1070"/>
                <a:gd name="T57" fmla="*/ 57 h 923"/>
                <a:gd name="T58" fmla="*/ 10 w 1070"/>
                <a:gd name="T59" fmla="*/ 57 h 923"/>
                <a:gd name="T60" fmla="*/ 9 w 1070"/>
                <a:gd name="T61" fmla="*/ 57 h 923"/>
                <a:gd name="T62" fmla="*/ 9 w 1070"/>
                <a:gd name="T63" fmla="*/ 57 h 923"/>
                <a:gd name="T64" fmla="*/ 8 w 1070"/>
                <a:gd name="T65" fmla="*/ 56 h 923"/>
                <a:gd name="T66" fmla="*/ 8 w 1070"/>
                <a:gd name="T67" fmla="*/ 56 h 923"/>
                <a:gd name="T68" fmla="*/ 7 w 1070"/>
                <a:gd name="T69" fmla="*/ 56 h 923"/>
                <a:gd name="T70" fmla="*/ 7 w 1070"/>
                <a:gd name="T71" fmla="*/ 56 h 923"/>
                <a:gd name="T72" fmla="*/ 6 w 1070"/>
                <a:gd name="T73" fmla="*/ 56 h 923"/>
                <a:gd name="T74" fmla="*/ 5 w 1070"/>
                <a:gd name="T75" fmla="*/ 55 h 923"/>
                <a:gd name="T76" fmla="*/ 5 w 1070"/>
                <a:gd name="T77" fmla="*/ 55 h 923"/>
                <a:gd name="T78" fmla="*/ 4 w 1070"/>
                <a:gd name="T79" fmla="*/ 55 h 923"/>
                <a:gd name="T80" fmla="*/ 4 w 1070"/>
                <a:gd name="T81" fmla="*/ 55 h 923"/>
                <a:gd name="T82" fmla="*/ 3 w 1070"/>
                <a:gd name="T83" fmla="*/ 54 h 923"/>
                <a:gd name="T84" fmla="*/ 3 w 1070"/>
                <a:gd name="T85" fmla="*/ 54 h 923"/>
                <a:gd name="T86" fmla="*/ 2 w 1070"/>
                <a:gd name="T87" fmla="*/ 54 h 923"/>
                <a:gd name="T88" fmla="*/ 2 w 1070"/>
                <a:gd name="T89" fmla="*/ 54 h 923"/>
                <a:gd name="T90" fmla="*/ 1 w 1070"/>
                <a:gd name="T91" fmla="*/ 54 h 923"/>
                <a:gd name="T92" fmla="*/ 1 w 1070"/>
                <a:gd name="T93" fmla="*/ 54 h 923"/>
                <a:gd name="T94" fmla="*/ 1 w 1070"/>
                <a:gd name="T95" fmla="*/ 53 h 923"/>
                <a:gd name="T96" fmla="*/ 0 w 1070"/>
                <a:gd name="T97" fmla="*/ 53 h 923"/>
                <a:gd name="T98" fmla="*/ 0 w 1070"/>
                <a:gd name="T99" fmla="*/ 53 h 92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070"/>
                <a:gd name="T151" fmla="*/ 0 h 923"/>
                <a:gd name="T152" fmla="*/ 1070 w 1070"/>
                <a:gd name="T153" fmla="*/ 923 h 92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070" h="923">
                  <a:moveTo>
                    <a:pt x="0" y="847"/>
                  </a:moveTo>
                  <a:lnTo>
                    <a:pt x="7" y="313"/>
                  </a:lnTo>
                  <a:lnTo>
                    <a:pt x="196" y="264"/>
                  </a:lnTo>
                  <a:lnTo>
                    <a:pt x="310" y="309"/>
                  </a:lnTo>
                  <a:lnTo>
                    <a:pt x="308" y="209"/>
                  </a:lnTo>
                  <a:lnTo>
                    <a:pt x="464" y="165"/>
                  </a:lnTo>
                  <a:lnTo>
                    <a:pt x="566" y="209"/>
                  </a:lnTo>
                  <a:lnTo>
                    <a:pt x="574" y="235"/>
                  </a:lnTo>
                  <a:lnTo>
                    <a:pt x="621" y="218"/>
                  </a:lnTo>
                  <a:lnTo>
                    <a:pt x="627" y="93"/>
                  </a:lnTo>
                  <a:lnTo>
                    <a:pt x="753" y="62"/>
                  </a:lnTo>
                  <a:lnTo>
                    <a:pt x="829" y="100"/>
                  </a:lnTo>
                  <a:lnTo>
                    <a:pt x="831" y="127"/>
                  </a:lnTo>
                  <a:lnTo>
                    <a:pt x="920" y="106"/>
                  </a:lnTo>
                  <a:lnTo>
                    <a:pt x="924" y="19"/>
                  </a:lnTo>
                  <a:lnTo>
                    <a:pt x="1011" y="0"/>
                  </a:lnTo>
                  <a:lnTo>
                    <a:pt x="1070" y="38"/>
                  </a:lnTo>
                  <a:lnTo>
                    <a:pt x="1061" y="201"/>
                  </a:lnTo>
                  <a:lnTo>
                    <a:pt x="477" y="463"/>
                  </a:lnTo>
                  <a:lnTo>
                    <a:pt x="253" y="680"/>
                  </a:lnTo>
                  <a:lnTo>
                    <a:pt x="228" y="923"/>
                  </a:lnTo>
                  <a:lnTo>
                    <a:pt x="224" y="921"/>
                  </a:lnTo>
                  <a:lnTo>
                    <a:pt x="215" y="919"/>
                  </a:lnTo>
                  <a:lnTo>
                    <a:pt x="207" y="918"/>
                  </a:lnTo>
                  <a:lnTo>
                    <a:pt x="201" y="916"/>
                  </a:lnTo>
                  <a:lnTo>
                    <a:pt x="194" y="914"/>
                  </a:lnTo>
                  <a:lnTo>
                    <a:pt x="184" y="912"/>
                  </a:lnTo>
                  <a:lnTo>
                    <a:pt x="173" y="908"/>
                  </a:lnTo>
                  <a:lnTo>
                    <a:pt x="163" y="906"/>
                  </a:lnTo>
                  <a:lnTo>
                    <a:pt x="154" y="904"/>
                  </a:lnTo>
                  <a:lnTo>
                    <a:pt x="144" y="900"/>
                  </a:lnTo>
                  <a:lnTo>
                    <a:pt x="133" y="897"/>
                  </a:lnTo>
                  <a:lnTo>
                    <a:pt x="125" y="895"/>
                  </a:lnTo>
                  <a:lnTo>
                    <a:pt x="116" y="893"/>
                  </a:lnTo>
                  <a:lnTo>
                    <a:pt x="108" y="891"/>
                  </a:lnTo>
                  <a:lnTo>
                    <a:pt x="99" y="887"/>
                  </a:lnTo>
                  <a:lnTo>
                    <a:pt x="89" y="883"/>
                  </a:lnTo>
                  <a:lnTo>
                    <a:pt x="80" y="880"/>
                  </a:lnTo>
                  <a:lnTo>
                    <a:pt x="72" y="876"/>
                  </a:lnTo>
                  <a:lnTo>
                    <a:pt x="62" y="872"/>
                  </a:lnTo>
                  <a:lnTo>
                    <a:pt x="53" y="868"/>
                  </a:lnTo>
                  <a:lnTo>
                    <a:pt x="43" y="864"/>
                  </a:lnTo>
                  <a:lnTo>
                    <a:pt x="36" y="862"/>
                  </a:lnTo>
                  <a:lnTo>
                    <a:pt x="28" y="859"/>
                  </a:lnTo>
                  <a:lnTo>
                    <a:pt x="21" y="855"/>
                  </a:lnTo>
                  <a:lnTo>
                    <a:pt x="13" y="853"/>
                  </a:lnTo>
                  <a:lnTo>
                    <a:pt x="9" y="851"/>
                  </a:lnTo>
                  <a:lnTo>
                    <a:pt x="2" y="847"/>
                  </a:lnTo>
                  <a:lnTo>
                    <a:pt x="0" y="847"/>
                  </a:lnTo>
                  <a:close/>
                </a:path>
              </a:pathLst>
            </a:custGeom>
            <a:solidFill>
              <a:srgbClr val="F2CC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2" name="Freeform 51"/>
            <p:cNvSpPr>
              <a:spLocks/>
            </p:cNvSpPr>
            <p:nvPr/>
          </p:nvSpPr>
          <p:spPr bwMode="auto">
            <a:xfrm>
              <a:off x="4967" y="3428"/>
              <a:ext cx="245" cy="230"/>
            </a:xfrm>
            <a:custGeom>
              <a:avLst/>
              <a:gdLst>
                <a:gd name="T0" fmla="*/ 27 w 491"/>
                <a:gd name="T1" fmla="*/ 28 h 460"/>
                <a:gd name="T2" fmla="*/ 30 w 491"/>
                <a:gd name="T3" fmla="*/ 25 h 460"/>
                <a:gd name="T4" fmla="*/ 30 w 491"/>
                <a:gd name="T5" fmla="*/ 12 h 460"/>
                <a:gd name="T6" fmla="*/ 29 w 491"/>
                <a:gd name="T7" fmla="*/ 12 h 460"/>
                <a:gd name="T8" fmla="*/ 30 w 491"/>
                <a:gd name="T9" fmla="*/ 10 h 460"/>
                <a:gd name="T10" fmla="*/ 30 w 491"/>
                <a:gd name="T11" fmla="*/ 0 h 460"/>
                <a:gd name="T12" fmla="*/ 13 w 491"/>
                <a:gd name="T13" fmla="*/ 15 h 460"/>
                <a:gd name="T14" fmla="*/ 0 w 491"/>
                <a:gd name="T15" fmla="*/ 27 h 460"/>
                <a:gd name="T16" fmla="*/ 12 w 491"/>
                <a:gd name="T17" fmla="*/ 29 h 460"/>
                <a:gd name="T18" fmla="*/ 27 w 491"/>
                <a:gd name="T19" fmla="*/ 28 h 460"/>
                <a:gd name="T20" fmla="*/ 27 w 491"/>
                <a:gd name="T21" fmla="*/ 28 h 4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91"/>
                <a:gd name="T34" fmla="*/ 0 h 460"/>
                <a:gd name="T35" fmla="*/ 491 w 491"/>
                <a:gd name="T36" fmla="*/ 460 h 46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91" h="460">
                  <a:moveTo>
                    <a:pt x="445" y="434"/>
                  </a:moveTo>
                  <a:lnTo>
                    <a:pt x="487" y="388"/>
                  </a:lnTo>
                  <a:lnTo>
                    <a:pt x="491" y="192"/>
                  </a:lnTo>
                  <a:lnTo>
                    <a:pt x="474" y="183"/>
                  </a:lnTo>
                  <a:lnTo>
                    <a:pt x="487" y="151"/>
                  </a:lnTo>
                  <a:lnTo>
                    <a:pt x="491" y="0"/>
                  </a:lnTo>
                  <a:lnTo>
                    <a:pt x="217" y="253"/>
                  </a:lnTo>
                  <a:lnTo>
                    <a:pt x="0" y="424"/>
                  </a:lnTo>
                  <a:lnTo>
                    <a:pt x="206" y="460"/>
                  </a:lnTo>
                  <a:lnTo>
                    <a:pt x="445" y="434"/>
                  </a:lnTo>
                  <a:close/>
                </a:path>
              </a:pathLst>
            </a:custGeom>
            <a:solidFill>
              <a:srgbClr val="D999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3" name="Freeform 52"/>
            <p:cNvSpPr>
              <a:spLocks/>
            </p:cNvSpPr>
            <p:nvPr/>
          </p:nvSpPr>
          <p:spPr bwMode="auto">
            <a:xfrm>
              <a:off x="4676" y="3638"/>
              <a:ext cx="511" cy="433"/>
            </a:xfrm>
            <a:custGeom>
              <a:avLst/>
              <a:gdLst>
                <a:gd name="T0" fmla="*/ 31 w 1023"/>
                <a:gd name="T1" fmla="*/ 0 h 867"/>
                <a:gd name="T2" fmla="*/ 63 w 1023"/>
                <a:gd name="T3" fmla="*/ 1 h 867"/>
                <a:gd name="T4" fmla="*/ 63 w 1023"/>
                <a:gd name="T5" fmla="*/ 1 h 867"/>
                <a:gd name="T6" fmla="*/ 62 w 1023"/>
                <a:gd name="T7" fmla="*/ 2 h 867"/>
                <a:gd name="T8" fmla="*/ 61 w 1023"/>
                <a:gd name="T9" fmla="*/ 4 h 867"/>
                <a:gd name="T10" fmla="*/ 60 w 1023"/>
                <a:gd name="T11" fmla="*/ 5 h 867"/>
                <a:gd name="T12" fmla="*/ 60 w 1023"/>
                <a:gd name="T13" fmla="*/ 6 h 867"/>
                <a:gd name="T14" fmla="*/ 59 w 1023"/>
                <a:gd name="T15" fmla="*/ 6 h 867"/>
                <a:gd name="T16" fmla="*/ 58 w 1023"/>
                <a:gd name="T17" fmla="*/ 7 h 867"/>
                <a:gd name="T18" fmla="*/ 57 w 1023"/>
                <a:gd name="T19" fmla="*/ 8 h 867"/>
                <a:gd name="T20" fmla="*/ 57 w 1023"/>
                <a:gd name="T21" fmla="*/ 9 h 867"/>
                <a:gd name="T22" fmla="*/ 56 w 1023"/>
                <a:gd name="T23" fmla="*/ 10 h 867"/>
                <a:gd name="T24" fmla="*/ 55 w 1023"/>
                <a:gd name="T25" fmla="*/ 11 h 867"/>
                <a:gd name="T26" fmla="*/ 54 w 1023"/>
                <a:gd name="T27" fmla="*/ 12 h 867"/>
                <a:gd name="T28" fmla="*/ 53 w 1023"/>
                <a:gd name="T29" fmla="*/ 13 h 867"/>
                <a:gd name="T30" fmla="*/ 52 w 1023"/>
                <a:gd name="T31" fmla="*/ 14 h 867"/>
                <a:gd name="T32" fmla="*/ 51 w 1023"/>
                <a:gd name="T33" fmla="*/ 15 h 867"/>
                <a:gd name="T34" fmla="*/ 50 w 1023"/>
                <a:gd name="T35" fmla="*/ 17 h 867"/>
                <a:gd name="T36" fmla="*/ 49 w 1023"/>
                <a:gd name="T37" fmla="*/ 18 h 867"/>
                <a:gd name="T38" fmla="*/ 48 w 1023"/>
                <a:gd name="T39" fmla="*/ 19 h 867"/>
                <a:gd name="T40" fmla="*/ 46 w 1023"/>
                <a:gd name="T41" fmla="*/ 20 h 867"/>
                <a:gd name="T42" fmla="*/ 45 w 1023"/>
                <a:gd name="T43" fmla="*/ 21 h 867"/>
                <a:gd name="T44" fmla="*/ 44 w 1023"/>
                <a:gd name="T45" fmla="*/ 22 h 867"/>
                <a:gd name="T46" fmla="*/ 43 w 1023"/>
                <a:gd name="T47" fmla="*/ 23 h 867"/>
                <a:gd name="T48" fmla="*/ 41 w 1023"/>
                <a:gd name="T49" fmla="*/ 24 h 867"/>
                <a:gd name="T50" fmla="*/ 40 w 1023"/>
                <a:gd name="T51" fmla="*/ 25 h 867"/>
                <a:gd name="T52" fmla="*/ 39 w 1023"/>
                <a:gd name="T53" fmla="*/ 25 h 867"/>
                <a:gd name="T54" fmla="*/ 37 w 1023"/>
                <a:gd name="T55" fmla="*/ 26 h 867"/>
                <a:gd name="T56" fmla="*/ 36 w 1023"/>
                <a:gd name="T57" fmla="*/ 27 h 867"/>
                <a:gd name="T58" fmla="*/ 34 w 1023"/>
                <a:gd name="T59" fmla="*/ 28 h 867"/>
                <a:gd name="T60" fmla="*/ 33 w 1023"/>
                <a:gd name="T61" fmla="*/ 29 h 867"/>
                <a:gd name="T62" fmla="*/ 31 w 1023"/>
                <a:gd name="T63" fmla="*/ 30 h 867"/>
                <a:gd name="T64" fmla="*/ 30 w 1023"/>
                <a:gd name="T65" fmla="*/ 31 h 867"/>
                <a:gd name="T66" fmla="*/ 28 w 1023"/>
                <a:gd name="T67" fmla="*/ 32 h 867"/>
                <a:gd name="T68" fmla="*/ 26 w 1023"/>
                <a:gd name="T69" fmla="*/ 33 h 867"/>
                <a:gd name="T70" fmla="*/ 25 w 1023"/>
                <a:gd name="T71" fmla="*/ 34 h 867"/>
                <a:gd name="T72" fmla="*/ 24 w 1023"/>
                <a:gd name="T73" fmla="*/ 36 h 867"/>
                <a:gd name="T74" fmla="*/ 22 w 1023"/>
                <a:gd name="T75" fmla="*/ 37 h 867"/>
                <a:gd name="T76" fmla="*/ 20 w 1023"/>
                <a:gd name="T77" fmla="*/ 38 h 867"/>
                <a:gd name="T78" fmla="*/ 19 w 1023"/>
                <a:gd name="T79" fmla="*/ 39 h 867"/>
                <a:gd name="T80" fmla="*/ 18 w 1023"/>
                <a:gd name="T81" fmla="*/ 40 h 867"/>
                <a:gd name="T82" fmla="*/ 16 w 1023"/>
                <a:gd name="T83" fmla="*/ 41 h 867"/>
                <a:gd name="T84" fmla="*/ 15 w 1023"/>
                <a:gd name="T85" fmla="*/ 43 h 867"/>
                <a:gd name="T86" fmla="*/ 14 w 1023"/>
                <a:gd name="T87" fmla="*/ 44 h 867"/>
                <a:gd name="T88" fmla="*/ 12 w 1023"/>
                <a:gd name="T89" fmla="*/ 45 h 867"/>
                <a:gd name="T90" fmla="*/ 11 w 1023"/>
                <a:gd name="T91" fmla="*/ 46 h 867"/>
                <a:gd name="T92" fmla="*/ 10 w 1023"/>
                <a:gd name="T93" fmla="*/ 47 h 867"/>
                <a:gd name="T94" fmla="*/ 9 w 1023"/>
                <a:gd name="T95" fmla="*/ 48 h 867"/>
                <a:gd name="T96" fmla="*/ 8 w 1023"/>
                <a:gd name="T97" fmla="*/ 48 h 867"/>
                <a:gd name="T98" fmla="*/ 7 w 1023"/>
                <a:gd name="T99" fmla="*/ 49 h 867"/>
                <a:gd name="T100" fmla="*/ 6 w 1023"/>
                <a:gd name="T101" fmla="*/ 50 h 867"/>
                <a:gd name="T102" fmla="*/ 5 w 1023"/>
                <a:gd name="T103" fmla="*/ 51 h 867"/>
                <a:gd name="T104" fmla="*/ 3 w 1023"/>
                <a:gd name="T105" fmla="*/ 52 h 867"/>
                <a:gd name="T106" fmla="*/ 2 w 1023"/>
                <a:gd name="T107" fmla="*/ 53 h 867"/>
                <a:gd name="T108" fmla="*/ 2 w 1023"/>
                <a:gd name="T109" fmla="*/ 54 h 867"/>
                <a:gd name="T110" fmla="*/ 0 w 1023"/>
                <a:gd name="T111" fmla="*/ 31 h 867"/>
                <a:gd name="T112" fmla="*/ 2 w 1023"/>
                <a:gd name="T113" fmla="*/ 9 h 86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23"/>
                <a:gd name="T172" fmla="*/ 0 h 867"/>
                <a:gd name="T173" fmla="*/ 1023 w 1023"/>
                <a:gd name="T174" fmla="*/ 867 h 86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23" h="867">
                  <a:moveTo>
                    <a:pt x="43" y="154"/>
                  </a:moveTo>
                  <a:lnTo>
                    <a:pt x="502" y="0"/>
                  </a:lnTo>
                  <a:lnTo>
                    <a:pt x="1023" y="14"/>
                  </a:lnTo>
                  <a:lnTo>
                    <a:pt x="1021" y="16"/>
                  </a:lnTo>
                  <a:lnTo>
                    <a:pt x="1015" y="25"/>
                  </a:lnTo>
                  <a:lnTo>
                    <a:pt x="1009" y="29"/>
                  </a:lnTo>
                  <a:lnTo>
                    <a:pt x="1005" y="38"/>
                  </a:lnTo>
                  <a:lnTo>
                    <a:pt x="998" y="46"/>
                  </a:lnTo>
                  <a:lnTo>
                    <a:pt x="992" y="57"/>
                  </a:lnTo>
                  <a:lnTo>
                    <a:pt x="985" y="67"/>
                  </a:lnTo>
                  <a:lnTo>
                    <a:pt x="975" y="78"/>
                  </a:lnTo>
                  <a:lnTo>
                    <a:pt x="971" y="84"/>
                  </a:lnTo>
                  <a:lnTo>
                    <a:pt x="966" y="90"/>
                  </a:lnTo>
                  <a:lnTo>
                    <a:pt x="962" y="97"/>
                  </a:lnTo>
                  <a:lnTo>
                    <a:pt x="956" y="105"/>
                  </a:lnTo>
                  <a:lnTo>
                    <a:pt x="950" y="111"/>
                  </a:lnTo>
                  <a:lnTo>
                    <a:pt x="945" y="118"/>
                  </a:lnTo>
                  <a:lnTo>
                    <a:pt x="939" y="126"/>
                  </a:lnTo>
                  <a:lnTo>
                    <a:pt x="935" y="132"/>
                  </a:lnTo>
                  <a:lnTo>
                    <a:pt x="927" y="139"/>
                  </a:lnTo>
                  <a:lnTo>
                    <a:pt x="922" y="149"/>
                  </a:lnTo>
                  <a:lnTo>
                    <a:pt x="914" y="156"/>
                  </a:lnTo>
                  <a:lnTo>
                    <a:pt x="910" y="166"/>
                  </a:lnTo>
                  <a:lnTo>
                    <a:pt x="903" y="171"/>
                  </a:lnTo>
                  <a:lnTo>
                    <a:pt x="895" y="179"/>
                  </a:lnTo>
                  <a:lnTo>
                    <a:pt x="888" y="189"/>
                  </a:lnTo>
                  <a:lnTo>
                    <a:pt x="882" y="196"/>
                  </a:lnTo>
                  <a:lnTo>
                    <a:pt x="872" y="204"/>
                  </a:lnTo>
                  <a:lnTo>
                    <a:pt x="865" y="211"/>
                  </a:lnTo>
                  <a:lnTo>
                    <a:pt x="857" y="221"/>
                  </a:lnTo>
                  <a:lnTo>
                    <a:pt x="850" y="230"/>
                  </a:lnTo>
                  <a:lnTo>
                    <a:pt x="840" y="238"/>
                  </a:lnTo>
                  <a:lnTo>
                    <a:pt x="832" y="246"/>
                  </a:lnTo>
                  <a:lnTo>
                    <a:pt x="823" y="255"/>
                  </a:lnTo>
                  <a:lnTo>
                    <a:pt x="815" y="263"/>
                  </a:lnTo>
                  <a:lnTo>
                    <a:pt x="806" y="272"/>
                  </a:lnTo>
                  <a:lnTo>
                    <a:pt x="798" y="280"/>
                  </a:lnTo>
                  <a:lnTo>
                    <a:pt x="789" y="289"/>
                  </a:lnTo>
                  <a:lnTo>
                    <a:pt x="781" y="299"/>
                  </a:lnTo>
                  <a:lnTo>
                    <a:pt x="770" y="306"/>
                  </a:lnTo>
                  <a:lnTo>
                    <a:pt x="760" y="314"/>
                  </a:lnTo>
                  <a:lnTo>
                    <a:pt x="751" y="322"/>
                  </a:lnTo>
                  <a:lnTo>
                    <a:pt x="741" y="331"/>
                  </a:lnTo>
                  <a:lnTo>
                    <a:pt x="730" y="339"/>
                  </a:lnTo>
                  <a:lnTo>
                    <a:pt x="720" y="346"/>
                  </a:lnTo>
                  <a:lnTo>
                    <a:pt x="711" y="356"/>
                  </a:lnTo>
                  <a:lnTo>
                    <a:pt x="701" y="363"/>
                  </a:lnTo>
                  <a:lnTo>
                    <a:pt x="690" y="371"/>
                  </a:lnTo>
                  <a:lnTo>
                    <a:pt x="678" y="379"/>
                  </a:lnTo>
                  <a:lnTo>
                    <a:pt x="669" y="386"/>
                  </a:lnTo>
                  <a:lnTo>
                    <a:pt x="657" y="392"/>
                  </a:lnTo>
                  <a:lnTo>
                    <a:pt x="648" y="400"/>
                  </a:lnTo>
                  <a:lnTo>
                    <a:pt x="637" y="407"/>
                  </a:lnTo>
                  <a:lnTo>
                    <a:pt x="625" y="415"/>
                  </a:lnTo>
                  <a:lnTo>
                    <a:pt x="614" y="422"/>
                  </a:lnTo>
                  <a:lnTo>
                    <a:pt x="602" y="428"/>
                  </a:lnTo>
                  <a:lnTo>
                    <a:pt x="591" y="434"/>
                  </a:lnTo>
                  <a:lnTo>
                    <a:pt x="578" y="441"/>
                  </a:lnTo>
                  <a:lnTo>
                    <a:pt x="566" y="449"/>
                  </a:lnTo>
                  <a:lnTo>
                    <a:pt x="555" y="457"/>
                  </a:lnTo>
                  <a:lnTo>
                    <a:pt x="542" y="464"/>
                  </a:lnTo>
                  <a:lnTo>
                    <a:pt x="530" y="472"/>
                  </a:lnTo>
                  <a:lnTo>
                    <a:pt x="519" y="479"/>
                  </a:lnTo>
                  <a:lnTo>
                    <a:pt x="505" y="487"/>
                  </a:lnTo>
                  <a:lnTo>
                    <a:pt x="494" y="496"/>
                  </a:lnTo>
                  <a:lnTo>
                    <a:pt x="481" y="504"/>
                  </a:lnTo>
                  <a:lnTo>
                    <a:pt x="469" y="514"/>
                  </a:lnTo>
                  <a:lnTo>
                    <a:pt x="456" y="523"/>
                  </a:lnTo>
                  <a:lnTo>
                    <a:pt x="445" y="533"/>
                  </a:lnTo>
                  <a:lnTo>
                    <a:pt x="431" y="540"/>
                  </a:lnTo>
                  <a:lnTo>
                    <a:pt x="422" y="550"/>
                  </a:lnTo>
                  <a:lnTo>
                    <a:pt x="408" y="559"/>
                  </a:lnTo>
                  <a:lnTo>
                    <a:pt x="395" y="569"/>
                  </a:lnTo>
                  <a:lnTo>
                    <a:pt x="384" y="576"/>
                  </a:lnTo>
                  <a:lnTo>
                    <a:pt x="370" y="588"/>
                  </a:lnTo>
                  <a:lnTo>
                    <a:pt x="359" y="595"/>
                  </a:lnTo>
                  <a:lnTo>
                    <a:pt x="348" y="605"/>
                  </a:lnTo>
                  <a:lnTo>
                    <a:pt x="334" y="614"/>
                  </a:lnTo>
                  <a:lnTo>
                    <a:pt x="325" y="624"/>
                  </a:lnTo>
                  <a:lnTo>
                    <a:pt x="311" y="631"/>
                  </a:lnTo>
                  <a:lnTo>
                    <a:pt x="300" y="641"/>
                  </a:lnTo>
                  <a:lnTo>
                    <a:pt x="289" y="650"/>
                  </a:lnTo>
                  <a:lnTo>
                    <a:pt x="277" y="660"/>
                  </a:lnTo>
                  <a:lnTo>
                    <a:pt x="268" y="668"/>
                  </a:lnTo>
                  <a:lnTo>
                    <a:pt x="256" y="677"/>
                  </a:lnTo>
                  <a:lnTo>
                    <a:pt x="245" y="688"/>
                  </a:lnTo>
                  <a:lnTo>
                    <a:pt x="235" y="698"/>
                  </a:lnTo>
                  <a:lnTo>
                    <a:pt x="224" y="704"/>
                  </a:lnTo>
                  <a:lnTo>
                    <a:pt x="215" y="713"/>
                  </a:lnTo>
                  <a:lnTo>
                    <a:pt x="203" y="721"/>
                  </a:lnTo>
                  <a:lnTo>
                    <a:pt x="194" y="730"/>
                  </a:lnTo>
                  <a:lnTo>
                    <a:pt x="182" y="738"/>
                  </a:lnTo>
                  <a:lnTo>
                    <a:pt x="175" y="745"/>
                  </a:lnTo>
                  <a:lnTo>
                    <a:pt x="163" y="753"/>
                  </a:lnTo>
                  <a:lnTo>
                    <a:pt x="157" y="761"/>
                  </a:lnTo>
                  <a:lnTo>
                    <a:pt x="148" y="768"/>
                  </a:lnTo>
                  <a:lnTo>
                    <a:pt x="138" y="776"/>
                  </a:lnTo>
                  <a:lnTo>
                    <a:pt x="131" y="783"/>
                  </a:lnTo>
                  <a:lnTo>
                    <a:pt x="123" y="791"/>
                  </a:lnTo>
                  <a:lnTo>
                    <a:pt x="114" y="797"/>
                  </a:lnTo>
                  <a:lnTo>
                    <a:pt x="106" y="802"/>
                  </a:lnTo>
                  <a:lnTo>
                    <a:pt x="100" y="808"/>
                  </a:lnTo>
                  <a:lnTo>
                    <a:pt x="95" y="816"/>
                  </a:lnTo>
                  <a:lnTo>
                    <a:pt x="81" y="825"/>
                  </a:lnTo>
                  <a:lnTo>
                    <a:pt x="70" y="837"/>
                  </a:lnTo>
                  <a:lnTo>
                    <a:pt x="61" y="844"/>
                  </a:lnTo>
                  <a:lnTo>
                    <a:pt x="55" y="852"/>
                  </a:lnTo>
                  <a:lnTo>
                    <a:pt x="47" y="858"/>
                  </a:lnTo>
                  <a:lnTo>
                    <a:pt x="43" y="863"/>
                  </a:lnTo>
                  <a:lnTo>
                    <a:pt x="40" y="865"/>
                  </a:lnTo>
                  <a:lnTo>
                    <a:pt x="40" y="867"/>
                  </a:lnTo>
                  <a:lnTo>
                    <a:pt x="0" y="504"/>
                  </a:lnTo>
                  <a:lnTo>
                    <a:pt x="43" y="154"/>
                  </a:lnTo>
                  <a:close/>
                </a:path>
              </a:pathLst>
            </a:custGeom>
            <a:solidFill>
              <a:srgbClr val="CC80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4" name="Freeform 53"/>
            <p:cNvSpPr>
              <a:spLocks/>
            </p:cNvSpPr>
            <p:nvPr/>
          </p:nvSpPr>
          <p:spPr bwMode="auto">
            <a:xfrm>
              <a:off x="4282" y="3752"/>
              <a:ext cx="414" cy="393"/>
            </a:xfrm>
            <a:custGeom>
              <a:avLst/>
              <a:gdLst>
                <a:gd name="T0" fmla="*/ 52 w 827"/>
                <a:gd name="T1" fmla="*/ 0 h 786"/>
                <a:gd name="T2" fmla="*/ 0 w 827"/>
                <a:gd name="T3" fmla="*/ 42 h 786"/>
                <a:gd name="T4" fmla="*/ 1 w 827"/>
                <a:gd name="T5" fmla="*/ 42 h 786"/>
                <a:gd name="T6" fmla="*/ 2 w 827"/>
                <a:gd name="T7" fmla="*/ 43 h 786"/>
                <a:gd name="T8" fmla="*/ 3 w 827"/>
                <a:gd name="T9" fmla="*/ 43 h 786"/>
                <a:gd name="T10" fmla="*/ 4 w 827"/>
                <a:gd name="T11" fmla="*/ 44 h 786"/>
                <a:gd name="T12" fmla="*/ 5 w 827"/>
                <a:gd name="T13" fmla="*/ 44 h 786"/>
                <a:gd name="T14" fmla="*/ 21 w 827"/>
                <a:gd name="T15" fmla="*/ 47 h 786"/>
                <a:gd name="T16" fmla="*/ 23 w 827"/>
                <a:gd name="T17" fmla="*/ 48 h 786"/>
                <a:gd name="T18" fmla="*/ 23 w 827"/>
                <a:gd name="T19" fmla="*/ 48 h 786"/>
                <a:gd name="T20" fmla="*/ 24 w 827"/>
                <a:gd name="T21" fmla="*/ 48 h 786"/>
                <a:gd name="T22" fmla="*/ 25 w 827"/>
                <a:gd name="T23" fmla="*/ 48 h 786"/>
                <a:gd name="T24" fmla="*/ 26 w 827"/>
                <a:gd name="T25" fmla="*/ 48 h 786"/>
                <a:gd name="T26" fmla="*/ 27 w 827"/>
                <a:gd name="T27" fmla="*/ 48 h 786"/>
                <a:gd name="T28" fmla="*/ 28 w 827"/>
                <a:gd name="T29" fmla="*/ 48 h 786"/>
                <a:gd name="T30" fmla="*/ 29 w 827"/>
                <a:gd name="T31" fmla="*/ 48 h 786"/>
                <a:gd name="T32" fmla="*/ 29 w 827"/>
                <a:gd name="T33" fmla="*/ 48 h 786"/>
                <a:gd name="T34" fmla="*/ 31 w 827"/>
                <a:gd name="T35" fmla="*/ 48 h 786"/>
                <a:gd name="T36" fmla="*/ 31 w 827"/>
                <a:gd name="T37" fmla="*/ 49 h 786"/>
                <a:gd name="T38" fmla="*/ 32 w 827"/>
                <a:gd name="T39" fmla="*/ 49 h 786"/>
                <a:gd name="T40" fmla="*/ 33 w 827"/>
                <a:gd name="T41" fmla="*/ 49 h 786"/>
                <a:gd name="T42" fmla="*/ 34 w 827"/>
                <a:gd name="T43" fmla="*/ 49 h 786"/>
                <a:gd name="T44" fmla="*/ 35 w 827"/>
                <a:gd name="T45" fmla="*/ 49 h 786"/>
                <a:gd name="T46" fmla="*/ 36 w 827"/>
                <a:gd name="T47" fmla="*/ 49 h 786"/>
                <a:gd name="T48" fmla="*/ 37 w 827"/>
                <a:gd name="T49" fmla="*/ 49 h 786"/>
                <a:gd name="T50" fmla="*/ 38 w 827"/>
                <a:gd name="T51" fmla="*/ 49 h 786"/>
                <a:gd name="T52" fmla="*/ 39 w 827"/>
                <a:gd name="T53" fmla="*/ 49 h 786"/>
                <a:gd name="T54" fmla="*/ 40 w 827"/>
                <a:gd name="T55" fmla="*/ 49 h 786"/>
                <a:gd name="T56" fmla="*/ 42 w 827"/>
                <a:gd name="T57" fmla="*/ 49 h 786"/>
                <a:gd name="T58" fmla="*/ 43 w 827"/>
                <a:gd name="T59" fmla="*/ 49 h 786"/>
                <a:gd name="T60" fmla="*/ 44 w 827"/>
                <a:gd name="T61" fmla="*/ 49 h 786"/>
                <a:gd name="T62" fmla="*/ 44 w 827"/>
                <a:gd name="T63" fmla="*/ 49 h 786"/>
                <a:gd name="T64" fmla="*/ 52 w 827"/>
                <a:gd name="T65" fmla="*/ 40 h 7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27"/>
                <a:gd name="T100" fmla="*/ 0 h 786"/>
                <a:gd name="T101" fmla="*/ 827 w 827"/>
                <a:gd name="T102" fmla="*/ 786 h 78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27" h="786">
                  <a:moveTo>
                    <a:pt x="827" y="638"/>
                  </a:moveTo>
                  <a:lnTo>
                    <a:pt x="827" y="0"/>
                  </a:lnTo>
                  <a:lnTo>
                    <a:pt x="0" y="328"/>
                  </a:lnTo>
                  <a:lnTo>
                    <a:pt x="0" y="672"/>
                  </a:lnTo>
                  <a:lnTo>
                    <a:pt x="5" y="672"/>
                  </a:lnTo>
                  <a:lnTo>
                    <a:pt x="11" y="674"/>
                  </a:lnTo>
                  <a:lnTo>
                    <a:pt x="22" y="678"/>
                  </a:lnTo>
                  <a:lnTo>
                    <a:pt x="32" y="680"/>
                  </a:lnTo>
                  <a:lnTo>
                    <a:pt x="45" y="684"/>
                  </a:lnTo>
                  <a:lnTo>
                    <a:pt x="51" y="686"/>
                  </a:lnTo>
                  <a:lnTo>
                    <a:pt x="58" y="689"/>
                  </a:lnTo>
                  <a:lnTo>
                    <a:pt x="66" y="689"/>
                  </a:lnTo>
                  <a:lnTo>
                    <a:pt x="74" y="693"/>
                  </a:lnTo>
                  <a:lnTo>
                    <a:pt x="264" y="646"/>
                  </a:lnTo>
                  <a:lnTo>
                    <a:pt x="330" y="750"/>
                  </a:lnTo>
                  <a:lnTo>
                    <a:pt x="340" y="750"/>
                  </a:lnTo>
                  <a:lnTo>
                    <a:pt x="353" y="754"/>
                  </a:lnTo>
                  <a:lnTo>
                    <a:pt x="357" y="754"/>
                  </a:lnTo>
                  <a:lnTo>
                    <a:pt x="363" y="754"/>
                  </a:lnTo>
                  <a:lnTo>
                    <a:pt x="370" y="756"/>
                  </a:lnTo>
                  <a:lnTo>
                    <a:pt x="378" y="756"/>
                  </a:lnTo>
                  <a:lnTo>
                    <a:pt x="384" y="756"/>
                  </a:lnTo>
                  <a:lnTo>
                    <a:pt x="389" y="756"/>
                  </a:lnTo>
                  <a:lnTo>
                    <a:pt x="397" y="758"/>
                  </a:lnTo>
                  <a:lnTo>
                    <a:pt x="405" y="760"/>
                  </a:lnTo>
                  <a:lnTo>
                    <a:pt x="412" y="760"/>
                  </a:lnTo>
                  <a:lnTo>
                    <a:pt x="420" y="760"/>
                  </a:lnTo>
                  <a:lnTo>
                    <a:pt x="427" y="762"/>
                  </a:lnTo>
                  <a:lnTo>
                    <a:pt x="435" y="763"/>
                  </a:lnTo>
                  <a:lnTo>
                    <a:pt x="443" y="763"/>
                  </a:lnTo>
                  <a:lnTo>
                    <a:pt x="450" y="763"/>
                  </a:lnTo>
                  <a:lnTo>
                    <a:pt x="458" y="763"/>
                  </a:lnTo>
                  <a:lnTo>
                    <a:pt x="463" y="765"/>
                  </a:lnTo>
                  <a:lnTo>
                    <a:pt x="471" y="765"/>
                  </a:lnTo>
                  <a:lnTo>
                    <a:pt x="481" y="767"/>
                  </a:lnTo>
                  <a:lnTo>
                    <a:pt x="486" y="767"/>
                  </a:lnTo>
                  <a:lnTo>
                    <a:pt x="496" y="769"/>
                  </a:lnTo>
                  <a:lnTo>
                    <a:pt x="503" y="769"/>
                  </a:lnTo>
                  <a:lnTo>
                    <a:pt x="511" y="769"/>
                  </a:lnTo>
                  <a:lnTo>
                    <a:pt x="519" y="769"/>
                  </a:lnTo>
                  <a:lnTo>
                    <a:pt x="526" y="771"/>
                  </a:lnTo>
                  <a:lnTo>
                    <a:pt x="534" y="771"/>
                  </a:lnTo>
                  <a:lnTo>
                    <a:pt x="541" y="773"/>
                  </a:lnTo>
                  <a:lnTo>
                    <a:pt x="549" y="773"/>
                  </a:lnTo>
                  <a:lnTo>
                    <a:pt x="557" y="775"/>
                  </a:lnTo>
                  <a:lnTo>
                    <a:pt x="564" y="775"/>
                  </a:lnTo>
                  <a:lnTo>
                    <a:pt x="570" y="775"/>
                  </a:lnTo>
                  <a:lnTo>
                    <a:pt x="578" y="775"/>
                  </a:lnTo>
                  <a:lnTo>
                    <a:pt x="585" y="777"/>
                  </a:lnTo>
                  <a:lnTo>
                    <a:pt x="591" y="777"/>
                  </a:lnTo>
                  <a:lnTo>
                    <a:pt x="598" y="777"/>
                  </a:lnTo>
                  <a:lnTo>
                    <a:pt x="604" y="777"/>
                  </a:lnTo>
                  <a:lnTo>
                    <a:pt x="612" y="779"/>
                  </a:lnTo>
                  <a:lnTo>
                    <a:pt x="623" y="779"/>
                  </a:lnTo>
                  <a:lnTo>
                    <a:pt x="636" y="781"/>
                  </a:lnTo>
                  <a:lnTo>
                    <a:pt x="648" y="781"/>
                  </a:lnTo>
                  <a:lnTo>
                    <a:pt x="657" y="782"/>
                  </a:lnTo>
                  <a:lnTo>
                    <a:pt x="667" y="782"/>
                  </a:lnTo>
                  <a:lnTo>
                    <a:pt x="674" y="782"/>
                  </a:lnTo>
                  <a:lnTo>
                    <a:pt x="682" y="782"/>
                  </a:lnTo>
                  <a:lnTo>
                    <a:pt x="690" y="784"/>
                  </a:lnTo>
                  <a:lnTo>
                    <a:pt x="697" y="784"/>
                  </a:lnTo>
                  <a:lnTo>
                    <a:pt x="701" y="786"/>
                  </a:lnTo>
                  <a:lnTo>
                    <a:pt x="827" y="638"/>
                  </a:lnTo>
                  <a:close/>
                </a:path>
              </a:pathLst>
            </a:custGeom>
            <a:solidFill>
              <a:srgbClr val="BF66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5" name="Freeform 54"/>
            <p:cNvSpPr>
              <a:spLocks/>
            </p:cNvSpPr>
            <p:nvPr/>
          </p:nvSpPr>
          <p:spPr bwMode="auto">
            <a:xfrm>
              <a:off x="5080" y="3503"/>
              <a:ext cx="132" cy="147"/>
            </a:xfrm>
            <a:custGeom>
              <a:avLst/>
              <a:gdLst>
                <a:gd name="T0" fmla="*/ 2 w 264"/>
                <a:gd name="T1" fmla="*/ 18 h 294"/>
                <a:gd name="T2" fmla="*/ 5 w 264"/>
                <a:gd name="T3" fmla="*/ 18 h 294"/>
                <a:gd name="T4" fmla="*/ 6 w 264"/>
                <a:gd name="T5" fmla="*/ 17 h 294"/>
                <a:gd name="T6" fmla="*/ 6 w 264"/>
                <a:gd name="T7" fmla="*/ 15 h 294"/>
                <a:gd name="T8" fmla="*/ 7 w 264"/>
                <a:gd name="T9" fmla="*/ 14 h 294"/>
                <a:gd name="T10" fmla="*/ 8 w 264"/>
                <a:gd name="T11" fmla="*/ 13 h 294"/>
                <a:gd name="T12" fmla="*/ 9 w 264"/>
                <a:gd name="T13" fmla="*/ 12 h 294"/>
                <a:gd name="T14" fmla="*/ 10 w 264"/>
                <a:gd name="T15" fmla="*/ 11 h 294"/>
                <a:gd name="T16" fmla="*/ 10 w 264"/>
                <a:gd name="T17" fmla="*/ 10 h 294"/>
                <a:gd name="T18" fmla="*/ 11 w 264"/>
                <a:gd name="T19" fmla="*/ 9 h 294"/>
                <a:gd name="T20" fmla="*/ 12 w 264"/>
                <a:gd name="T21" fmla="*/ 7 h 294"/>
                <a:gd name="T22" fmla="*/ 13 w 264"/>
                <a:gd name="T23" fmla="*/ 6 h 294"/>
                <a:gd name="T24" fmla="*/ 14 w 264"/>
                <a:gd name="T25" fmla="*/ 5 h 294"/>
                <a:gd name="T26" fmla="*/ 15 w 264"/>
                <a:gd name="T27" fmla="*/ 5 h 294"/>
                <a:gd name="T28" fmla="*/ 16 w 264"/>
                <a:gd name="T29" fmla="*/ 3 h 294"/>
                <a:gd name="T30" fmla="*/ 17 w 264"/>
                <a:gd name="T31" fmla="*/ 0 h 294"/>
                <a:gd name="T32" fmla="*/ 15 w 264"/>
                <a:gd name="T33" fmla="*/ 1 h 294"/>
                <a:gd name="T34" fmla="*/ 14 w 264"/>
                <a:gd name="T35" fmla="*/ 1 h 294"/>
                <a:gd name="T36" fmla="*/ 14 w 264"/>
                <a:gd name="T37" fmla="*/ 2 h 294"/>
                <a:gd name="T38" fmla="*/ 13 w 264"/>
                <a:gd name="T39" fmla="*/ 3 h 294"/>
                <a:gd name="T40" fmla="*/ 12 w 264"/>
                <a:gd name="T41" fmla="*/ 4 h 294"/>
                <a:gd name="T42" fmla="*/ 11 w 264"/>
                <a:gd name="T43" fmla="*/ 5 h 294"/>
                <a:gd name="T44" fmla="*/ 10 w 264"/>
                <a:gd name="T45" fmla="*/ 6 h 294"/>
                <a:gd name="T46" fmla="*/ 9 w 264"/>
                <a:gd name="T47" fmla="*/ 7 h 294"/>
                <a:gd name="T48" fmla="*/ 9 w 264"/>
                <a:gd name="T49" fmla="*/ 9 h 294"/>
                <a:gd name="T50" fmla="*/ 8 w 264"/>
                <a:gd name="T51" fmla="*/ 9 h 294"/>
                <a:gd name="T52" fmla="*/ 7 w 264"/>
                <a:gd name="T53" fmla="*/ 9 h 294"/>
                <a:gd name="T54" fmla="*/ 6 w 264"/>
                <a:gd name="T55" fmla="*/ 10 h 294"/>
                <a:gd name="T56" fmla="*/ 5 w 264"/>
                <a:gd name="T57" fmla="*/ 12 h 294"/>
                <a:gd name="T58" fmla="*/ 4 w 264"/>
                <a:gd name="T59" fmla="*/ 13 h 294"/>
                <a:gd name="T60" fmla="*/ 3 w 264"/>
                <a:gd name="T61" fmla="*/ 14 h 294"/>
                <a:gd name="T62" fmla="*/ 2 w 264"/>
                <a:gd name="T63" fmla="*/ 14 h 294"/>
                <a:gd name="T64" fmla="*/ 1 w 264"/>
                <a:gd name="T65" fmla="*/ 15 h 294"/>
                <a:gd name="T66" fmla="*/ 1 w 264"/>
                <a:gd name="T67" fmla="*/ 17 h 294"/>
                <a:gd name="T68" fmla="*/ 0 w 264"/>
                <a:gd name="T69" fmla="*/ 18 h 29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64"/>
                <a:gd name="T106" fmla="*/ 0 h 294"/>
                <a:gd name="T107" fmla="*/ 264 w 264"/>
                <a:gd name="T108" fmla="*/ 294 h 29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64" h="294">
                  <a:moveTo>
                    <a:pt x="0" y="277"/>
                  </a:moveTo>
                  <a:lnTo>
                    <a:pt x="40" y="294"/>
                  </a:lnTo>
                  <a:lnTo>
                    <a:pt x="85" y="279"/>
                  </a:lnTo>
                  <a:lnTo>
                    <a:pt x="85" y="277"/>
                  </a:lnTo>
                  <a:lnTo>
                    <a:pt x="91" y="271"/>
                  </a:lnTo>
                  <a:lnTo>
                    <a:pt x="97" y="264"/>
                  </a:lnTo>
                  <a:lnTo>
                    <a:pt x="104" y="254"/>
                  </a:lnTo>
                  <a:lnTo>
                    <a:pt x="108" y="247"/>
                  </a:lnTo>
                  <a:lnTo>
                    <a:pt x="114" y="241"/>
                  </a:lnTo>
                  <a:lnTo>
                    <a:pt x="119" y="233"/>
                  </a:lnTo>
                  <a:lnTo>
                    <a:pt x="127" y="226"/>
                  </a:lnTo>
                  <a:lnTo>
                    <a:pt x="133" y="218"/>
                  </a:lnTo>
                  <a:lnTo>
                    <a:pt x="140" y="211"/>
                  </a:lnTo>
                  <a:lnTo>
                    <a:pt x="146" y="203"/>
                  </a:lnTo>
                  <a:lnTo>
                    <a:pt x="154" y="195"/>
                  </a:lnTo>
                  <a:lnTo>
                    <a:pt x="161" y="186"/>
                  </a:lnTo>
                  <a:lnTo>
                    <a:pt x="167" y="176"/>
                  </a:lnTo>
                  <a:lnTo>
                    <a:pt x="175" y="167"/>
                  </a:lnTo>
                  <a:lnTo>
                    <a:pt x="182" y="155"/>
                  </a:lnTo>
                  <a:lnTo>
                    <a:pt x="190" y="146"/>
                  </a:lnTo>
                  <a:lnTo>
                    <a:pt x="197" y="136"/>
                  </a:lnTo>
                  <a:lnTo>
                    <a:pt x="203" y="127"/>
                  </a:lnTo>
                  <a:lnTo>
                    <a:pt x="213" y="117"/>
                  </a:lnTo>
                  <a:lnTo>
                    <a:pt x="218" y="106"/>
                  </a:lnTo>
                  <a:lnTo>
                    <a:pt x="226" y="97"/>
                  </a:lnTo>
                  <a:lnTo>
                    <a:pt x="232" y="87"/>
                  </a:lnTo>
                  <a:lnTo>
                    <a:pt x="239" y="78"/>
                  </a:lnTo>
                  <a:lnTo>
                    <a:pt x="245" y="66"/>
                  </a:lnTo>
                  <a:lnTo>
                    <a:pt x="251" y="59"/>
                  </a:lnTo>
                  <a:lnTo>
                    <a:pt x="256" y="49"/>
                  </a:lnTo>
                  <a:lnTo>
                    <a:pt x="264" y="41"/>
                  </a:lnTo>
                  <a:lnTo>
                    <a:pt x="260" y="0"/>
                  </a:lnTo>
                  <a:lnTo>
                    <a:pt x="258" y="2"/>
                  </a:lnTo>
                  <a:lnTo>
                    <a:pt x="254" y="5"/>
                  </a:lnTo>
                  <a:lnTo>
                    <a:pt x="247" y="13"/>
                  </a:lnTo>
                  <a:lnTo>
                    <a:pt x="239" y="24"/>
                  </a:lnTo>
                  <a:lnTo>
                    <a:pt x="234" y="28"/>
                  </a:lnTo>
                  <a:lnTo>
                    <a:pt x="228" y="36"/>
                  </a:lnTo>
                  <a:lnTo>
                    <a:pt x="220" y="43"/>
                  </a:lnTo>
                  <a:lnTo>
                    <a:pt x="216" y="49"/>
                  </a:lnTo>
                  <a:lnTo>
                    <a:pt x="209" y="57"/>
                  </a:lnTo>
                  <a:lnTo>
                    <a:pt x="203" y="64"/>
                  </a:lnTo>
                  <a:lnTo>
                    <a:pt x="196" y="72"/>
                  </a:lnTo>
                  <a:lnTo>
                    <a:pt x="190" y="81"/>
                  </a:lnTo>
                  <a:lnTo>
                    <a:pt x="180" y="89"/>
                  </a:lnTo>
                  <a:lnTo>
                    <a:pt x="175" y="97"/>
                  </a:lnTo>
                  <a:lnTo>
                    <a:pt x="167" y="106"/>
                  </a:lnTo>
                  <a:lnTo>
                    <a:pt x="159" y="114"/>
                  </a:lnTo>
                  <a:lnTo>
                    <a:pt x="152" y="121"/>
                  </a:lnTo>
                  <a:lnTo>
                    <a:pt x="144" y="129"/>
                  </a:lnTo>
                  <a:lnTo>
                    <a:pt x="137" y="136"/>
                  </a:lnTo>
                  <a:lnTo>
                    <a:pt x="131" y="146"/>
                  </a:lnTo>
                  <a:lnTo>
                    <a:pt x="123" y="152"/>
                  </a:lnTo>
                  <a:lnTo>
                    <a:pt x="118" y="159"/>
                  </a:lnTo>
                  <a:lnTo>
                    <a:pt x="110" y="167"/>
                  </a:lnTo>
                  <a:lnTo>
                    <a:pt x="106" y="173"/>
                  </a:lnTo>
                  <a:lnTo>
                    <a:pt x="95" y="184"/>
                  </a:lnTo>
                  <a:lnTo>
                    <a:pt x="87" y="195"/>
                  </a:lnTo>
                  <a:lnTo>
                    <a:pt x="78" y="203"/>
                  </a:lnTo>
                  <a:lnTo>
                    <a:pt x="68" y="211"/>
                  </a:lnTo>
                  <a:lnTo>
                    <a:pt x="61" y="216"/>
                  </a:lnTo>
                  <a:lnTo>
                    <a:pt x="53" y="224"/>
                  </a:lnTo>
                  <a:lnTo>
                    <a:pt x="45" y="230"/>
                  </a:lnTo>
                  <a:lnTo>
                    <a:pt x="38" y="237"/>
                  </a:lnTo>
                  <a:lnTo>
                    <a:pt x="30" y="243"/>
                  </a:lnTo>
                  <a:lnTo>
                    <a:pt x="24" y="250"/>
                  </a:lnTo>
                  <a:lnTo>
                    <a:pt x="13" y="260"/>
                  </a:lnTo>
                  <a:lnTo>
                    <a:pt x="5" y="269"/>
                  </a:lnTo>
                  <a:lnTo>
                    <a:pt x="0" y="273"/>
                  </a:lnTo>
                  <a:lnTo>
                    <a:pt x="0" y="277"/>
                  </a:lnTo>
                  <a:close/>
                </a:path>
              </a:pathLst>
            </a:custGeom>
            <a:solidFill>
              <a:srgbClr val="CC80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6" name="Freeform 55"/>
            <p:cNvSpPr>
              <a:spLocks/>
            </p:cNvSpPr>
            <p:nvPr/>
          </p:nvSpPr>
          <p:spPr bwMode="auto">
            <a:xfrm>
              <a:off x="4682" y="3642"/>
              <a:ext cx="439" cy="261"/>
            </a:xfrm>
            <a:custGeom>
              <a:avLst/>
              <a:gdLst>
                <a:gd name="T0" fmla="*/ 3 w 876"/>
                <a:gd name="T1" fmla="*/ 32 h 523"/>
                <a:gd name="T2" fmla="*/ 3 w 876"/>
                <a:gd name="T3" fmla="*/ 31 h 523"/>
                <a:gd name="T4" fmla="*/ 5 w 876"/>
                <a:gd name="T5" fmla="*/ 30 h 523"/>
                <a:gd name="T6" fmla="*/ 7 w 876"/>
                <a:gd name="T7" fmla="*/ 29 h 523"/>
                <a:gd name="T8" fmla="*/ 9 w 876"/>
                <a:gd name="T9" fmla="*/ 27 h 523"/>
                <a:gd name="T10" fmla="*/ 11 w 876"/>
                <a:gd name="T11" fmla="*/ 26 h 523"/>
                <a:gd name="T12" fmla="*/ 13 w 876"/>
                <a:gd name="T13" fmla="*/ 24 h 523"/>
                <a:gd name="T14" fmla="*/ 15 w 876"/>
                <a:gd name="T15" fmla="*/ 23 h 523"/>
                <a:gd name="T16" fmla="*/ 17 w 876"/>
                <a:gd name="T17" fmla="*/ 22 h 523"/>
                <a:gd name="T18" fmla="*/ 19 w 876"/>
                <a:gd name="T19" fmla="*/ 21 h 523"/>
                <a:gd name="T20" fmla="*/ 22 w 876"/>
                <a:gd name="T21" fmla="*/ 20 h 523"/>
                <a:gd name="T22" fmla="*/ 23 w 876"/>
                <a:gd name="T23" fmla="*/ 20 h 523"/>
                <a:gd name="T24" fmla="*/ 24 w 876"/>
                <a:gd name="T25" fmla="*/ 19 h 523"/>
                <a:gd name="T26" fmla="*/ 26 w 876"/>
                <a:gd name="T27" fmla="*/ 18 h 523"/>
                <a:gd name="T28" fmla="*/ 28 w 876"/>
                <a:gd name="T29" fmla="*/ 18 h 523"/>
                <a:gd name="T30" fmla="*/ 29 w 876"/>
                <a:gd name="T31" fmla="*/ 17 h 523"/>
                <a:gd name="T32" fmla="*/ 31 w 876"/>
                <a:gd name="T33" fmla="*/ 16 h 523"/>
                <a:gd name="T34" fmla="*/ 33 w 876"/>
                <a:gd name="T35" fmla="*/ 15 h 523"/>
                <a:gd name="T36" fmla="*/ 35 w 876"/>
                <a:gd name="T37" fmla="*/ 14 h 523"/>
                <a:gd name="T38" fmla="*/ 37 w 876"/>
                <a:gd name="T39" fmla="*/ 13 h 523"/>
                <a:gd name="T40" fmla="*/ 39 w 876"/>
                <a:gd name="T41" fmla="*/ 12 h 523"/>
                <a:gd name="T42" fmla="*/ 41 w 876"/>
                <a:gd name="T43" fmla="*/ 11 h 523"/>
                <a:gd name="T44" fmla="*/ 43 w 876"/>
                <a:gd name="T45" fmla="*/ 10 h 523"/>
                <a:gd name="T46" fmla="*/ 45 w 876"/>
                <a:gd name="T47" fmla="*/ 8 h 523"/>
                <a:gd name="T48" fmla="*/ 47 w 876"/>
                <a:gd name="T49" fmla="*/ 7 h 523"/>
                <a:gd name="T50" fmla="*/ 49 w 876"/>
                <a:gd name="T51" fmla="*/ 6 h 523"/>
                <a:gd name="T52" fmla="*/ 50 w 876"/>
                <a:gd name="T53" fmla="*/ 5 h 523"/>
                <a:gd name="T54" fmla="*/ 52 w 876"/>
                <a:gd name="T55" fmla="*/ 3 h 523"/>
                <a:gd name="T56" fmla="*/ 53 w 876"/>
                <a:gd name="T57" fmla="*/ 2 h 523"/>
                <a:gd name="T58" fmla="*/ 54 w 876"/>
                <a:gd name="T59" fmla="*/ 1 h 523"/>
                <a:gd name="T60" fmla="*/ 55 w 876"/>
                <a:gd name="T61" fmla="*/ 0 h 523"/>
                <a:gd name="T62" fmla="*/ 50 w 876"/>
                <a:gd name="T63" fmla="*/ 0 h 523"/>
                <a:gd name="T64" fmla="*/ 48 w 876"/>
                <a:gd name="T65" fmla="*/ 1 h 523"/>
                <a:gd name="T66" fmla="*/ 47 w 876"/>
                <a:gd name="T67" fmla="*/ 2 h 523"/>
                <a:gd name="T68" fmla="*/ 45 w 876"/>
                <a:gd name="T69" fmla="*/ 4 h 523"/>
                <a:gd name="T70" fmla="*/ 43 w 876"/>
                <a:gd name="T71" fmla="*/ 5 h 523"/>
                <a:gd name="T72" fmla="*/ 41 w 876"/>
                <a:gd name="T73" fmla="*/ 7 h 523"/>
                <a:gd name="T74" fmla="*/ 38 w 876"/>
                <a:gd name="T75" fmla="*/ 8 h 523"/>
                <a:gd name="T76" fmla="*/ 36 w 876"/>
                <a:gd name="T77" fmla="*/ 9 h 523"/>
                <a:gd name="T78" fmla="*/ 34 w 876"/>
                <a:gd name="T79" fmla="*/ 10 h 523"/>
                <a:gd name="T80" fmla="*/ 31 w 876"/>
                <a:gd name="T81" fmla="*/ 11 h 523"/>
                <a:gd name="T82" fmla="*/ 29 w 876"/>
                <a:gd name="T83" fmla="*/ 12 h 523"/>
                <a:gd name="T84" fmla="*/ 26 w 876"/>
                <a:gd name="T85" fmla="*/ 12 h 523"/>
                <a:gd name="T86" fmla="*/ 25 w 876"/>
                <a:gd name="T87" fmla="*/ 13 h 523"/>
                <a:gd name="T88" fmla="*/ 24 w 876"/>
                <a:gd name="T89" fmla="*/ 13 h 523"/>
                <a:gd name="T90" fmla="*/ 22 w 876"/>
                <a:gd name="T91" fmla="*/ 13 h 523"/>
                <a:gd name="T92" fmla="*/ 21 w 876"/>
                <a:gd name="T93" fmla="*/ 14 h 523"/>
                <a:gd name="T94" fmla="*/ 20 w 876"/>
                <a:gd name="T95" fmla="*/ 14 h 523"/>
                <a:gd name="T96" fmla="*/ 18 w 876"/>
                <a:gd name="T97" fmla="*/ 14 h 523"/>
                <a:gd name="T98" fmla="*/ 17 w 876"/>
                <a:gd name="T99" fmla="*/ 15 h 523"/>
                <a:gd name="T100" fmla="*/ 16 w 876"/>
                <a:gd name="T101" fmla="*/ 15 h 523"/>
                <a:gd name="T102" fmla="*/ 14 w 876"/>
                <a:gd name="T103" fmla="*/ 15 h 523"/>
                <a:gd name="T104" fmla="*/ 12 w 876"/>
                <a:gd name="T105" fmla="*/ 16 h 523"/>
                <a:gd name="T106" fmla="*/ 11 w 876"/>
                <a:gd name="T107" fmla="*/ 17 h 523"/>
                <a:gd name="T108" fmla="*/ 9 w 876"/>
                <a:gd name="T109" fmla="*/ 17 h 523"/>
                <a:gd name="T110" fmla="*/ 8 w 876"/>
                <a:gd name="T111" fmla="*/ 18 h 523"/>
                <a:gd name="T112" fmla="*/ 6 w 876"/>
                <a:gd name="T113" fmla="*/ 19 h 523"/>
                <a:gd name="T114" fmla="*/ 5 w 876"/>
                <a:gd name="T115" fmla="*/ 19 h 523"/>
                <a:gd name="T116" fmla="*/ 3 w 876"/>
                <a:gd name="T117" fmla="*/ 20 h 523"/>
                <a:gd name="T118" fmla="*/ 2 w 876"/>
                <a:gd name="T119" fmla="*/ 32 h 52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76"/>
                <a:gd name="T181" fmla="*/ 0 h 523"/>
                <a:gd name="T182" fmla="*/ 876 w 876"/>
                <a:gd name="T183" fmla="*/ 523 h 52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76" h="523">
                  <a:moveTo>
                    <a:pt x="27" y="523"/>
                  </a:moveTo>
                  <a:lnTo>
                    <a:pt x="27" y="519"/>
                  </a:lnTo>
                  <a:lnTo>
                    <a:pt x="34" y="515"/>
                  </a:lnTo>
                  <a:lnTo>
                    <a:pt x="38" y="511"/>
                  </a:lnTo>
                  <a:lnTo>
                    <a:pt x="42" y="507"/>
                  </a:lnTo>
                  <a:lnTo>
                    <a:pt x="48" y="502"/>
                  </a:lnTo>
                  <a:lnTo>
                    <a:pt x="55" y="498"/>
                  </a:lnTo>
                  <a:lnTo>
                    <a:pt x="61" y="492"/>
                  </a:lnTo>
                  <a:lnTo>
                    <a:pt x="70" y="487"/>
                  </a:lnTo>
                  <a:lnTo>
                    <a:pt x="78" y="479"/>
                  </a:lnTo>
                  <a:lnTo>
                    <a:pt x="87" y="473"/>
                  </a:lnTo>
                  <a:lnTo>
                    <a:pt x="97" y="466"/>
                  </a:lnTo>
                  <a:lnTo>
                    <a:pt x="108" y="458"/>
                  </a:lnTo>
                  <a:lnTo>
                    <a:pt x="118" y="452"/>
                  </a:lnTo>
                  <a:lnTo>
                    <a:pt x="129" y="445"/>
                  </a:lnTo>
                  <a:lnTo>
                    <a:pt x="141" y="437"/>
                  </a:lnTo>
                  <a:lnTo>
                    <a:pt x="150" y="430"/>
                  </a:lnTo>
                  <a:lnTo>
                    <a:pt x="162" y="422"/>
                  </a:lnTo>
                  <a:lnTo>
                    <a:pt x="175" y="414"/>
                  </a:lnTo>
                  <a:lnTo>
                    <a:pt x="186" y="407"/>
                  </a:lnTo>
                  <a:lnTo>
                    <a:pt x="198" y="399"/>
                  </a:lnTo>
                  <a:lnTo>
                    <a:pt x="211" y="392"/>
                  </a:lnTo>
                  <a:lnTo>
                    <a:pt x="224" y="384"/>
                  </a:lnTo>
                  <a:lnTo>
                    <a:pt x="234" y="378"/>
                  </a:lnTo>
                  <a:lnTo>
                    <a:pt x="247" y="371"/>
                  </a:lnTo>
                  <a:lnTo>
                    <a:pt x="259" y="365"/>
                  </a:lnTo>
                  <a:lnTo>
                    <a:pt x="272" y="359"/>
                  </a:lnTo>
                  <a:lnTo>
                    <a:pt x="283" y="354"/>
                  </a:lnTo>
                  <a:lnTo>
                    <a:pt x="295" y="348"/>
                  </a:lnTo>
                  <a:lnTo>
                    <a:pt x="304" y="344"/>
                  </a:lnTo>
                  <a:lnTo>
                    <a:pt x="317" y="340"/>
                  </a:lnTo>
                  <a:lnTo>
                    <a:pt x="327" y="335"/>
                  </a:lnTo>
                  <a:lnTo>
                    <a:pt x="338" y="331"/>
                  </a:lnTo>
                  <a:lnTo>
                    <a:pt x="344" y="327"/>
                  </a:lnTo>
                  <a:lnTo>
                    <a:pt x="352" y="325"/>
                  </a:lnTo>
                  <a:lnTo>
                    <a:pt x="359" y="321"/>
                  </a:lnTo>
                  <a:lnTo>
                    <a:pt x="367" y="319"/>
                  </a:lnTo>
                  <a:lnTo>
                    <a:pt x="375" y="316"/>
                  </a:lnTo>
                  <a:lnTo>
                    <a:pt x="380" y="312"/>
                  </a:lnTo>
                  <a:lnTo>
                    <a:pt x="390" y="308"/>
                  </a:lnTo>
                  <a:lnTo>
                    <a:pt x="397" y="304"/>
                  </a:lnTo>
                  <a:lnTo>
                    <a:pt x="407" y="300"/>
                  </a:lnTo>
                  <a:lnTo>
                    <a:pt x="416" y="298"/>
                  </a:lnTo>
                  <a:lnTo>
                    <a:pt x="424" y="295"/>
                  </a:lnTo>
                  <a:lnTo>
                    <a:pt x="435" y="291"/>
                  </a:lnTo>
                  <a:lnTo>
                    <a:pt x="443" y="285"/>
                  </a:lnTo>
                  <a:lnTo>
                    <a:pt x="452" y="281"/>
                  </a:lnTo>
                  <a:lnTo>
                    <a:pt x="462" y="276"/>
                  </a:lnTo>
                  <a:lnTo>
                    <a:pt x="471" y="272"/>
                  </a:lnTo>
                  <a:lnTo>
                    <a:pt x="481" y="268"/>
                  </a:lnTo>
                  <a:lnTo>
                    <a:pt x="490" y="262"/>
                  </a:lnTo>
                  <a:lnTo>
                    <a:pt x="502" y="259"/>
                  </a:lnTo>
                  <a:lnTo>
                    <a:pt x="513" y="255"/>
                  </a:lnTo>
                  <a:lnTo>
                    <a:pt x="523" y="247"/>
                  </a:lnTo>
                  <a:lnTo>
                    <a:pt x="534" y="243"/>
                  </a:lnTo>
                  <a:lnTo>
                    <a:pt x="544" y="238"/>
                  </a:lnTo>
                  <a:lnTo>
                    <a:pt x="555" y="232"/>
                  </a:lnTo>
                  <a:lnTo>
                    <a:pt x="565" y="226"/>
                  </a:lnTo>
                  <a:lnTo>
                    <a:pt x="576" y="221"/>
                  </a:lnTo>
                  <a:lnTo>
                    <a:pt x="587" y="217"/>
                  </a:lnTo>
                  <a:lnTo>
                    <a:pt x="599" y="211"/>
                  </a:lnTo>
                  <a:lnTo>
                    <a:pt x="608" y="203"/>
                  </a:lnTo>
                  <a:lnTo>
                    <a:pt x="618" y="200"/>
                  </a:lnTo>
                  <a:lnTo>
                    <a:pt x="629" y="192"/>
                  </a:lnTo>
                  <a:lnTo>
                    <a:pt x="639" y="188"/>
                  </a:lnTo>
                  <a:lnTo>
                    <a:pt x="648" y="181"/>
                  </a:lnTo>
                  <a:lnTo>
                    <a:pt x="660" y="175"/>
                  </a:lnTo>
                  <a:lnTo>
                    <a:pt x="669" y="167"/>
                  </a:lnTo>
                  <a:lnTo>
                    <a:pt x="681" y="163"/>
                  </a:lnTo>
                  <a:lnTo>
                    <a:pt x="690" y="156"/>
                  </a:lnTo>
                  <a:lnTo>
                    <a:pt x="700" y="150"/>
                  </a:lnTo>
                  <a:lnTo>
                    <a:pt x="709" y="143"/>
                  </a:lnTo>
                  <a:lnTo>
                    <a:pt x="721" y="137"/>
                  </a:lnTo>
                  <a:lnTo>
                    <a:pt x="730" y="129"/>
                  </a:lnTo>
                  <a:lnTo>
                    <a:pt x="740" y="124"/>
                  </a:lnTo>
                  <a:lnTo>
                    <a:pt x="749" y="118"/>
                  </a:lnTo>
                  <a:lnTo>
                    <a:pt x="759" y="110"/>
                  </a:lnTo>
                  <a:lnTo>
                    <a:pt x="768" y="103"/>
                  </a:lnTo>
                  <a:lnTo>
                    <a:pt x="776" y="97"/>
                  </a:lnTo>
                  <a:lnTo>
                    <a:pt x="785" y="89"/>
                  </a:lnTo>
                  <a:lnTo>
                    <a:pt x="793" y="84"/>
                  </a:lnTo>
                  <a:lnTo>
                    <a:pt x="800" y="76"/>
                  </a:lnTo>
                  <a:lnTo>
                    <a:pt x="808" y="70"/>
                  </a:lnTo>
                  <a:lnTo>
                    <a:pt x="818" y="63"/>
                  </a:lnTo>
                  <a:lnTo>
                    <a:pt x="825" y="57"/>
                  </a:lnTo>
                  <a:lnTo>
                    <a:pt x="833" y="49"/>
                  </a:lnTo>
                  <a:lnTo>
                    <a:pt x="838" y="42"/>
                  </a:lnTo>
                  <a:lnTo>
                    <a:pt x="846" y="34"/>
                  </a:lnTo>
                  <a:lnTo>
                    <a:pt x="852" y="29"/>
                  </a:lnTo>
                  <a:lnTo>
                    <a:pt x="859" y="21"/>
                  </a:lnTo>
                  <a:lnTo>
                    <a:pt x="865" y="15"/>
                  </a:lnTo>
                  <a:lnTo>
                    <a:pt x="871" y="8"/>
                  </a:lnTo>
                  <a:lnTo>
                    <a:pt x="876" y="2"/>
                  </a:lnTo>
                  <a:lnTo>
                    <a:pt x="793" y="0"/>
                  </a:lnTo>
                  <a:lnTo>
                    <a:pt x="791" y="0"/>
                  </a:lnTo>
                  <a:lnTo>
                    <a:pt x="785" y="6"/>
                  </a:lnTo>
                  <a:lnTo>
                    <a:pt x="778" y="13"/>
                  </a:lnTo>
                  <a:lnTo>
                    <a:pt x="766" y="23"/>
                  </a:lnTo>
                  <a:lnTo>
                    <a:pt x="759" y="27"/>
                  </a:lnTo>
                  <a:lnTo>
                    <a:pt x="751" y="32"/>
                  </a:lnTo>
                  <a:lnTo>
                    <a:pt x="743" y="38"/>
                  </a:lnTo>
                  <a:lnTo>
                    <a:pt x="736" y="46"/>
                  </a:lnTo>
                  <a:lnTo>
                    <a:pt x="726" y="51"/>
                  </a:lnTo>
                  <a:lnTo>
                    <a:pt x="719" y="59"/>
                  </a:lnTo>
                  <a:lnTo>
                    <a:pt x="709" y="67"/>
                  </a:lnTo>
                  <a:lnTo>
                    <a:pt x="698" y="74"/>
                  </a:lnTo>
                  <a:lnTo>
                    <a:pt x="686" y="82"/>
                  </a:lnTo>
                  <a:lnTo>
                    <a:pt x="675" y="89"/>
                  </a:lnTo>
                  <a:lnTo>
                    <a:pt x="665" y="97"/>
                  </a:lnTo>
                  <a:lnTo>
                    <a:pt x="654" y="105"/>
                  </a:lnTo>
                  <a:lnTo>
                    <a:pt x="641" y="112"/>
                  </a:lnTo>
                  <a:lnTo>
                    <a:pt x="629" y="120"/>
                  </a:lnTo>
                  <a:lnTo>
                    <a:pt x="616" y="127"/>
                  </a:lnTo>
                  <a:lnTo>
                    <a:pt x="605" y="135"/>
                  </a:lnTo>
                  <a:lnTo>
                    <a:pt x="591" y="141"/>
                  </a:lnTo>
                  <a:lnTo>
                    <a:pt x="580" y="148"/>
                  </a:lnTo>
                  <a:lnTo>
                    <a:pt x="567" y="154"/>
                  </a:lnTo>
                  <a:lnTo>
                    <a:pt x="555" y="162"/>
                  </a:lnTo>
                  <a:lnTo>
                    <a:pt x="542" y="167"/>
                  </a:lnTo>
                  <a:lnTo>
                    <a:pt x="530" y="173"/>
                  </a:lnTo>
                  <a:lnTo>
                    <a:pt x="517" y="177"/>
                  </a:lnTo>
                  <a:lnTo>
                    <a:pt x="506" y="184"/>
                  </a:lnTo>
                  <a:lnTo>
                    <a:pt x="492" y="186"/>
                  </a:lnTo>
                  <a:lnTo>
                    <a:pt x="481" y="190"/>
                  </a:lnTo>
                  <a:lnTo>
                    <a:pt x="468" y="194"/>
                  </a:lnTo>
                  <a:lnTo>
                    <a:pt x="454" y="198"/>
                  </a:lnTo>
                  <a:lnTo>
                    <a:pt x="441" y="200"/>
                  </a:lnTo>
                  <a:lnTo>
                    <a:pt x="430" y="203"/>
                  </a:lnTo>
                  <a:lnTo>
                    <a:pt x="416" y="205"/>
                  </a:lnTo>
                  <a:lnTo>
                    <a:pt x="405" y="209"/>
                  </a:lnTo>
                  <a:lnTo>
                    <a:pt x="397" y="209"/>
                  </a:lnTo>
                  <a:lnTo>
                    <a:pt x="390" y="211"/>
                  </a:lnTo>
                  <a:lnTo>
                    <a:pt x="382" y="211"/>
                  </a:lnTo>
                  <a:lnTo>
                    <a:pt x="376" y="215"/>
                  </a:lnTo>
                  <a:lnTo>
                    <a:pt x="369" y="215"/>
                  </a:lnTo>
                  <a:lnTo>
                    <a:pt x="363" y="217"/>
                  </a:lnTo>
                  <a:lnTo>
                    <a:pt x="356" y="217"/>
                  </a:lnTo>
                  <a:lnTo>
                    <a:pt x="350" y="221"/>
                  </a:lnTo>
                  <a:lnTo>
                    <a:pt x="342" y="221"/>
                  </a:lnTo>
                  <a:lnTo>
                    <a:pt x="335" y="224"/>
                  </a:lnTo>
                  <a:lnTo>
                    <a:pt x="329" y="224"/>
                  </a:lnTo>
                  <a:lnTo>
                    <a:pt x="321" y="228"/>
                  </a:lnTo>
                  <a:lnTo>
                    <a:pt x="314" y="228"/>
                  </a:lnTo>
                  <a:lnTo>
                    <a:pt x="308" y="230"/>
                  </a:lnTo>
                  <a:lnTo>
                    <a:pt x="300" y="232"/>
                  </a:lnTo>
                  <a:lnTo>
                    <a:pt x="295" y="234"/>
                  </a:lnTo>
                  <a:lnTo>
                    <a:pt x="285" y="236"/>
                  </a:lnTo>
                  <a:lnTo>
                    <a:pt x="278" y="238"/>
                  </a:lnTo>
                  <a:lnTo>
                    <a:pt x="270" y="240"/>
                  </a:lnTo>
                  <a:lnTo>
                    <a:pt x="264" y="241"/>
                  </a:lnTo>
                  <a:lnTo>
                    <a:pt x="255" y="243"/>
                  </a:lnTo>
                  <a:lnTo>
                    <a:pt x="247" y="245"/>
                  </a:lnTo>
                  <a:lnTo>
                    <a:pt x="241" y="247"/>
                  </a:lnTo>
                  <a:lnTo>
                    <a:pt x="234" y="251"/>
                  </a:lnTo>
                  <a:lnTo>
                    <a:pt x="224" y="253"/>
                  </a:lnTo>
                  <a:lnTo>
                    <a:pt x="217" y="255"/>
                  </a:lnTo>
                  <a:lnTo>
                    <a:pt x="207" y="259"/>
                  </a:lnTo>
                  <a:lnTo>
                    <a:pt x="202" y="260"/>
                  </a:lnTo>
                  <a:lnTo>
                    <a:pt x="192" y="264"/>
                  </a:lnTo>
                  <a:lnTo>
                    <a:pt x="184" y="266"/>
                  </a:lnTo>
                  <a:lnTo>
                    <a:pt x="177" y="270"/>
                  </a:lnTo>
                  <a:lnTo>
                    <a:pt x="169" y="274"/>
                  </a:lnTo>
                  <a:lnTo>
                    <a:pt x="160" y="276"/>
                  </a:lnTo>
                  <a:lnTo>
                    <a:pt x="152" y="279"/>
                  </a:lnTo>
                  <a:lnTo>
                    <a:pt x="143" y="283"/>
                  </a:lnTo>
                  <a:lnTo>
                    <a:pt x="135" y="287"/>
                  </a:lnTo>
                  <a:lnTo>
                    <a:pt x="125" y="291"/>
                  </a:lnTo>
                  <a:lnTo>
                    <a:pt x="118" y="295"/>
                  </a:lnTo>
                  <a:lnTo>
                    <a:pt x="108" y="298"/>
                  </a:lnTo>
                  <a:lnTo>
                    <a:pt x="101" y="302"/>
                  </a:lnTo>
                  <a:lnTo>
                    <a:pt x="91" y="306"/>
                  </a:lnTo>
                  <a:lnTo>
                    <a:pt x="82" y="310"/>
                  </a:lnTo>
                  <a:lnTo>
                    <a:pt x="72" y="314"/>
                  </a:lnTo>
                  <a:lnTo>
                    <a:pt x="65" y="319"/>
                  </a:lnTo>
                  <a:lnTo>
                    <a:pt x="53" y="325"/>
                  </a:lnTo>
                  <a:lnTo>
                    <a:pt x="46" y="331"/>
                  </a:lnTo>
                  <a:lnTo>
                    <a:pt x="36" y="335"/>
                  </a:lnTo>
                  <a:lnTo>
                    <a:pt x="27" y="340"/>
                  </a:lnTo>
                  <a:lnTo>
                    <a:pt x="0" y="445"/>
                  </a:lnTo>
                  <a:lnTo>
                    <a:pt x="27" y="523"/>
                  </a:lnTo>
                  <a:close/>
                </a:path>
              </a:pathLst>
            </a:custGeom>
            <a:solidFill>
              <a:srgbClr val="BF66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7" name="Freeform 56"/>
            <p:cNvSpPr>
              <a:spLocks/>
            </p:cNvSpPr>
            <p:nvPr/>
          </p:nvSpPr>
          <p:spPr bwMode="auto">
            <a:xfrm>
              <a:off x="4319" y="3815"/>
              <a:ext cx="377" cy="312"/>
            </a:xfrm>
            <a:custGeom>
              <a:avLst/>
              <a:gdLst>
                <a:gd name="T0" fmla="*/ 1 w 753"/>
                <a:gd name="T1" fmla="*/ 36 h 623"/>
                <a:gd name="T2" fmla="*/ 2 w 753"/>
                <a:gd name="T3" fmla="*/ 34 h 623"/>
                <a:gd name="T4" fmla="*/ 3 w 753"/>
                <a:gd name="T5" fmla="*/ 33 h 623"/>
                <a:gd name="T6" fmla="*/ 5 w 753"/>
                <a:gd name="T7" fmla="*/ 32 h 623"/>
                <a:gd name="T8" fmla="*/ 6 w 753"/>
                <a:gd name="T9" fmla="*/ 31 h 623"/>
                <a:gd name="T10" fmla="*/ 8 w 753"/>
                <a:gd name="T11" fmla="*/ 29 h 623"/>
                <a:gd name="T12" fmla="*/ 10 w 753"/>
                <a:gd name="T13" fmla="*/ 27 h 623"/>
                <a:gd name="T14" fmla="*/ 12 w 753"/>
                <a:gd name="T15" fmla="*/ 26 h 623"/>
                <a:gd name="T16" fmla="*/ 15 w 753"/>
                <a:gd name="T17" fmla="*/ 24 h 623"/>
                <a:gd name="T18" fmla="*/ 17 w 753"/>
                <a:gd name="T19" fmla="*/ 22 h 623"/>
                <a:gd name="T20" fmla="*/ 20 w 753"/>
                <a:gd name="T21" fmla="*/ 20 h 623"/>
                <a:gd name="T22" fmla="*/ 23 w 753"/>
                <a:gd name="T23" fmla="*/ 17 h 623"/>
                <a:gd name="T24" fmla="*/ 26 w 753"/>
                <a:gd name="T25" fmla="*/ 15 h 623"/>
                <a:gd name="T26" fmla="*/ 29 w 753"/>
                <a:gd name="T27" fmla="*/ 13 h 623"/>
                <a:gd name="T28" fmla="*/ 32 w 753"/>
                <a:gd name="T29" fmla="*/ 11 h 623"/>
                <a:gd name="T30" fmla="*/ 35 w 753"/>
                <a:gd name="T31" fmla="*/ 8 h 623"/>
                <a:gd name="T32" fmla="*/ 38 w 753"/>
                <a:gd name="T33" fmla="*/ 6 h 623"/>
                <a:gd name="T34" fmla="*/ 42 w 753"/>
                <a:gd name="T35" fmla="*/ 4 h 623"/>
                <a:gd name="T36" fmla="*/ 45 w 753"/>
                <a:gd name="T37" fmla="*/ 2 h 623"/>
                <a:gd name="T38" fmla="*/ 48 w 753"/>
                <a:gd name="T39" fmla="*/ 11 h 623"/>
                <a:gd name="T40" fmla="*/ 47 w 753"/>
                <a:gd name="T41" fmla="*/ 12 h 623"/>
                <a:gd name="T42" fmla="*/ 45 w 753"/>
                <a:gd name="T43" fmla="*/ 13 h 623"/>
                <a:gd name="T44" fmla="*/ 43 w 753"/>
                <a:gd name="T45" fmla="*/ 14 h 623"/>
                <a:gd name="T46" fmla="*/ 42 w 753"/>
                <a:gd name="T47" fmla="*/ 16 h 623"/>
                <a:gd name="T48" fmla="*/ 40 w 753"/>
                <a:gd name="T49" fmla="*/ 17 h 623"/>
                <a:gd name="T50" fmla="*/ 39 w 753"/>
                <a:gd name="T51" fmla="*/ 18 h 623"/>
                <a:gd name="T52" fmla="*/ 37 w 753"/>
                <a:gd name="T53" fmla="*/ 20 h 623"/>
                <a:gd name="T54" fmla="*/ 35 w 753"/>
                <a:gd name="T55" fmla="*/ 21 h 623"/>
                <a:gd name="T56" fmla="*/ 33 w 753"/>
                <a:gd name="T57" fmla="*/ 23 h 623"/>
                <a:gd name="T58" fmla="*/ 31 w 753"/>
                <a:gd name="T59" fmla="*/ 25 h 623"/>
                <a:gd name="T60" fmla="*/ 29 w 753"/>
                <a:gd name="T61" fmla="*/ 26 h 623"/>
                <a:gd name="T62" fmla="*/ 28 w 753"/>
                <a:gd name="T63" fmla="*/ 28 h 623"/>
                <a:gd name="T64" fmla="*/ 26 w 753"/>
                <a:gd name="T65" fmla="*/ 30 h 623"/>
                <a:gd name="T66" fmla="*/ 24 w 753"/>
                <a:gd name="T67" fmla="*/ 32 h 623"/>
                <a:gd name="T68" fmla="*/ 22 w 753"/>
                <a:gd name="T69" fmla="*/ 33 h 623"/>
                <a:gd name="T70" fmla="*/ 20 w 753"/>
                <a:gd name="T71" fmla="*/ 35 h 623"/>
                <a:gd name="T72" fmla="*/ 19 w 753"/>
                <a:gd name="T73" fmla="*/ 37 h 623"/>
                <a:gd name="T74" fmla="*/ 17 w 753"/>
                <a:gd name="T75" fmla="*/ 38 h 623"/>
                <a:gd name="T76" fmla="*/ 16 w 753"/>
                <a:gd name="T77" fmla="*/ 39 h 623"/>
                <a:gd name="T78" fmla="*/ 14 w 753"/>
                <a:gd name="T79" fmla="*/ 39 h 623"/>
                <a:gd name="T80" fmla="*/ 12 w 753"/>
                <a:gd name="T81" fmla="*/ 39 h 623"/>
                <a:gd name="T82" fmla="*/ 11 w 753"/>
                <a:gd name="T83" fmla="*/ 38 h 623"/>
                <a:gd name="T84" fmla="*/ 9 w 753"/>
                <a:gd name="T85" fmla="*/ 38 h 623"/>
                <a:gd name="T86" fmla="*/ 8 w 753"/>
                <a:gd name="T87" fmla="*/ 38 h 623"/>
                <a:gd name="T88" fmla="*/ 6 w 753"/>
                <a:gd name="T89" fmla="*/ 37 h 623"/>
                <a:gd name="T90" fmla="*/ 5 w 753"/>
                <a:gd name="T91" fmla="*/ 37 h 623"/>
                <a:gd name="T92" fmla="*/ 3 w 753"/>
                <a:gd name="T93" fmla="*/ 37 h 623"/>
                <a:gd name="T94" fmla="*/ 2 w 753"/>
                <a:gd name="T95" fmla="*/ 36 h 623"/>
                <a:gd name="T96" fmla="*/ 0 w 753"/>
                <a:gd name="T97" fmla="*/ 36 h 62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53"/>
                <a:gd name="T148" fmla="*/ 0 h 623"/>
                <a:gd name="T149" fmla="*/ 753 w 753"/>
                <a:gd name="T150" fmla="*/ 623 h 62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53" h="623">
                  <a:moveTo>
                    <a:pt x="0" y="566"/>
                  </a:moveTo>
                  <a:lnTo>
                    <a:pt x="0" y="564"/>
                  </a:lnTo>
                  <a:lnTo>
                    <a:pt x="2" y="562"/>
                  </a:lnTo>
                  <a:lnTo>
                    <a:pt x="5" y="557"/>
                  </a:lnTo>
                  <a:lnTo>
                    <a:pt x="15" y="553"/>
                  </a:lnTo>
                  <a:lnTo>
                    <a:pt x="23" y="543"/>
                  </a:lnTo>
                  <a:lnTo>
                    <a:pt x="32" y="534"/>
                  </a:lnTo>
                  <a:lnTo>
                    <a:pt x="40" y="528"/>
                  </a:lnTo>
                  <a:lnTo>
                    <a:pt x="45" y="522"/>
                  </a:lnTo>
                  <a:lnTo>
                    <a:pt x="53" y="517"/>
                  </a:lnTo>
                  <a:lnTo>
                    <a:pt x="61" y="513"/>
                  </a:lnTo>
                  <a:lnTo>
                    <a:pt x="68" y="505"/>
                  </a:lnTo>
                  <a:lnTo>
                    <a:pt x="76" y="498"/>
                  </a:lnTo>
                  <a:lnTo>
                    <a:pt x="83" y="490"/>
                  </a:lnTo>
                  <a:lnTo>
                    <a:pt x="93" y="483"/>
                  </a:lnTo>
                  <a:lnTo>
                    <a:pt x="100" y="475"/>
                  </a:lnTo>
                  <a:lnTo>
                    <a:pt x="110" y="465"/>
                  </a:lnTo>
                  <a:lnTo>
                    <a:pt x="121" y="458"/>
                  </a:lnTo>
                  <a:lnTo>
                    <a:pt x="133" y="450"/>
                  </a:lnTo>
                  <a:lnTo>
                    <a:pt x="142" y="441"/>
                  </a:lnTo>
                  <a:lnTo>
                    <a:pt x="152" y="431"/>
                  </a:lnTo>
                  <a:lnTo>
                    <a:pt x="163" y="422"/>
                  </a:lnTo>
                  <a:lnTo>
                    <a:pt x="175" y="414"/>
                  </a:lnTo>
                  <a:lnTo>
                    <a:pt x="186" y="403"/>
                  </a:lnTo>
                  <a:lnTo>
                    <a:pt x="199" y="393"/>
                  </a:lnTo>
                  <a:lnTo>
                    <a:pt x="213" y="384"/>
                  </a:lnTo>
                  <a:lnTo>
                    <a:pt x="226" y="374"/>
                  </a:lnTo>
                  <a:lnTo>
                    <a:pt x="239" y="363"/>
                  </a:lnTo>
                  <a:lnTo>
                    <a:pt x="253" y="351"/>
                  </a:lnTo>
                  <a:lnTo>
                    <a:pt x="266" y="342"/>
                  </a:lnTo>
                  <a:lnTo>
                    <a:pt x="279" y="331"/>
                  </a:lnTo>
                  <a:lnTo>
                    <a:pt x="292" y="319"/>
                  </a:lnTo>
                  <a:lnTo>
                    <a:pt x="308" y="308"/>
                  </a:lnTo>
                  <a:lnTo>
                    <a:pt x="323" y="294"/>
                  </a:lnTo>
                  <a:lnTo>
                    <a:pt x="340" y="285"/>
                  </a:lnTo>
                  <a:lnTo>
                    <a:pt x="353" y="272"/>
                  </a:lnTo>
                  <a:lnTo>
                    <a:pt x="369" y="260"/>
                  </a:lnTo>
                  <a:lnTo>
                    <a:pt x="384" y="247"/>
                  </a:lnTo>
                  <a:lnTo>
                    <a:pt x="401" y="237"/>
                  </a:lnTo>
                  <a:lnTo>
                    <a:pt x="416" y="224"/>
                  </a:lnTo>
                  <a:lnTo>
                    <a:pt x="433" y="213"/>
                  </a:lnTo>
                  <a:lnTo>
                    <a:pt x="450" y="201"/>
                  </a:lnTo>
                  <a:lnTo>
                    <a:pt x="467" y="190"/>
                  </a:lnTo>
                  <a:lnTo>
                    <a:pt x="483" y="177"/>
                  </a:lnTo>
                  <a:lnTo>
                    <a:pt x="500" y="163"/>
                  </a:lnTo>
                  <a:lnTo>
                    <a:pt x="517" y="152"/>
                  </a:lnTo>
                  <a:lnTo>
                    <a:pt x="534" y="140"/>
                  </a:lnTo>
                  <a:lnTo>
                    <a:pt x="551" y="127"/>
                  </a:lnTo>
                  <a:lnTo>
                    <a:pt x="570" y="116"/>
                  </a:lnTo>
                  <a:lnTo>
                    <a:pt x="587" y="104"/>
                  </a:lnTo>
                  <a:lnTo>
                    <a:pt x="606" y="93"/>
                  </a:lnTo>
                  <a:lnTo>
                    <a:pt x="623" y="80"/>
                  </a:lnTo>
                  <a:lnTo>
                    <a:pt x="640" y="68"/>
                  </a:lnTo>
                  <a:lnTo>
                    <a:pt x="659" y="57"/>
                  </a:lnTo>
                  <a:lnTo>
                    <a:pt x="677" y="45"/>
                  </a:lnTo>
                  <a:lnTo>
                    <a:pt x="696" y="34"/>
                  </a:lnTo>
                  <a:lnTo>
                    <a:pt x="715" y="21"/>
                  </a:lnTo>
                  <a:lnTo>
                    <a:pt x="734" y="9"/>
                  </a:lnTo>
                  <a:lnTo>
                    <a:pt x="753" y="0"/>
                  </a:lnTo>
                  <a:lnTo>
                    <a:pt x="753" y="175"/>
                  </a:lnTo>
                  <a:lnTo>
                    <a:pt x="751" y="175"/>
                  </a:lnTo>
                  <a:lnTo>
                    <a:pt x="747" y="177"/>
                  </a:lnTo>
                  <a:lnTo>
                    <a:pt x="741" y="180"/>
                  </a:lnTo>
                  <a:lnTo>
                    <a:pt x="735" y="186"/>
                  </a:lnTo>
                  <a:lnTo>
                    <a:pt x="726" y="192"/>
                  </a:lnTo>
                  <a:lnTo>
                    <a:pt x="716" y="199"/>
                  </a:lnTo>
                  <a:lnTo>
                    <a:pt x="705" y="209"/>
                  </a:lnTo>
                  <a:lnTo>
                    <a:pt x="694" y="220"/>
                  </a:lnTo>
                  <a:lnTo>
                    <a:pt x="686" y="224"/>
                  </a:lnTo>
                  <a:lnTo>
                    <a:pt x="680" y="232"/>
                  </a:lnTo>
                  <a:lnTo>
                    <a:pt x="673" y="237"/>
                  </a:lnTo>
                  <a:lnTo>
                    <a:pt x="665" y="245"/>
                  </a:lnTo>
                  <a:lnTo>
                    <a:pt x="656" y="251"/>
                  </a:lnTo>
                  <a:lnTo>
                    <a:pt x="648" y="258"/>
                  </a:lnTo>
                  <a:lnTo>
                    <a:pt x="640" y="264"/>
                  </a:lnTo>
                  <a:lnTo>
                    <a:pt x="633" y="272"/>
                  </a:lnTo>
                  <a:lnTo>
                    <a:pt x="623" y="279"/>
                  </a:lnTo>
                  <a:lnTo>
                    <a:pt x="614" y="287"/>
                  </a:lnTo>
                  <a:lnTo>
                    <a:pt x="604" y="294"/>
                  </a:lnTo>
                  <a:lnTo>
                    <a:pt x="597" y="302"/>
                  </a:lnTo>
                  <a:lnTo>
                    <a:pt x="585" y="310"/>
                  </a:lnTo>
                  <a:lnTo>
                    <a:pt x="576" y="319"/>
                  </a:lnTo>
                  <a:lnTo>
                    <a:pt x="566" y="327"/>
                  </a:lnTo>
                  <a:lnTo>
                    <a:pt x="557" y="336"/>
                  </a:lnTo>
                  <a:lnTo>
                    <a:pt x="545" y="344"/>
                  </a:lnTo>
                  <a:lnTo>
                    <a:pt x="536" y="353"/>
                  </a:lnTo>
                  <a:lnTo>
                    <a:pt x="526" y="361"/>
                  </a:lnTo>
                  <a:lnTo>
                    <a:pt x="517" y="372"/>
                  </a:lnTo>
                  <a:lnTo>
                    <a:pt x="505" y="380"/>
                  </a:lnTo>
                  <a:lnTo>
                    <a:pt x="496" y="389"/>
                  </a:lnTo>
                  <a:lnTo>
                    <a:pt x="485" y="399"/>
                  </a:lnTo>
                  <a:lnTo>
                    <a:pt x="475" y="408"/>
                  </a:lnTo>
                  <a:lnTo>
                    <a:pt x="464" y="416"/>
                  </a:lnTo>
                  <a:lnTo>
                    <a:pt x="452" y="426"/>
                  </a:lnTo>
                  <a:lnTo>
                    <a:pt x="443" y="435"/>
                  </a:lnTo>
                  <a:lnTo>
                    <a:pt x="433" y="445"/>
                  </a:lnTo>
                  <a:lnTo>
                    <a:pt x="422" y="452"/>
                  </a:lnTo>
                  <a:lnTo>
                    <a:pt x="412" y="464"/>
                  </a:lnTo>
                  <a:lnTo>
                    <a:pt x="403" y="471"/>
                  </a:lnTo>
                  <a:lnTo>
                    <a:pt x="393" y="483"/>
                  </a:lnTo>
                  <a:lnTo>
                    <a:pt x="382" y="492"/>
                  </a:lnTo>
                  <a:lnTo>
                    <a:pt x="372" y="502"/>
                  </a:lnTo>
                  <a:lnTo>
                    <a:pt x="363" y="509"/>
                  </a:lnTo>
                  <a:lnTo>
                    <a:pt x="353" y="519"/>
                  </a:lnTo>
                  <a:lnTo>
                    <a:pt x="342" y="528"/>
                  </a:lnTo>
                  <a:lnTo>
                    <a:pt x="334" y="538"/>
                  </a:lnTo>
                  <a:lnTo>
                    <a:pt x="325" y="545"/>
                  </a:lnTo>
                  <a:lnTo>
                    <a:pt x="317" y="557"/>
                  </a:lnTo>
                  <a:lnTo>
                    <a:pt x="308" y="564"/>
                  </a:lnTo>
                  <a:lnTo>
                    <a:pt x="300" y="572"/>
                  </a:lnTo>
                  <a:lnTo>
                    <a:pt x="292" y="581"/>
                  </a:lnTo>
                  <a:lnTo>
                    <a:pt x="285" y="591"/>
                  </a:lnTo>
                  <a:lnTo>
                    <a:pt x="275" y="598"/>
                  </a:lnTo>
                  <a:lnTo>
                    <a:pt x="270" y="606"/>
                  </a:lnTo>
                  <a:lnTo>
                    <a:pt x="262" y="616"/>
                  </a:lnTo>
                  <a:lnTo>
                    <a:pt x="256" y="623"/>
                  </a:lnTo>
                  <a:lnTo>
                    <a:pt x="247" y="621"/>
                  </a:lnTo>
                  <a:lnTo>
                    <a:pt x="239" y="619"/>
                  </a:lnTo>
                  <a:lnTo>
                    <a:pt x="230" y="617"/>
                  </a:lnTo>
                  <a:lnTo>
                    <a:pt x="220" y="616"/>
                  </a:lnTo>
                  <a:lnTo>
                    <a:pt x="211" y="614"/>
                  </a:lnTo>
                  <a:lnTo>
                    <a:pt x="203" y="612"/>
                  </a:lnTo>
                  <a:lnTo>
                    <a:pt x="192" y="612"/>
                  </a:lnTo>
                  <a:lnTo>
                    <a:pt x="186" y="610"/>
                  </a:lnTo>
                  <a:lnTo>
                    <a:pt x="175" y="608"/>
                  </a:lnTo>
                  <a:lnTo>
                    <a:pt x="167" y="606"/>
                  </a:lnTo>
                  <a:lnTo>
                    <a:pt x="158" y="604"/>
                  </a:lnTo>
                  <a:lnTo>
                    <a:pt x="150" y="602"/>
                  </a:lnTo>
                  <a:lnTo>
                    <a:pt x="140" y="600"/>
                  </a:lnTo>
                  <a:lnTo>
                    <a:pt x="133" y="600"/>
                  </a:lnTo>
                  <a:lnTo>
                    <a:pt x="123" y="598"/>
                  </a:lnTo>
                  <a:lnTo>
                    <a:pt x="116" y="597"/>
                  </a:lnTo>
                  <a:lnTo>
                    <a:pt x="106" y="595"/>
                  </a:lnTo>
                  <a:lnTo>
                    <a:pt x="99" y="593"/>
                  </a:lnTo>
                  <a:lnTo>
                    <a:pt x="89" y="589"/>
                  </a:lnTo>
                  <a:lnTo>
                    <a:pt x="81" y="589"/>
                  </a:lnTo>
                  <a:lnTo>
                    <a:pt x="74" y="585"/>
                  </a:lnTo>
                  <a:lnTo>
                    <a:pt x="66" y="585"/>
                  </a:lnTo>
                  <a:lnTo>
                    <a:pt x="59" y="583"/>
                  </a:lnTo>
                  <a:lnTo>
                    <a:pt x="53" y="581"/>
                  </a:lnTo>
                  <a:lnTo>
                    <a:pt x="45" y="579"/>
                  </a:lnTo>
                  <a:lnTo>
                    <a:pt x="38" y="578"/>
                  </a:lnTo>
                  <a:lnTo>
                    <a:pt x="30" y="576"/>
                  </a:lnTo>
                  <a:lnTo>
                    <a:pt x="23" y="574"/>
                  </a:lnTo>
                  <a:lnTo>
                    <a:pt x="9" y="570"/>
                  </a:lnTo>
                  <a:lnTo>
                    <a:pt x="0" y="566"/>
                  </a:lnTo>
                  <a:close/>
                </a:path>
              </a:pathLst>
            </a:custGeom>
            <a:solidFill>
              <a:srgbClr val="B34D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8" name="Freeform 57"/>
            <p:cNvSpPr>
              <a:spLocks/>
            </p:cNvSpPr>
            <p:nvPr/>
          </p:nvSpPr>
          <p:spPr bwMode="auto">
            <a:xfrm>
              <a:off x="4695" y="3549"/>
              <a:ext cx="274" cy="203"/>
            </a:xfrm>
            <a:custGeom>
              <a:avLst/>
              <a:gdLst>
                <a:gd name="T0" fmla="*/ 1 w 547"/>
                <a:gd name="T1" fmla="*/ 26 h 405"/>
                <a:gd name="T2" fmla="*/ 1 w 547"/>
                <a:gd name="T3" fmla="*/ 26 h 405"/>
                <a:gd name="T4" fmla="*/ 2 w 547"/>
                <a:gd name="T5" fmla="*/ 25 h 405"/>
                <a:gd name="T6" fmla="*/ 3 w 547"/>
                <a:gd name="T7" fmla="*/ 25 h 405"/>
                <a:gd name="T8" fmla="*/ 4 w 547"/>
                <a:gd name="T9" fmla="*/ 25 h 405"/>
                <a:gd name="T10" fmla="*/ 5 w 547"/>
                <a:gd name="T11" fmla="*/ 25 h 405"/>
                <a:gd name="T12" fmla="*/ 6 w 547"/>
                <a:gd name="T13" fmla="*/ 24 h 405"/>
                <a:gd name="T14" fmla="*/ 7 w 547"/>
                <a:gd name="T15" fmla="*/ 24 h 405"/>
                <a:gd name="T16" fmla="*/ 8 w 547"/>
                <a:gd name="T17" fmla="*/ 24 h 405"/>
                <a:gd name="T18" fmla="*/ 9 w 547"/>
                <a:gd name="T19" fmla="*/ 23 h 405"/>
                <a:gd name="T20" fmla="*/ 11 w 547"/>
                <a:gd name="T21" fmla="*/ 23 h 405"/>
                <a:gd name="T22" fmla="*/ 12 w 547"/>
                <a:gd name="T23" fmla="*/ 23 h 405"/>
                <a:gd name="T24" fmla="*/ 13 w 547"/>
                <a:gd name="T25" fmla="*/ 22 h 405"/>
                <a:gd name="T26" fmla="*/ 15 w 547"/>
                <a:gd name="T27" fmla="*/ 22 h 405"/>
                <a:gd name="T28" fmla="*/ 16 w 547"/>
                <a:gd name="T29" fmla="*/ 21 h 405"/>
                <a:gd name="T30" fmla="*/ 18 w 547"/>
                <a:gd name="T31" fmla="*/ 21 h 405"/>
                <a:gd name="T32" fmla="*/ 19 w 547"/>
                <a:gd name="T33" fmla="*/ 20 h 405"/>
                <a:gd name="T34" fmla="*/ 20 w 547"/>
                <a:gd name="T35" fmla="*/ 19 h 405"/>
                <a:gd name="T36" fmla="*/ 22 w 547"/>
                <a:gd name="T37" fmla="*/ 19 h 405"/>
                <a:gd name="T38" fmla="*/ 23 w 547"/>
                <a:gd name="T39" fmla="*/ 18 h 405"/>
                <a:gd name="T40" fmla="*/ 25 w 547"/>
                <a:gd name="T41" fmla="*/ 18 h 405"/>
                <a:gd name="T42" fmla="*/ 26 w 547"/>
                <a:gd name="T43" fmla="*/ 17 h 405"/>
                <a:gd name="T44" fmla="*/ 27 w 547"/>
                <a:gd name="T45" fmla="*/ 16 h 405"/>
                <a:gd name="T46" fmla="*/ 29 w 547"/>
                <a:gd name="T47" fmla="*/ 16 h 405"/>
                <a:gd name="T48" fmla="*/ 30 w 547"/>
                <a:gd name="T49" fmla="*/ 15 h 405"/>
                <a:gd name="T50" fmla="*/ 31 w 547"/>
                <a:gd name="T51" fmla="*/ 14 h 405"/>
                <a:gd name="T52" fmla="*/ 32 w 547"/>
                <a:gd name="T53" fmla="*/ 13 h 405"/>
                <a:gd name="T54" fmla="*/ 33 w 547"/>
                <a:gd name="T55" fmla="*/ 13 h 405"/>
                <a:gd name="T56" fmla="*/ 34 w 547"/>
                <a:gd name="T57" fmla="*/ 12 h 405"/>
                <a:gd name="T58" fmla="*/ 29 w 547"/>
                <a:gd name="T59" fmla="*/ 11 h 405"/>
                <a:gd name="T60" fmla="*/ 23 w 547"/>
                <a:gd name="T61" fmla="*/ 3 h 405"/>
                <a:gd name="T62" fmla="*/ 17 w 547"/>
                <a:gd name="T63" fmla="*/ 12 h 405"/>
                <a:gd name="T64" fmla="*/ 10 w 547"/>
                <a:gd name="T65" fmla="*/ 9 h 405"/>
                <a:gd name="T66" fmla="*/ 2 w 547"/>
                <a:gd name="T67" fmla="*/ 18 h 405"/>
                <a:gd name="T68" fmla="*/ 0 w 547"/>
                <a:gd name="T69" fmla="*/ 17 h 405"/>
                <a:gd name="T70" fmla="*/ 1 w 547"/>
                <a:gd name="T71" fmla="*/ 26 h 40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47"/>
                <a:gd name="T109" fmla="*/ 0 h 405"/>
                <a:gd name="T110" fmla="*/ 547 w 547"/>
                <a:gd name="T111" fmla="*/ 405 h 40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47" h="405">
                  <a:moveTo>
                    <a:pt x="2" y="405"/>
                  </a:moveTo>
                  <a:lnTo>
                    <a:pt x="2" y="405"/>
                  </a:lnTo>
                  <a:lnTo>
                    <a:pt x="5" y="403"/>
                  </a:lnTo>
                  <a:lnTo>
                    <a:pt x="9" y="401"/>
                  </a:lnTo>
                  <a:lnTo>
                    <a:pt x="19" y="401"/>
                  </a:lnTo>
                  <a:lnTo>
                    <a:pt x="26" y="397"/>
                  </a:lnTo>
                  <a:lnTo>
                    <a:pt x="38" y="395"/>
                  </a:lnTo>
                  <a:lnTo>
                    <a:pt x="43" y="391"/>
                  </a:lnTo>
                  <a:lnTo>
                    <a:pt x="49" y="391"/>
                  </a:lnTo>
                  <a:lnTo>
                    <a:pt x="57" y="389"/>
                  </a:lnTo>
                  <a:lnTo>
                    <a:pt x="64" y="387"/>
                  </a:lnTo>
                  <a:lnTo>
                    <a:pt x="72" y="386"/>
                  </a:lnTo>
                  <a:lnTo>
                    <a:pt x="80" y="384"/>
                  </a:lnTo>
                  <a:lnTo>
                    <a:pt x="87" y="382"/>
                  </a:lnTo>
                  <a:lnTo>
                    <a:pt x="95" y="378"/>
                  </a:lnTo>
                  <a:lnTo>
                    <a:pt x="104" y="376"/>
                  </a:lnTo>
                  <a:lnTo>
                    <a:pt x="114" y="374"/>
                  </a:lnTo>
                  <a:lnTo>
                    <a:pt x="123" y="372"/>
                  </a:lnTo>
                  <a:lnTo>
                    <a:pt x="133" y="368"/>
                  </a:lnTo>
                  <a:lnTo>
                    <a:pt x="142" y="365"/>
                  </a:lnTo>
                  <a:lnTo>
                    <a:pt x="152" y="363"/>
                  </a:lnTo>
                  <a:lnTo>
                    <a:pt x="163" y="359"/>
                  </a:lnTo>
                  <a:lnTo>
                    <a:pt x="173" y="357"/>
                  </a:lnTo>
                  <a:lnTo>
                    <a:pt x="184" y="353"/>
                  </a:lnTo>
                  <a:lnTo>
                    <a:pt x="196" y="349"/>
                  </a:lnTo>
                  <a:lnTo>
                    <a:pt x="205" y="346"/>
                  </a:lnTo>
                  <a:lnTo>
                    <a:pt x="218" y="344"/>
                  </a:lnTo>
                  <a:lnTo>
                    <a:pt x="230" y="338"/>
                  </a:lnTo>
                  <a:lnTo>
                    <a:pt x="239" y="334"/>
                  </a:lnTo>
                  <a:lnTo>
                    <a:pt x="251" y="330"/>
                  </a:lnTo>
                  <a:lnTo>
                    <a:pt x="262" y="328"/>
                  </a:lnTo>
                  <a:lnTo>
                    <a:pt x="273" y="323"/>
                  </a:lnTo>
                  <a:lnTo>
                    <a:pt x="285" y="319"/>
                  </a:lnTo>
                  <a:lnTo>
                    <a:pt x="296" y="313"/>
                  </a:lnTo>
                  <a:lnTo>
                    <a:pt x="308" y="311"/>
                  </a:lnTo>
                  <a:lnTo>
                    <a:pt x="319" y="304"/>
                  </a:lnTo>
                  <a:lnTo>
                    <a:pt x="329" y="302"/>
                  </a:lnTo>
                  <a:lnTo>
                    <a:pt x="340" y="294"/>
                  </a:lnTo>
                  <a:lnTo>
                    <a:pt x="353" y="290"/>
                  </a:lnTo>
                  <a:lnTo>
                    <a:pt x="363" y="285"/>
                  </a:lnTo>
                  <a:lnTo>
                    <a:pt x="376" y="281"/>
                  </a:lnTo>
                  <a:lnTo>
                    <a:pt x="386" y="275"/>
                  </a:lnTo>
                  <a:lnTo>
                    <a:pt x="399" y="271"/>
                  </a:lnTo>
                  <a:lnTo>
                    <a:pt x="408" y="266"/>
                  </a:lnTo>
                  <a:lnTo>
                    <a:pt x="420" y="260"/>
                  </a:lnTo>
                  <a:lnTo>
                    <a:pt x="429" y="254"/>
                  </a:lnTo>
                  <a:lnTo>
                    <a:pt x="441" y="249"/>
                  </a:lnTo>
                  <a:lnTo>
                    <a:pt x="450" y="243"/>
                  </a:lnTo>
                  <a:lnTo>
                    <a:pt x="460" y="237"/>
                  </a:lnTo>
                  <a:lnTo>
                    <a:pt x="469" y="232"/>
                  </a:lnTo>
                  <a:lnTo>
                    <a:pt x="479" y="228"/>
                  </a:lnTo>
                  <a:lnTo>
                    <a:pt x="488" y="220"/>
                  </a:lnTo>
                  <a:lnTo>
                    <a:pt x="496" y="214"/>
                  </a:lnTo>
                  <a:lnTo>
                    <a:pt x="505" y="207"/>
                  </a:lnTo>
                  <a:lnTo>
                    <a:pt x="515" y="201"/>
                  </a:lnTo>
                  <a:lnTo>
                    <a:pt x="523" y="195"/>
                  </a:lnTo>
                  <a:lnTo>
                    <a:pt x="532" y="190"/>
                  </a:lnTo>
                  <a:lnTo>
                    <a:pt x="540" y="184"/>
                  </a:lnTo>
                  <a:lnTo>
                    <a:pt x="547" y="176"/>
                  </a:lnTo>
                  <a:lnTo>
                    <a:pt x="464" y="176"/>
                  </a:lnTo>
                  <a:lnTo>
                    <a:pt x="460" y="0"/>
                  </a:lnTo>
                  <a:lnTo>
                    <a:pt x="359" y="47"/>
                  </a:lnTo>
                  <a:lnTo>
                    <a:pt x="359" y="135"/>
                  </a:lnTo>
                  <a:lnTo>
                    <a:pt x="264" y="180"/>
                  </a:lnTo>
                  <a:lnTo>
                    <a:pt x="266" y="102"/>
                  </a:lnTo>
                  <a:lnTo>
                    <a:pt x="156" y="138"/>
                  </a:lnTo>
                  <a:lnTo>
                    <a:pt x="152" y="232"/>
                  </a:lnTo>
                  <a:lnTo>
                    <a:pt x="26" y="275"/>
                  </a:lnTo>
                  <a:lnTo>
                    <a:pt x="13" y="194"/>
                  </a:lnTo>
                  <a:lnTo>
                    <a:pt x="0" y="264"/>
                  </a:lnTo>
                  <a:lnTo>
                    <a:pt x="2" y="405"/>
                  </a:lnTo>
                  <a:close/>
                </a:path>
              </a:pathLst>
            </a:custGeom>
            <a:solidFill>
              <a:srgbClr val="BF66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9" name="Freeform 58"/>
            <p:cNvSpPr>
              <a:spLocks/>
            </p:cNvSpPr>
            <p:nvPr/>
          </p:nvSpPr>
          <p:spPr bwMode="auto">
            <a:xfrm>
              <a:off x="4271" y="3648"/>
              <a:ext cx="430" cy="339"/>
            </a:xfrm>
            <a:custGeom>
              <a:avLst/>
              <a:gdLst>
                <a:gd name="T0" fmla="*/ 0 w 859"/>
                <a:gd name="T1" fmla="*/ 21 h 679"/>
                <a:gd name="T2" fmla="*/ 1 w 859"/>
                <a:gd name="T3" fmla="*/ 23 h 679"/>
                <a:gd name="T4" fmla="*/ 1 w 859"/>
                <a:gd name="T5" fmla="*/ 25 h 679"/>
                <a:gd name="T6" fmla="*/ 1 w 859"/>
                <a:gd name="T7" fmla="*/ 27 h 679"/>
                <a:gd name="T8" fmla="*/ 1 w 859"/>
                <a:gd name="T9" fmla="*/ 29 h 679"/>
                <a:gd name="T10" fmla="*/ 1 w 859"/>
                <a:gd name="T11" fmla="*/ 32 h 679"/>
                <a:gd name="T12" fmla="*/ 1 w 859"/>
                <a:gd name="T13" fmla="*/ 34 h 679"/>
                <a:gd name="T14" fmla="*/ 1 w 859"/>
                <a:gd name="T15" fmla="*/ 36 h 679"/>
                <a:gd name="T16" fmla="*/ 1 w 859"/>
                <a:gd name="T17" fmla="*/ 38 h 679"/>
                <a:gd name="T18" fmla="*/ 2 w 859"/>
                <a:gd name="T19" fmla="*/ 40 h 679"/>
                <a:gd name="T20" fmla="*/ 2 w 859"/>
                <a:gd name="T21" fmla="*/ 42 h 679"/>
                <a:gd name="T22" fmla="*/ 2 w 859"/>
                <a:gd name="T23" fmla="*/ 42 h 679"/>
                <a:gd name="T24" fmla="*/ 4 w 859"/>
                <a:gd name="T25" fmla="*/ 41 h 679"/>
                <a:gd name="T26" fmla="*/ 5 w 859"/>
                <a:gd name="T27" fmla="*/ 40 h 679"/>
                <a:gd name="T28" fmla="*/ 6 w 859"/>
                <a:gd name="T29" fmla="*/ 39 h 679"/>
                <a:gd name="T30" fmla="*/ 8 w 859"/>
                <a:gd name="T31" fmla="*/ 38 h 679"/>
                <a:gd name="T32" fmla="*/ 10 w 859"/>
                <a:gd name="T33" fmla="*/ 37 h 679"/>
                <a:gd name="T34" fmla="*/ 11 w 859"/>
                <a:gd name="T35" fmla="*/ 36 h 679"/>
                <a:gd name="T36" fmla="*/ 13 w 859"/>
                <a:gd name="T37" fmla="*/ 35 h 679"/>
                <a:gd name="T38" fmla="*/ 15 w 859"/>
                <a:gd name="T39" fmla="*/ 34 h 679"/>
                <a:gd name="T40" fmla="*/ 17 w 859"/>
                <a:gd name="T41" fmla="*/ 32 h 679"/>
                <a:gd name="T42" fmla="*/ 19 w 859"/>
                <a:gd name="T43" fmla="*/ 31 h 679"/>
                <a:gd name="T44" fmla="*/ 21 w 859"/>
                <a:gd name="T45" fmla="*/ 30 h 679"/>
                <a:gd name="T46" fmla="*/ 23 w 859"/>
                <a:gd name="T47" fmla="*/ 29 h 679"/>
                <a:gd name="T48" fmla="*/ 25 w 859"/>
                <a:gd name="T49" fmla="*/ 28 h 679"/>
                <a:gd name="T50" fmla="*/ 26 w 859"/>
                <a:gd name="T51" fmla="*/ 26 h 679"/>
                <a:gd name="T52" fmla="*/ 28 w 859"/>
                <a:gd name="T53" fmla="*/ 25 h 679"/>
                <a:gd name="T54" fmla="*/ 30 w 859"/>
                <a:gd name="T55" fmla="*/ 24 h 679"/>
                <a:gd name="T56" fmla="*/ 31 w 859"/>
                <a:gd name="T57" fmla="*/ 24 h 679"/>
                <a:gd name="T58" fmla="*/ 32 w 859"/>
                <a:gd name="T59" fmla="*/ 23 h 679"/>
                <a:gd name="T60" fmla="*/ 34 w 859"/>
                <a:gd name="T61" fmla="*/ 22 h 679"/>
                <a:gd name="T62" fmla="*/ 36 w 859"/>
                <a:gd name="T63" fmla="*/ 21 h 679"/>
                <a:gd name="T64" fmla="*/ 38 w 859"/>
                <a:gd name="T65" fmla="*/ 20 h 679"/>
                <a:gd name="T66" fmla="*/ 39 w 859"/>
                <a:gd name="T67" fmla="*/ 19 h 679"/>
                <a:gd name="T68" fmla="*/ 40 w 859"/>
                <a:gd name="T69" fmla="*/ 19 h 679"/>
                <a:gd name="T70" fmla="*/ 42 w 859"/>
                <a:gd name="T71" fmla="*/ 18 h 679"/>
                <a:gd name="T72" fmla="*/ 43 w 859"/>
                <a:gd name="T73" fmla="*/ 17 h 679"/>
                <a:gd name="T74" fmla="*/ 44 w 859"/>
                <a:gd name="T75" fmla="*/ 17 h 679"/>
                <a:gd name="T76" fmla="*/ 46 w 859"/>
                <a:gd name="T77" fmla="*/ 16 h 679"/>
                <a:gd name="T78" fmla="*/ 48 w 859"/>
                <a:gd name="T79" fmla="*/ 15 h 679"/>
                <a:gd name="T80" fmla="*/ 50 w 859"/>
                <a:gd name="T81" fmla="*/ 14 h 679"/>
                <a:gd name="T82" fmla="*/ 52 w 859"/>
                <a:gd name="T83" fmla="*/ 13 h 679"/>
                <a:gd name="T84" fmla="*/ 53 w 859"/>
                <a:gd name="T85" fmla="*/ 13 h 679"/>
                <a:gd name="T86" fmla="*/ 54 w 859"/>
                <a:gd name="T87" fmla="*/ 0 h 679"/>
                <a:gd name="T88" fmla="*/ 40 w 859"/>
                <a:gd name="T89" fmla="*/ 10 h 679"/>
                <a:gd name="T90" fmla="*/ 32 w 859"/>
                <a:gd name="T91" fmla="*/ 13 h 679"/>
                <a:gd name="T92" fmla="*/ 16 w 859"/>
                <a:gd name="T93" fmla="*/ 14 h 679"/>
                <a:gd name="T94" fmla="*/ 8 w 859"/>
                <a:gd name="T95" fmla="*/ 16 h 67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59"/>
                <a:gd name="T145" fmla="*/ 0 h 679"/>
                <a:gd name="T146" fmla="*/ 859 w 859"/>
                <a:gd name="T147" fmla="*/ 679 h 67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59" h="679">
                  <a:moveTo>
                    <a:pt x="0" y="327"/>
                  </a:moveTo>
                  <a:lnTo>
                    <a:pt x="0" y="339"/>
                  </a:lnTo>
                  <a:lnTo>
                    <a:pt x="0" y="348"/>
                  </a:lnTo>
                  <a:lnTo>
                    <a:pt x="0" y="360"/>
                  </a:lnTo>
                  <a:lnTo>
                    <a:pt x="2" y="371"/>
                  </a:lnTo>
                  <a:lnTo>
                    <a:pt x="2" y="382"/>
                  </a:lnTo>
                  <a:lnTo>
                    <a:pt x="2" y="392"/>
                  </a:lnTo>
                  <a:lnTo>
                    <a:pt x="4" y="403"/>
                  </a:lnTo>
                  <a:lnTo>
                    <a:pt x="5" y="415"/>
                  </a:lnTo>
                  <a:lnTo>
                    <a:pt x="5" y="426"/>
                  </a:lnTo>
                  <a:lnTo>
                    <a:pt x="5" y="436"/>
                  </a:lnTo>
                  <a:lnTo>
                    <a:pt x="5" y="447"/>
                  </a:lnTo>
                  <a:lnTo>
                    <a:pt x="5" y="458"/>
                  </a:lnTo>
                  <a:lnTo>
                    <a:pt x="5" y="468"/>
                  </a:lnTo>
                  <a:lnTo>
                    <a:pt x="7" y="479"/>
                  </a:lnTo>
                  <a:lnTo>
                    <a:pt x="9" y="491"/>
                  </a:lnTo>
                  <a:lnTo>
                    <a:pt x="9" y="502"/>
                  </a:lnTo>
                  <a:lnTo>
                    <a:pt x="9" y="513"/>
                  </a:lnTo>
                  <a:lnTo>
                    <a:pt x="9" y="525"/>
                  </a:lnTo>
                  <a:lnTo>
                    <a:pt x="11" y="536"/>
                  </a:lnTo>
                  <a:lnTo>
                    <a:pt x="13" y="546"/>
                  </a:lnTo>
                  <a:lnTo>
                    <a:pt x="13" y="557"/>
                  </a:lnTo>
                  <a:lnTo>
                    <a:pt x="13" y="569"/>
                  </a:lnTo>
                  <a:lnTo>
                    <a:pt x="13" y="580"/>
                  </a:lnTo>
                  <a:lnTo>
                    <a:pt x="15" y="589"/>
                  </a:lnTo>
                  <a:lnTo>
                    <a:pt x="15" y="601"/>
                  </a:lnTo>
                  <a:lnTo>
                    <a:pt x="15" y="612"/>
                  </a:lnTo>
                  <a:lnTo>
                    <a:pt x="15" y="624"/>
                  </a:lnTo>
                  <a:lnTo>
                    <a:pt x="17" y="633"/>
                  </a:lnTo>
                  <a:lnTo>
                    <a:pt x="17" y="645"/>
                  </a:lnTo>
                  <a:lnTo>
                    <a:pt x="19" y="656"/>
                  </a:lnTo>
                  <a:lnTo>
                    <a:pt x="19" y="667"/>
                  </a:lnTo>
                  <a:lnTo>
                    <a:pt x="21" y="679"/>
                  </a:lnTo>
                  <a:lnTo>
                    <a:pt x="21" y="677"/>
                  </a:lnTo>
                  <a:lnTo>
                    <a:pt x="24" y="677"/>
                  </a:lnTo>
                  <a:lnTo>
                    <a:pt x="28" y="673"/>
                  </a:lnTo>
                  <a:lnTo>
                    <a:pt x="36" y="669"/>
                  </a:lnTo>
                  <a:lnTo>
                    <a:pt x="43" y="664"/>
                  </a:lnTo>
                  <a:lnTo>
                    <a:pt x="55" y="658"/>
                  </a:lnTo>
                  <a:lnTo>
                    <a:pt x="61" y="654"/>
                  </a:lnTo>
                  <a:lnTo>
                    <a:pt x="66" y="650"/>
                  </a:lnTo>
                  <a:lnTo>
                    <a:pt x="74" y="647"/>
                  </a:lnTo>
                  <a:lnTo>
                    <a:pt x="81" y="643"/>
                  </a:lnTo>
                  <a:lnTo>
                    <a:pt x="87" y="637"/>
                  </a:lnTo>
                  <a:lnTo>
                    <a:pt x="95" y="633"/>
                  </a:lnTo>
                  <a:lnTo>
                    <a:pt x="102" y="627"/>
                  </a:lnTo>
                  <a:lnTo>
                    <a:pt x="110" y="624"/>
                  </a:lnTo>
                  <a:lnTo>
                    <a:pt x="118" y="618"/>
                  </a:lnTo>
                  <a:lnTo>
                    <a:pt x="127" y="612"/>
                  </a:lnTo>
                  <a:lnTo>
                    <a:pt x="137" y="607"/>
                  </a:lnTo>
                  <a:lnTo>
                    <a:pt x="146" y="603"/>
                  </a:lnTo>
                  <a:lnTo>
                    <a:pt x="154" y="595"/>
                  </a:lnTo>
                  <a:lnTo>
                    <a:pt x="163" y="589"/>
                  </a:lnTo>
                  <a:lnTo>
                    <a:pt x="173" y="582"/>
                  </a:lnTo>
                  <a:lnTo>
                    <a:pt x="182" y="578"/>
                  </a:lnTo>
                  <a:lnTo>
                    <a:pt x="192" y="570"/>
                  </a:lnTo>
                  <a:lnTo>
                    <a:pt x="203" y="567"/>
                  </a:lnTo>
                  <a:lnTo>
                    <a:pt x="213" y="559"/>
                  </a:lnTo>
                  <a:lnTo>
                    <a:pt x="224" y="553"/>
                  </a:lnTo>
                  <a:lnTo>
                    <a:pt x="234" y="546"/>
                  </a:lnTo>
                  <a:lnTo>
                    <a:pt x="243" y="540"/>
                  </a:lnTo>
                  <a:lnTo>
                    <a:pt x="253" y="532"/>
                  </a:lnTo>
                  <a:lnTo>
                    <a:pt x="264" y="527"/>
                  </a:lnTo>
                  <a:lnTo>
                    <a:pt x="274" y="519"/>
                  </a:lnTo>
                  <a:lnTo>
                    <a:pt x="285" y="512"/>
                  </a:lnTo>
                  <a:lnTo>
                    <a:pt x="296" y="506"/>
                  </a:lnTo>
                  <a:lnTo>
                    <a:pt x="306" y="498"/>
                  </a:lnTo>
                  <a:lnTo>
                    <a:pt x="315" y="493"/>
                  </a:lnTo>
                  <a:lnTo>
                    <a:pt x="327" y="485"/>
                  </a:lnTo>
                  <a:lnTo>
                    <a:pt x="336" y="479"/>
                  </a:lnTo>
                  <a:lnTo>
                    <a:pt x="348" y="472"/>
                  </a:lnTo>
                  <a:lnTo>
                    <a:pt x="357" y="466"/>
                  </a:lnTo>
                  <a:lnTo>
                    <a:pt x="367" y="458"/>
                  </a:lnTo>
                  <a:lnTo>
                    <a:pt x="376" y="453"/>
                  </a:lnTo>
                  <a:lnTo>
                    <a:pt x="388" y="449"/>
                  </a:lnTo>
                  <a:lnTo>
                    <a:pt x="397" y="441"/>
                  </a:lnTo>
                  <a:lnTo>
                    <a:pt x="407" y="436"/>
                  </a:lnTo>
                  <a:lnTo>
                    <a:pt x="414" y="428"/>
                  </a:lnTo>
                  <a:lnTo>
                    <a:pt x="424" y="424"/>
                  </a:lnTo>
                  <a:lnTo>
                    <a:pt x="433" y="418"/>
                  </a:lnTo>
                  <a:lnTo>
                    <a:pt x="441" y="413"/>
                  </a:lnTo>
                  <a:lnTo>
                    <a:pt x="450" y="407"/>
                  </a:lnTo>
                  <a:lnTo>
                    <a:pt x="460" y="403"/>
                  </a:lnTo>
                  <a:lnTo>
                    <a:pt x="466" y="398"/>
                  </a:lnTo>
                  <a:lnTo>
                    <a:pt x="473" y="392"/>
                  </a:lnTo>
                  <a:lnTo>
                    <a:pt x="481" y="388"/>
                  </a:lnTo>
                  <a:lnTo>
                    <a:pt x="486" y="386"/>
                  </a:lnTo>
                  <a:lnTo>
                    <a:pt x="492" y="380"/>
                  </a:lnTo>
                  <a:lnTo>
                    <a:pt x="500" y="377"/>
                  </a:lnTo>
                  <a:lnTo>
                    <a:pt x="507" y="375"/>
                  </a:lnTo>
                  <a:lnTo>
                    <a:pt x="513" y="371"/>
                  </a:lnTo>
                  <a:lnTo>
                    <a:pt x="523" y="365"/>
                  </a:lnTo>
                  <a:lnTo>
                    <a:pt x="532" y="358"/>
                  </a:lnTo>
                  <a:lnTo>
                    <a:pt x="545" y="352"/>
                  </a:lnTo>
                  <a:lnTo>
                    <a:pt x="559" y="344"/>
                  </a:lnTo>
                  <a:lnTo>
                    <a:pt x="570" y="339"/>
                  </a:lnTo>
                  <a:lnTo>
                    <a:pt x="583" y="331"/>
                  </a:lnTo>
                  <a:lnTo>
                    <a:pt x="589" y="327"/>
                  </a:lnTo>
                  <a:lnTo>
                    <a:pt x="597" y="325"/>
                  </a:lnTo>
                  <a:lnTo>
                    <a:pt x="604" y="322"/>
                  </a:lnTo>
                  <a:lnTo>
                    <a:pt x="612" y="318"/>
                  </a:lnTo>
                  <a:lnTo>
                    <a:pt x="618" y="316"/>
                  </a:lnTo>
                  <a:lnTo>
                    <a:pt x="625" y="312"/>
                  </a:lnTo>
                  <a:lnTo>
                    <a:pt x="631" y="308"/>
                  </a:lnTo>
                  <a:lnTo>
                    <a:pt x="639" y="304"/>
                  </a:lnTo>
                  <a:lnTo>
                    <a:pt x="646" y="301"/>
                  </a:lnTo>
                  <a:lnTo>
                    <a:pt x="654" y="297"/>
                  </a:lnTo>
                  <a:lnTo>
                    <a:pt x="659" y="293"/>
                  </a:lnTo>
                  <a:lnTo>
                    <a:pt x="667" y="289"/>
                  </a:lnTo>
                  <a:lnTo>
                    <a:pt x="673" y="285"/>
                  </a:lnTo>
                  <a:lnTo>
                    <a:pt x="680" y="282"/>
                  </a:lnTo>
                  <a:lnTo>
                    <a:pt x="688" y="278"/>
                  </a:lnTo>
                  <a:lnTo>
                    <a:pt x="696" y="276"/>
                  </a:lnTo>
                  <a:lnTo>
                    <a:pt x="701" y="272"/>
                  </a:lnTo>
                  <a:lnTo>
                    <a:pt x="709" y="270"/>
                  </a:lnTo>
                  <a:lnTo>
                    <a:pt x="717" y="268"/>
                  </a:lnTo>
                  <a:lnTo>
                    <a:pt x="724" y="265"/>
                  </a:lnTo>
                  <a:lnTo>
                    <a:pt x="736" y="257"/>
                  </a:lnTo>
                  <a:lnTo>
                    <a:pt x="747" y="251"/>
                  </a:lnTo>
                  <a:lnTo>
                    <a:pt x="760" y="246"/>
                  </a:lnTo>
                  <a:lnTo>
                    <a:pt x="772" y="242"/>
                  </a:lnTo>
                  <a:lnTo>
                    <a:pt x="783" y="236"/>
                  </a:lnTo>
                  <a:lnTo>
                    <a:pt x="793" y="230"/>
                  </a:lnTo>
                  <a:lnTo>
                    <a:pt x="804" y="228"/>
                  </a:lnTo>
                  <a:lnTo>
                    <a:pt x="813" y="225"/>
                  </a:lnTo>
                  <a:lnTo>
                    <a:pt x="821" y="221"/>
                  </a:lnTo>
                  <a:lnTo>
                    <a:pt x="827" y="217"/>
                  </a:lnTo>
                  <a:lnTo>
                    <a:pt x="834" y="213"/>
                  </a:lnTo>
                  <a:lnTo>
                    <a:pt x="840" y="211"/>
                  </a:lnTo>
                  <a:lnTo>
                    <a:pt x="848" y="208"/>
                  </a:lnTo>
                  <a:lnTo>
                    <a:pt x="850" y="208"/>
                  </a:lnTo>
                  <a:lnTo>
                    <a:pt x="859" y="0"/>
                  </a:lnTo>
                  <a:lnTo>
                    <a:pt x="783" y="17"/>
                  </a:lnTo>
                  <a:lnTo>
                    <a:pt x="783" y="116"/>
                  </a:lnTo>
                  <a:lnTo>
                    <a:pt x="627" y="171"/>
                  </a:lnTo>
                  <a:lnTo>
                    <a:pt x="627" y="67"/>
                  </a:lnTo>
                  <a:lnTo>
                    <a:pt x="507" y="93"/>
                  </a:lnTo>
                  <a:lnTo>
                    <a:pt x="504" y="213"/>
                  </a:lnTo>
                  <a:lnTo>
                    <a:pt x="376" y="266"/>
                  </a:lnTo>
                  <a:lnTo>
                    <a:pt x="374" y="171"/>
                  </a:lnTo>
                  <a:lnTo>
                    <a:pt x="247" y="230"/>
                  </a:lnTo>
                  <a:lnTo>
                    <a:pt x="251" y="337"/>
                  </a:lnTo>
                  <a:lnTo>
                    <a:pt x="125" y="392"/>
                  </a:lnTo>
                  <a:lnTo>
                    <a:pt x="118" y="266"/>
                  </a:lnTo>
                  <a:lnTo>
                    <a:pt x="0" y="327"/>
                  </a:lnTo>
                  <a:close/>
                </a:path>
              </a:pathLst>
            </a:custGeom>
            <a:solidFill>
              <a:srgbClr val="B34D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1269" name="Picture 60" descr="Аристотель - работа Лисиппа, Лувр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3101" y="1495199"/>
            <a:ext cx="2130178" cy="2129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10" descr="ARISTOT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6710" y="4419600"/>
            <a:ext cx="1613129" cy="2177143"/>
          </a:xfrm>
          <a:prstGeom prst="rect">
            <a:avLst/>
          </a:prstGeom>
          <a:noFill/>
          <a:ln w="19050">
            <a:solidFill>
              <a:srgbClr val="006666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1488017" y="1700214"/>
            <a:ext cx="9889067" cy="14890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57150" cmpd="thinThick">
            <a:solidFill>
              <a:schemeClr val="tx2"/>
            </a:solidFill>
            <a:prstDash val="sysDot"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>
                <a:solidFill>
                  <a:srgbClr val="624120"/>
                </a:solidFill>
              </a:rPr>
              <a:t> Правонарушитель блондин с усами и с портфелем.</a:t>
            </a:r>
          </a:p>
        </p:txBody>
      </p:sp>
      <p:sp>
        <p:nvSpPr>
          <p:cNvPr id="26627" name="WordArt 5" descr="CAKE2"/>
          <p:cNvSpPr>
            <a:spLocks noChangeArrowheads="1" noChangeShapeType="1" noTextEdit="1"/>
          </p:cNvSpPr>
          <p:nvPr/>
        </p:nvSpPr>
        <p:spPr bwMode="auto">
          <a:xfrm>
            <a:off x="2063751" y="549276"/>
            <a:ext cx="65278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Georgia"/>
              </a:rPr>
              <a:t>Вывод:</a:t>
            </a:r>
          </a:p>
        </p:txBody>
      </p:sp>
      <p:pic>
        <p:nvPicPr>
          <p:cNvPr id="68619" name="Picture 11" descr="GNGST0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44834" y="3771901"/>
            <a:ext cx="4214284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8621" name="Group 13"/>
          <p:cNvGraphicFramePr>
            <a:graphicFrameLocks noGrp="1"/>
          </p:cNvGraphicFramePr>
          <p:nvPr/>
        </p:nvGraphicFramePr>
        <p:xfrm>
          <a:off x="1583267" y="3357563"/>
          <a:ext cx="5761567" cy="2743200"/>
        </p:xfrm>
        <a:graphic>
          <a:graphicData uri="http://schemas.openxmlformats.org/drawingml/2006/table">
            <a:tbl>
              <a:tblPr/>
              <a:tblGrid>
                <a:gridCol w="2495551"/>
                <a:gridCol w="3266016"/>
              </a:tblGrid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743D"/>
                          </a:solidFill>
                          <a:effectLst/>
                          <a:latin typeface="Times New Roman" pitchFamily="18" charset="0"/>
                        </a:rPr>
                        <a:t>Имя переменной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743D"/>
                          </a:solidFill>
                          <a:effectLst/>
                          <a:latin typeface="Times New Roman" pitchFamily="18" charset="0"/>
                        </a:rPr>
                        <a:t>Простое высказывание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=1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С усами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=0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Брюнет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=1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Блондин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D</a:t>
                      </a: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=1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С портфелем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E</a:t>
                      </a: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=0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Шатен 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8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68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8767" y="539045"/>
            <a:ext cx="9980682" cy="1096962"/>
          </a:xfrm>
        </p:spPr>
        <p:txBody>
          <a:bodyPr/>
          <a:lstStyle/>
          <a:p>
            <a:r>
              <a:rPr lang="ru-RU" b="1" dirty="0" smtClean="0"/>
              <a:t>II. Решение логических задач табличным способом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7600" y="2293408"/>
            <a:ext cx="10047111" cy="2064103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ru-RU" dirty="0" smtClean="0"/>
              <a:t>Света, Марина, Андрей, Кирилл и Юра держат домашних животных. У каждого либо кошка, либо собака, либо попугай. </a:t>
            </a:r>
          </a:p>
          <a:p>
            <a:pPr marL="0" indent="0" algn="just" eaLnBrk="1" hangingPunct="1">
              <a:buFontTx/>
              <a:buNone/>
            </a:pPr>
            <a:r>
              <a:rPr lang="ru-RU" dirty="0" smtClean="0"/>
              <a:t>Девочки не держат собак, а мальчики попугаев. У Светы нет кошки. У Светы и Марины разные животные. У Марины и Андрея – одинаковые. У Андрея и Кирилла – разные. У Кирилла и Юры – одинаковые. Какие животные у каждого.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33586" y="1312045"/>
            <a:ext cx="9963391" cy="952156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задача:</a:t>
            </a:r>
            <a:endParaRPr kumimoji="0" lang="ru-RU" sz="24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7023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1. Девочки не держат собак</a:t>
            </a:r>
          </a:p>
        </p:txBody>
      </p:sp>
      <p:graphicFrame>
        <p:nvGraphicFramePr>
          <p:cNvPr id="4139" name="Group 43"/>
          <p:cNvGraphicFramePr>
            <a:graphicFrameLocks noGrp="1"/>
          </p:cNvGraphicFramePr>
          <p:nvPr>
            <p:ph idx="1"/>
          </p:nvPr>
        </p:nvGraphicFramePr>
        <p:xfrm>
          <a:off x="1095024" y="1600200"/>
          <a:ext cx="10024530" cy="4525964"/>
        </p:xfrm>
        <a:graphic>
          <a:graphicData uri="http://schemas.openxmlformats.org/drawingml/2006/table">
            <a:tbl>
              <a:tblPr/>
              <a:tblGrid>
                <a:gridCol w="1670755"/>
                <a:gridCol w="1670755"/>
                <a:gridCol w="1670755"/>
                <a:gridCol w="1670755"/>
                <a:gridCol w="1670755"/>
                <a:gridCol w="1670755"/>
              </a:tblGrid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Света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Марина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Андрей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Кирилл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Юра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Кошка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Собака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Попугай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83734" y="0"/>
            <a:ext cx="12192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2. Мальчики не держат попугаев</a:t>
            </a:r>
          </a:p>
        </p:txBody>
      </p:sp>
      <p:graphicFrame>
        <p:nvGraphicFramePr>
          <p:cNvPr id="7208" name="Group 40"/>
          <p:cNvGraphicFramePr>
            <a:graphicFrameLocks noGrp="1"/>
          </p:cNvGraphicFramePr>
          <p:nvPr>
            <p:ph idx="1"/>
          </p:nvPr>
        </p:nvGraphicFramePr>
        <p:xfrm>
          <a:off x="1128888" y="1600200"/>
          <a:ext cx="9968088" cy="4522789"/>
        </p:xfrm>
        <a:graphic>
          <a:graphicData uri="http://schemas.openxmlformats.org/drawingml/2006/table">
            <a:tbl>
              <a:tblPr/>
              <a:tblGrid>
                <a:gridCol w="1661348"/>
                <a:gridCol w="1661348"/>
                <a:gridCol w="1661348"/>
                <a:gridCol w="1661348"/>
                <a:gridCol w="1661348"/>
                <a:gridCol w="1661348"/>
              </a:tblGrid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Света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Марина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Андрей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Кирилл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Юра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8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Кошка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Собака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Попугай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76200"/>
            <a:ext cx="11087100" cy="1096962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3. У Светы нет кошки </a:t>
            </a: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→ у Светы попугай</a:t>
            </a:r>
          </a:p>
        </p:txBody>
      </p:sp>
      <p:graphicFrame>
        <p:nvGraphicFramePr>
          <p:cNvPr id="8195" name="Group 3"/>
          <p:cNvGraphicFramePr>
            <a:graphicFrameLocks noGrp="1"/>
          </p:cNvGraphicFramePr>
          <p:nvPr>
            <p:ph idx="1"/>
          </p:nvPr>
        </p:nvGraphicFramePr>
        <p:xfrm>
          <a:off x="1128888" y="1600200"/>
          <a:ext cx="9979380" cy="4525964"/>
        </p:xfrm>
        <a:graphic>
          <a:graphicData uri="http://schemas.openxmlformats.org/drawingml/2006/table">
            <a:tbl>
              <a:tblPr/>
              <a:tblGrid>
                <a:gridCol w="1663230"/>
                <a:gridCol w="1663230"/>
                <a:gridCol w="1663230"/>
                <a:gridCol w="1663230"/>
                <a:gridCol w="1663230"/>
                <a:gridCol w="1663230"/>
              </a:tblGrid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Света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Марина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Андрей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Кирилл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Юра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Кошка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Собака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Попугай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7599" y="0"/>
            <a:ext cx="12192000" cy="1143000"/>
          </a:xfrm>
        </p:spPr>
        <p:txBody>
          <a:bodyPr/>
          <a:lstStyle/>
          <a:p>
            <a:pPr eaLnBrk="1" hangingPunct="1">
              <a:tabLst>
                <a:tab pos="1619250" algn="l"/>
              </a:tabLst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4. У Светы и Марины разные животные</a:t>
            </a:r>
          </a:p>
        </p:txBody>
      </p:sp>
      <p:graphicFrame>
        <p:nvGraphicFramePr>
          <p:cNvPr id="9219" name="Group 3"/>
          <p:cNvGraphicFramePr>
            <a:graphicFrameLocks noGrp="1"/>
          </p:cNvGraphicFramePr>
          <p:nvPr>
            <p:ph idx="1"/>
          </p:nvPr>
        </p:nvGraphicFramePr>
        <p:xfrm>
          <a:off x="1117602" y="1600200"/>
          <a:ext cx="10001952" cy="4525964"/>
        </p:xfrm>
        <a:graphic>
          <a:graphicData uri="http://schemas.openxmlformats.org/drawingml/2006/table">
            <a:tbl>
              <a:tblPr/>
              <a:tblGrid>
                <a:gridCol w="1666992"/>
                <a:gridCol w="1666992"/>
                <a:gridCol w="1666992"/>
                <a:gridCol w="1666992"/>
                <a:gridCol w="1666992"/>
                <a:gridCol w="1666992"/>
              </a:tblGrid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Света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Марина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Андрей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Кирилл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Юра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Кошка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Собака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Попугай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9866" y="173038"/>
            <a:ext cx="12192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5. У Марины и Андрея - одинаковые</a:t>
            </a:r>
          </a:p>
        </p:txBody>
      </p:sp>
      <p:graphicFrame>
        <p:nvGraphicFramePr>
          <p:cNvPr id="10243" name="Group 3"/>
          <p:cNvGraphicFramePr>
            <a:graphicFrameLocks noGrp="1"/>
          </p:cNvGraphicFramePr>
          <p:nvPr>
            <p:ph idx="1"/>
          </p:nvPr>
        </p:nvGraphicFramePr>
        <p:xfrm>
          <a:off x="1106310" y="1600200"/>
          <a:ext cx="9945510" cy="4525964"/>
        </p:xfrm>
        <a:graphic>
          <a:graphicData uri="http://schemas.openxmlformats.org/drawingml/2006/table">
            <a:tbl>
              <a:tblPr/>
              <a:tblGrid>
                <a:gridCol w="1657585"/>
                <a:gridCol w="1657585"/>
                <a:gridCol w="1657585"/>
                <a:gridCol w="1657585"/>
                <a:gridCol w="1657585"/>
                <a:gridCol w="1657585"/>
              </a:tblGrid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Света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Марина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Андрей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Кирилл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Юра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Кошка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Собака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Попугай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6. У Андрея и Кирилла – разные</a:t>
            </a:r>
          </a:p>
        </p:txBody>
      </p:sp>
      <p:graphicFrame>
        <p:nvGraphicFramePr>
          <p:cNvPr id="11267" name="Group 3"/>
          <p:cNvGraphicFramePr>
            <a:graphicFrameLocks noGrp="1"/>
          </p:cNvGraphicFramePr>
          <p:nvPr>
            <p:ph idx="1"/>
          </p:nvPr>
        </p:nvGraphicFramePr>
        <p:xfrm>
          <a:off x="1106310" y="1600200"/>
          <a:ext cx="10024536" cy="4525964"/>
        </p:xfrm>
        <a:graphic>
          <a:graphicData uri="http://schemas.openxmlformats.org/drawingml/2006/table">
            <a:tbl>
              <a:tblPr/>
              <a:tblGrid>
                <a:gridCol w="1670756"/>
                <a:gridCol w="1670756"/>
                <a:gridCol w="1670756"/>
                <a:gridCol w="1670756"/>
                <a:gridCol w="1670756"/>
                <a:gridCol w="1670756"/>
              </a:tblGrid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Света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Марина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Андрей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Кирилл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Юра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Кошка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Собака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Попугай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2445" y="173038"/>
            <a:ext cx="12192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7. У Кирилла и Юры - одинаковые</a:t>
            </a:r>
          </a:p>
        </p:txBody>
      </p:sp>
      <p:graphicFrame>
        <p:nvGraphicFramePr>
          <p:cNvPr id="12291" name="Group 3"/>
          <p:cNvGraphicFramePr>
            <a:graphicFrameLocks noGrp="1"/>
          </p:cNvGraphicFramePr>
          <p:nvPr>
            <p:ph idx="1"/>
          </p:nvPr>
        </p:nvGraphicFramePr>
        <p:xfrm>
          <a:off x="1106310" y="1600200"/>
          <a:ext cx="9968088" cy="4525964"/>
        </p:xfrm>
        <a:graphic>
          <a:graphicData uri="http://schemas.openxmlformats.org/drawingml/2006/table">
            <a:tbl>
              <a:tblPr/>
              <a:tblGrid>
                <a:gridCol w="1661348"/>
                <a:gridCol w="1661348"/>
                <a:gridCol w="1661348"/>
                <a:gridCol w="1661348"/>
                <a:gridCol w="1661348"/>
                <a:gridCol w="1661348"/>
              </a:tblGrid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Света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Марина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Андрей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Кирилл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Юра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Кошка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Собака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Попугай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2445" y="173038"/>
            <a:ext cx="10069688" cy="1143000"/>
          </a:xfrm>
        </p:spPr>
        <p:txBody>
          <a:bodyPr/>
          <a:lstStyle/>
          <a:p>
            <a:r>
              <a:rPr lang="ru-RU" sz="3600" b="1" dirty="0" smtClean="0"/>
              <a:t>III. Решение логических задач с помощью рассуждений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83733" y="2257779"/>
            <a:ext cx="10058399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>
              <a:lnSpc>
                <a:spcPct val="210000"/>
              </a:lnSpc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лесу проводили кросс. Обсуждая его итоги, одна Белка сказала:</a:t>
            </a:r>
          </a:p>
          <a:p>
            <a:pPr marL="361950">
              <a:lnSpc>
                <a:spcPct val="210000"/>
              </a:lnSpc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«Заяц занял первое место, а лиса-второе».</a:t>
            </a:r>
          </a:p>
          <a:p>
            <a:pPr marL="361950">
              <a:lnSpc>
                <a:spcPct val="210000"/>
              </a:lnSpc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Другая Белка возразила:</a:t>
            </a:r>
          </a:p>
          <a:p>
            <a:pPr marL="361950">
              <a:lnSpc>
                <a:spcPct val="210000"/>
              </a:lnSpc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«Заяц занял второе место, а лось – первое».</a:t>
            </a:r>
          </a:p>
          <a:p>
            <a:pPr marL="361950">
              <a:lnSpc>
                <a:spcPct val="210000"/>
              </a:lnSpc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На что Филин заметил, что в высказываниях каждой Белки </a:t>
            </a:r>
            <a:r>
              <a:rPr lang="ru-RU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одна часть верная, а другая – нет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Кто был первым в этом кроссе?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33586" y="1312045"/>
            <a:ext cx="9963391" cy="952156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задача:</a:t>
            </a:r>
            <a:endParaRPr kumimoji="0" lang="ru-RU" sz="24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358929" y="1363891"/>
            <a:ext cx="81537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	В </a:t>
            </a:r>
            <a:r>
              <a:rPr lang="en-US" dirty="0">
                <a:solidFill>
                  <a:schemeClr val="accent1"/>
                </a:solidFill>
                <a:latin typeface="Tahoma" pitchFamily="34" charset="0"/>
              </a:rPr>
              <a:t>XVII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веке немецкий ученый и философ 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Готфрид Вильгельм Лейбниц 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(1646 – 1716) попытался построить первые логические исчисления, усовершенствовал и уточнил логические символы.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82727" y="202974"/>
            <a:ext cx="2233083" cy="666750"/>
            <a:chOff x="2381" y="3022"/>
            <a:chExt cx="1055" cy="420"/>
          </a:xfrm>
        </p:grpSpPr>
        <p:pic>
          <p:nvPicPr>
            <p:cNvPr id="12349" name="Picture 7" descr="j0178228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99" y="3022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50" name="Picture 8" descr="j0178207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81" y="3022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51" name="Picture 9" descr="j0178208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16" y="3022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6237514" y="2579914"/>
            <a:ext cx="2423584" cy="666750"/>
            <a:chOff x="295" y="2750"/>
            <a:chExt cx="1145" cy="420"/>
          </a:xfrm>
        </p:grpSpPr>
        <p:pic>
          <p:nvPicPr>
            <p:cNvPr id="12346" name="Picture 10" descr="j0178306"/>
            <p:cNvPicPr>
              <a:picLocks noChangeAspect="1" noChangeArrowheads="1" noCrop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57" y="2750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7" name="Picture 11" descr="j0178207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5" y="2750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8" name="Picture 12" descr="j0178208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20" y="2750"/>
              <a:ext cx="420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295" name="Picture 6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257856"/>
            <a:ext cx="3185584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Прямоугольник 64"/>
          <p:cNvSpPr/>
          <p:nvPr/>
        </p:nvSpPr>
        <p:spPr>
          <a:xfrm>
            <a:off x="402771" y="3646714"/>
            <a:ext cx="1152797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51484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Многие философы и математики развивали отдельные положения логики и иногда даже намечали контуры современного исчисления высказываний, но ближе всех к созданию математической</a:t>
            </a:r>
            <a:r>
              <a:rPr lang="en-US" dirty="0" smtClean="0">
                <a:solidFill>
                  <a:srgbClr val="51484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smtClean="0">
                <a:solidFill>
                  <a:srgbClr val="51484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логики подошел именно Лейбниц, указавший пути для перевода логики “из словесного царства, полного неопределенностей, в царство математики, где отношения между объектами или высказываниями определяются совершенно точно”. Лейбниц надеялся даже, что в будущем философы, вместо того чтобы бесплодно спорить, станут брать бумагу и вычислять, кто из них прав. При этом в своих работах Лейбниц затрагивал и двоичную систему счисления.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83733" y="1210910"/>
            <a:ext cx="9990667" cy="6553200"/>
          </a:xfrm>
        </p:spPr>
        <p:txBody>
          <a:bodyPr/>
          <a:lstStyle/>
          <a:p>
            <a:pPr marL="0" indent="361950">
              <a:lnSpc>
                <a:spcPct val="200000"/>
              </a:lnSpc>
              <a:buFontTx/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лесу проводили кросс. Обсуждая его итоги, одна Белка сказала:</a:t>
            </a:r>
          </a:p>
          <a:p>
            <a:pPr marL="0" indent="361950">
              <a:lnSpc>
                <a:spcPct val="200000"/>
              </a:lnSpc>
              <a:buFontTx/>
              <a:buNone/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000" b="1" i="1" dirty="0">
                <a:latin typeface="Tahoma" pitchFamily="34" charset="0"/>
                <a:ea typeface="Tahoma" pitchFamily="34" charset="0"/>
                <a:cs typeface="Tahoma" pitchFamily="34" charset="0"/>
              </a:rPr>
              <a:t>«Заяц занял первое место, а лиса-второе».</a:t>
            </a:r>
          </a:p>
          <a:p>
            <a:pPr marL="0" indent="361950">
              <a:lnSpc>
                <a:spcPct val="200000"/>
              </a:lnSpc>
              <a:buFontTx/>
              <a:buNone/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Другая Белка возразила:</a:t>
            </a:r>
          </a:p>
          <a:p>
            <a:pPr marL="0" indent="361950">
              <a:lnSpc>
                <a:spcPct val="200000"/>
              </a:lnSpc>
              <a:buFontTx/>
              <a:buNone/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000" b="1" i="1" dirty="0">
                <a:latin typeface="Tahoma" pitchFamily="34" charset="0"/>
                <a:ea typeface="Tahoma" pitchFamily="34" charset="0"/>
                <a:cs typeface="Tahoma" pitchFamily="34" charset="0"/>
              </a:rPr>
              <a:t>«Заяц занял второе место, а лось – первое».</a:t>
            </a:r>
          </a:p>
          <a:p>
            <a:pPr marL="0" indent="361950">
              <a:lnSpc>
                <a:spcPct val="200000"/>
              </a:lnSpc>
              <a:buFontTx/>
              <a:buNone/>
            </a:pP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 На что Филин заметил, что в высказываниях каждой Белки </a:t>
            </a: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361950">
              <a:lnSpc>
                <a:spcPct val="200000"/>
              </a:lnSpc>
              <a:buFontTx/>
              <a:buNone/>
            </a:pPr>
            <a:r>
              <a:rPr lang="ru-RU" sz="19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одна </a:t>
            </a:r>
            <a:r>
              <a:rPr lang="ru-RU" sz="1900" b="1" i="1" dirty="0">
                <a:latin typeface="Tahoma" pitchFamily="34" charset="0"/>
                <a:ea typeface="Tahoma" pitchFamily="34" charset="0"/>
                <a:cs typeface="Tahoma" pitchFamily="34" charset="0"/>
              </a:rPr>
              <a:t>часть верная, а другая – нет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Кто 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был первым в этом кроссе?</a:t>
            </a:r>
          </a:p>
        </p:txBody>
      </p:sp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1399823" y="2186165"/>
            <a:ext cx="8667044" cy="576263"/>
          </a:xfrm>
          <a:prstGeom prst="rect">
            <a:avLst/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1399821" y="3881968"/>
            <a:ext cx="8748889" cy="576263"/>
          </a:xfrm>
          <a:prstGeom prst="rect">
            <a:avLst/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13" name="Line 5"/>
          <p:cNvSpPr>
            <a:spLocks noChangeShapeType="1"/>
          </p:cNvSpPr>
          <p:nvPr/>
        </p:nvSpPr>
        <p:spPr bwMode="auto">
          <a:xfrm flipV="1">
            <a:off x="1435808" y="6016978"/>
            <a:ext cx="4366682" cy="18874"/>
          </a:xfrm>
          <a:prstGeom prst="line">
            <a:avLst/>
          </a:prstGeom>
          <a:noFill/>
          <a:ln w="50800">
            <a:solidFill>
              <a:srgbClr val="99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94668" y="400680"/>
            <a:ext cx="66043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1950">
              <a:lnSpc>
                <a:spcPct val="200000"/>
              </a:lnSpc>
              <a:spcBef>
                <a:spcPts val="1800"/>
              </a:spcBef>
            </a:pPr>
            <a:r>
              <a:rPr lang="ru-RU" sz="2400" b="1" dirty="0" smtClean="0">
                <a:solidFill>
                  <a:srgbClr val="514843"/>
                </a:solidFill>
                <a:latin typeface="Verdana" pitchFamily="34" charset="0"/>
              </a:rPr>
              <a:t>Выделим высказывания</a:t>
            </a:r>
            <a:endParaRPr lang="ru-RU" sz="2400" b="1" dirty="0">
              <a:solidFill>
                <a:srgbClr val="514843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animBg="1"/>
      <p:bldP spid="68612" grpId="0" animBg="1"/>
      <p:bldP spid="68613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2443" y="1478844"/>
            <a:ext cx="9855201" cy="4622095"/>
          </a:xfrm>
        </p:spPr>
        <p:txBody>
          <a:bodyPr/>
          <a:lstStyle/>
          <a:p>
            <a:pPr marL="0" indent="361950">
              <a:buFontTx/>
              <a:buNone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Предположим, что в первом предложении истинно</a:t>
            </a:r>
          </a:p>
          <a:p>
            <a:pPr marL="0" indent="361950">
              <a:buFontTx/>
              <a:buNone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1-я белка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marL="0" indent="361950">
              <a:buFontTx/>
              <a:buNone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361950">
              <a:buFontTx/>
              <a:buNone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b="1" i="1" dirty="0">
                <a:latin typeface="Tahoma" pitchFamily="34" charset="0"/>
                <a:ea typeface="Tahoma" pitchFamily="34" charset="0"/>
                <a:cs typeface="Tahoma" pitchFamily="34" charset="0"/>
              </a:rPr>
              <a:t>«</a:t>
            </a:r>
            <a:r>
              <a:rPr lang="ru-RU" b="1" i="1" u="sng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Заяц занял первое место</a:t>
            </a:r>
            <a:r>
              <a:rPr lang="ru-RU" b="1" i="1" dirty="0">
                <a:latin typeface="Tahoma" pitchFamily="34" charset="0"/>
                <a:ea typeface="Tahoma" pitchFamily="34" charset="0"/>
                <a:cs typeface="Tahoma" pitchFamily="34" charset="0"/>
              </a:rPr>
              <a:t>, а лиса-второе».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marL="0" indent="361950">
              <a:buFontTx/>
              <a:buNone/>
            </a:pP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361950">
              <a:buFontTx/>
              <a:buNone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2-я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белка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361950">
              <a:buFontTx/>
              <a:buNone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b="1" i="1" dirty="0">
                <a:latin typeface="Tahoma" pitchFamily="34" charset="0"/>
                <a:ea typeface="Tahoma" pitchFamily="34" charset="0"/>
                <a:cs typeface="Tahoma" pitchFamily="34" charset="0"/>
              </a:rPr>
              <a:t>«Заяц занял второе место, а лось – первое».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marL="0" indent="361950">
              <a:buFontTx/>
              <a:buNone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765777" y="2077156"/>
            <a:ext cx="2973212" cy="666044"/>
            <a:chOff x="3601155" y="1140322"/>
            <a:chExt cx="3548945" cy="632915"/>
          </a:xfrm>
        </p:grpSpPr>
        <p:sp>
          <p:nvSpPr>
            <p:cNvPr id="28676" name="AutoShape 4"/>
            <p:cNvSpPr>
              <a:spLocks noChangeArrowheads="1"/>
            </p:cNvSpPr>
            <p:nvPr/>
          </p:nvSpPr>
          <p:spPr bwMode="auto">
            <a:xfrm>
              <a:off x="3601155" y="1151466"/>
              <a:ext cx="3489678" cy="621771"/>
            </a:xfrm>
            <a:prstGeom prst="wedgeRoundRectCallout">
              <a:avLst>
                <a:gd name="adj1" fmla="val -24648"/>
                <a:gd name="adj2" fmla="val 83333"/>
                <a:gd name="adj3" fmla="val 16667"/>
              </a:avLst>
            </a:prstGeom>
            <a:solidFill>
              <a:srgbClr val="CC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28677" name="Text Box 5"/>
            <p:cNvSpPr txBox="1">
              <a:spLocks noChangeArrowheads="1"/>
            </p:cNvSpPr>
            <p:nvPr/>
          </p:nvSpPr>
          <p:spPr bwMode="auto">
            <a:xfrm>
              <a:off x="3758723" y="1140322"/>
              <a:ext cx="339137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800" b="1" dirty="0">
                  <a:latin typeface="Times New Roman" pitchFamily="18" charset="0"/>
                </a:rPr>
                <a:t>Пусть высказывание истинно</a:t>
              </a:r>
            </a:p>
          </p:txBody>
        </p:sp>
      </p:grp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698044" y="3386666"/>
            <a:ext cx="3206045" cy="1151467"/>
            <a:chOff x="1655" y="1706"/>
            <a:chExt cx="2586" cy="908"/>
          </a:xfrm>
        </p:grpSpPr>
        <p:sp>
          <p:nvSpPr>
            <p:cNvPr id="28678" name="Line 6"/>
            <p:cNvSpPr>
              <a:spLocks noChangeShapeType="1"/>
            </p:cNvSpPr>
            <p:nvPr/>
          </p:nvSpPr>
          <p:spPr bwMode="auto">
            <a:xfrm flipH="1">
              <a:off x="1655" y="1706"/>
              <a:ext cx="771" cy="90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8679" name="Line 7"/>
            <p:cNvSpPr>
              <a:spLocks noChangeShapeType="1"/>
            </p:cNvSpPr>
            <p:nvPr/>
          </p:nvSpPr>
          <p:spPr bwMode="auto">
            <a:xfrm>
              <a:off x="2426" y="1706"/>
              <a:ext cx="1815" cy="90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1027290" y="5301193"/>
            <a:ext cx="10464800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361950">
              <a:spcBef>
                <a:spcPct val="50000"/>
              </a:spcBef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В результате исходного предположения мы пришли к противоречию. Заяц не может занять второе место – это </a:t>
            </a:r>
            <a:r>
              <a:rPr lang="ru-RU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ложь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. Лось не может быть первым - это </a:t>
            </a:r>
            <a:r>
              <a:rPr lang="ru-RU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ложь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. В высказываниях каждой Белки одна часть верная, а другая – нет. </a:t>
            </a:r>
          </a:p>
          <a:p>
            <a:pPr indent="361950">
              <a:spcBef>
                <a:spcPct val="50000"/>
              </a:spcBef>
            </a:pPr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9866" y="1444978"/>
            <a:ext cx="10103556" cy="4613453"/>
          </a:xfrm>
        </p:spPr>
        <p:txBody>
          <a:bodyPr/>
          <a:lstStyle/>
          <a:p>
            <a:pPr>
              <a:buFontTx/>
              <a:buNone/>
            </a:pPr>
            <a:r>
              <a:rPr lang="ru-RU" dirty="0">
                <a:solidFill>
                  <a:srgbClr val="001E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Предположим, что в первом предложении истинно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001E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1-я белка</a:t>
            </a:r>
            <a:r>
              <a:rPr lang="ru-RU" dirty="0" smtClean="0">
                <a:solidFill>
                  <a:srgbClr val="001E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>
              <a:buFontTx/>
              <a:buNone/>
            </a:pPr>
            <a:endParaRPr lang="ru-RU" dirty="0">
              <a:solidFill>
                <a:srgbClr val="001E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Tx/>
              <a:buNone/>
            </a:pPr>
            <a:r>
              <a:rPr lang="ru-RU" dirty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b="1" i="1" dirty="0">
                <a:solidFill>
                  <a:srgbClr val="00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«Заяц занял первое место</a:t>
            </a:r>
            <a:r>
              <a:rPr lang="ru-RU" b="1" i="1" dirty="0">
                <a:latin typeface="Tahoma" pitchFamily="34" charset="0"/>
                <a:ea typeface="Tahoma" pitchFamily="34" charset="0"/>
                <a:cs typeface="Tahoma" pitchFamily="34" charset="0"/>
              </a:rPr>
              <a:t>, а </a:t>
            </a:r>
            <a:r>
              <a:rPr lang="ru-RU" b="1" i="1" u="sng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лиса-второе</a:t>
            </a:r>
            <a:r>
              <a:rPr lang="ru-RU" b="1" i="1" dirty="0">
                <a:latin typeface="Tahoma" pitchFamily="34" charset="0"/>
                <a:ea typeface="Tahoma" pitchFamily="34" charset="0"/>
                <a:cs typeface="Tahoma" pitchFamily="34" charset="0"/>
              </a:rPr>
              <a:t>».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buFontTx/>
              <a:buNone/>
            </a:pPr>
            <a:endParaRPr lang="ru-RU" dirty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dirty="0">
                <a:solidFill>
                  <a:srgbClr val="001E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2-я белка</a:t>
            </a:r>
            <a:r>
              <a:rPr lang="ru-RU" dirty="0" smtClean="0">
                <a:solidFill>
                  <a:srgbClr val="001E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>
              <a:buFontTx/>
              <a:buNone/>
            </a:pPr>
            <a:endParaRPr lang="ru-RU" dirty="0">
              <a:solidFill>
                <a:srgbClr val="001E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Tx/>
              <a:buNone/>
            </a:pPr>
            <a:r>
              <a:rPr lang="ru-RU" dirty="0">
                <a:solidFill>
                  <a:srgbClr val="001E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b="1" i="1" dirty="0">
                <a:solidFill>
                  <a:srgbClr val="001E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«Заяц занял второе место, а лось – первое».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buFontTx/>
              <a:buNone/>
            </a:pPr>
            <a:endParaRPr lang="ru-RU" dirty="0">
              <a:latin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4663722" y="2006071"/>
            <a:ext cx="3456517" cy="647700"/>
            <a:chOff x="7598833" y="1125538"/>
            <a:chExt cx="3456517" cy="647700"/>
          </a:xfrm>
        </p:grpSpPr>
        <p:sp>
          <p:nvSpPr>
            <p:cNvPr id="29700" name="AutoShape 4"/>
            <p:cNvSpPr>
              <a:spLocks noChangeArrowheads="1"/>
            </p:cNvSpPr>
            <p:nvPr/>
          </p:nvSpPr>
          <p:spPr bwMode="auto">
            <a:xfrm>
              <a:off x="7598833" y="1125538"/>
              <a:ext cx="3456517" cy="647700"/>
            </a:xfrm>
            <a:prstGeom prst="wedgeRoundRectCallout">
              <a:avLst>
                <a:gd name="adj1" fmla="val -22935"/>
                <a:gd name="adj2" fmla="val 96569"/>
                <a:gd name="adj3" fmla="val 16667"/>
              </a:avLst>
            </a:prstGeom>
            <a:solidFill>
              <a:srgbClr val="CC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29701" name="Text Box 5"/>
            <p:cNvSpPr txBox="1">
              <a:spLocks noChangeArrowheads="1"/>
            </p:cNvSpPr>
            <p:nvPr/>
          </p:nvSpPr>
          <p:spPr bwMode="auto">
            <a:xfrm>
              <a:off x="7598834" y="1125538"/>
              <a:ext cx="335915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800" b="1">
                  <a:latin typeface="Times New Roman" pitchFamily="18" charset="0"/>
                </a:rPr>
                <a:t>Пусть высказывание истинно</a:t>
              </a:r>
            </a:p>
          </p:txBody>
        </p:sp>
      </p:grp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383116" y="5564541"/>
            <a:ext cx="11808884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001E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результате исходного предположения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ru-RU" sz="36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противоречия нет</a:t>
            </a:r>
            <a:r>
              <a:rPr lang="ru-RU" sz="3600" dirty="0">
                <a:latin typeface="Tahoma" pitchFamily="34" charset="0"/>
                <a:ea typeface="Tahoma" pitchFamily="34" charset="0"/>
                <a:cs typeface="Tahoma" pitchFamily="34" charset="0"/>
              </a:rPr>
              <a:t>!!!</a:t>
            </a:r>
          </a:p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001E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Ответ: первым в этом кроссе был лось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5858933" y="4011789"/>
            <a:ext cx="3456518" cy="647700"/>
            <a:chOff x="7823200" y="2781300"/>
            <a:chExt cx="3456518" cy="647700"/>
          </a:xfrm>
        </p:grpSpPr>
        <p:sp>
          <p:nvSpPr>
            <p:cNvPr id="29705" name="AutoShape 9"/>
            <p:cNvSpPr>
              <a:spLocks noChangeArrowheads="1"/>
            </p:cNvSpPr>
            <p:nvPr/>
          </p:nvSpPr>
          <p:spPr bwMode="auto">
            <a:xfrm>
              <a:off x="7823200" y="2781300"/>
              <a:ext cx="3456517" cy="647700"/>
            </a:xfrm>
            <a:prstGeom prst="wedgeRoundRectCallout">
              <a:avLst>
                <a:gd name="adj1" fmla="val -22935"/>
                <a:gd name="adj2" fmla="val 96569"/>
                <a:gd name="adj3" fmla="val 16667"/>
              </a:avLst>
            </a:prstGeom>
            <a:solidFill>
              <a:srgbClr val="CC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29706" name="Text Box 10"/>
            <p:cNvSpPr txBox="1">
              <a:spLocks noChangeArrowheads="1"/>
            </p:cNvSpPr>
            <p:nvPr/>
          </p:nvSpPr>
          <p:spPr bwMode="auto">
            <a:xfrm>
              <a:off x="7920567" y="2781300"/>
              <a:ext cx="335915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800" b="1" dirty="0">
                  <a:latin typeface="Times New Roman" pitchFamily="18" charset="0"/>
                </a:rPr>
                <a:t>Высказывание истинно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2307168" y="4023078"/>
            <a:ext cx="3456517" cy="647700"/>
            <a:chOff x="3119967" y="2781300"/>
            <a:chExt cx="3456517" cy="647700"/>
          </a:xfrm>
        </p:grpSpPr>
        <p:sp>
          <p:nvSpPr>
            <p:cNvPr id="29707" name="AutoShape 11"/>
            <p:cNvSpPr>
              <a:spLocks noChangeArrowheads="1"/>
            </p:cNvSpPr>
            <p:nvPr/>
          </p:nvSpPr>
          <p:spPr bwMode="auto">
            <a:xfrm>
              <a:off x="3119967" y="2781300"/>
              <a:ext cx="3456517" cy="647700"/>
            </a:xfrm>
            <a:prstGeom prst="wedgeRoundRectCallout">
              <a:avLst>
                <a:gd name="adj1" fmla="val -22935"/>
                <a:gd name="adj2" fmla="val 96569"/>
                <a:gd name="adj3" fmla="val 16667"/>
              </a:avLst>
            </a:prstGeom>
            <a:solidFill>
              <a:srgbClr val="CC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29708" name="Text Box 12"/>
            <p:cNvSpPr txBox="1">
              <a:spLocks noChangeArrowheads="1"/>
            </p:cNvSpPr>
            <p:nvPr/>
          </p:nvSpPr>
          <p:spPr bwMode="auto">
            <a:xfrm>
              <a:off x="3215218" y="2924176"/>
              <a:ext cx="3359149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800" b="1" dirty="0">
                  <a:latin typeface="Times New Roman" pitchFamily="18" charset="0"/>
                </a:rPr>
                <a:t>Высказывание ложно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8767" y="539045"/>
            <a:ext cx="9980682" cy="1096962"/>
          </a:xfrm>
        </p:spPr>
        <p:txBody>
          <a:bodyPr/>
          <a:lstStyle/>
          <a:p>
            <a:r>
              <a:rPr lang="ru-RU" b="1" dirty="0" smtClean="0"/>
              <a:t>Переключательные схемы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62742" y="1415143"/>
            <a:ext cx="10051572" cy="1189921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Georgia" pitchFamily="18" charset="0"/>
              <a:buNone/>
              <a:tabLst/>
              <a:defRPr/>
            </a:pPr>
            <a:r>
              <a:rPr kumimoji="0" lang="ru-RU" alt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В компьютерах и других автоматических устройствах широко применяются электрические схемы, содержащие сотни и тысячи переключательных элементов: реле, выключателей и т.п. Разработка таких схем весьма трудоёмкое дело. Оказалось, что здесь с успехом может быть использован аппарат алгебры логики.</a:t>
            </a:r>
          </a:p>
        </p:txBody>
      </p:sp>
      <p:graphicFrame>
        <p:nvGraphicFramePr>
          <p:cNvPr id="9" name="Group 34"/>
          <p:cNvGraphicFramePr>
            <a:graphicFrameLocks noGrp="1"/>
          </p:cNvGraphicFramePr>
          <p:nvPr/>
        </p:nvGraphicFramePr>
        <p:xfrm>
          <a:off x="1033236" y="2990171"/>
          <a:ext cx="10113735" cy="2509837"/>
        </p:xfrm>
        <a:graphic>
          <a:graphicData uri="http://schemas.openxmlformats.org/drawingml/2006/table">
            <a:tbl>
              <a:tblPr/>
              <a:tblGrid>
                <a:gridCol w="10113735"/>
              </a:tblGrid>
              <a:tr h="250983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5555AA"/>
                          </a:solidFill>
                          <a:effectLst/>
                          <a:latin typeface="Arial CYR" charset="-52"/>
                          <a:cs typeface="Times New Roman" pitchFamily="18" charset="0"/>
                        </a:rPr>
                        <a:t>Переключательная схема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555AA"/>
                          </a:solidFill>
                          <a:effectLst/>
                          <a:latin typeface="Arial CYR" charset="-52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555AA"/>
                          </a:solidFill>
                          <a:effectLst/>
                          <a:latin typeface="Verdana"/>
                          <a:cs typeface="Times New Roman" pitchFamily="18" charset="0"/>
                        </a:rPr>
                        <a:t>—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555AA"/>
                          </a:solidFill>
                          <a:effectLst/>
                          <a:latin typeface="Arial CYR" charset="-52"/>
                          <a:cs typeface="Times New Roman" pitchFamily="18" charset="0"/>
                        </a:rPr>
                        <a:t> это схематическое изображение некоторого устройства, состоящего из переключателей и соединяющих их проводников, а также из входов и выходов, на которые подаётся и с которых снимается электрический сигнал. 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121924" marR="121924" marT="45706" marB="4570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97023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175656" y="3960812"/>
            <a:ext cx="9971315" cy="2135188"/>
          </a:xfrm>
          <a:prstGeom prst="rect">
            <a:avLst/>
          </a:prstGeom>
        </p:spPr>
        <p:txBody>
          <a:bodyPr rtlCol="0">
            <a:normAutofit fontScale="92500"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ru-RU" alt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Всей переключательной схеме также можно поставить в соответствие логическую переменную, равную единице, если схема проводит ток, и равную нулю — если не проводит</a:t>
            </a:r>
            <a:r>
              <a:rPr lang="ru-RU" alt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ru-RU" alt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alt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Эта переменная является функцией от переменных, соответствующих всем переключателям схемы, и называется </a:t>
            </a:r>
            <a:r>
              <a:rPr lang="ru-RU" alt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функцией проводимости</a:t>
            </a:r>
            <a:r>
              <a:rPr lang="ru-RU" alt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ru-RU" altLang="ru-RU" sz="2400" b="1" dirty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altLang="ru-RU" sz="2400" b="1" dirty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</a:br>
            <a:endParaRPr lang="ru-RU" altLang="ru-RU" sz="2400" b="1" dirty="0">
              <a:solidFill>
                <a:schemeClr val="tx2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7171" name="TextBox 3"/>
          <p:cNvSpPr txBox="1">
            <a:spLocks noChangeArrowheads="1"/>
          </p:cNvSpPr>
          <p:nvPr/>
        </p:nvSpPr>
        <p:spPr bwMode="auto">
          <a:xfrm>
            <a:off x="1097946" y="1356632"/>
            <a:ext cx="1002725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Каждый переключатель имеет только два состояния: </a:t>
            </a:r>
          </a:p>
          <a:p>
            <a:r>
              <a:rPr lang="ru-RU" altLang="ru-RU" i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замкнутое</a:t>
            </a:r>
            <a:r>
              <a:rPr lang="ru-RU" alt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и </a:t>
            </a:r>
            <a:r>
              <a:rPr lang="ru-RU" altLang="ru-RU" i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разомкнутое</a:t>
            </a:r>
            <a:r>
              <a:rPr lang="ru-RU" alt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</a:p>
          <a:p>
            <a:r>
              <a:rPr lang="ru-RU" alt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altLang="ru-RU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alt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Переключателю Х поставим в соответствие логическую </a:t>
            </a:r>
            <a:r>
              <a:rPr lang="ru-RU" altLang="ru-RU" u="sng" dirty="0">
                <a:latin typeface="Tahoma" pitchFamily="34" charset="0"/>
                <a:ea typeface="Tahoma" pitchFamily="34" charset="0"/>
                <a:cs typeface="Tahoma" pitchFamily="34" charset="0"/>
              </a:rPr>
              <a:t>переменную </a:t>
            </a:r>
            <a:r>
              <a:rPr lang="ru-RU" altLang="ru-RU" u="sng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х</a:t>
            </a:r>
            <a:r>
              <a:rPr lang="ru-RU" alt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, которая принимает </a:t>
            </a:r>
            <a:r>
              <a:rPr lang="ru-RU" altLang="ru-RU" u="sng" dirty="0">
                <a:latin typeface="Tahoma" pitchFamily="34" charset="0"/>
                <a:ea typeface="Tahoma" pitchFamily="34" charset="0"/>
                <a:cs typeface="Tahoma" pitchFamily="34" charset="0"/>
              </a:rPr>
              <a:t>значение 1</a:t>
            </a:r>
            <a:r>
              <a:rPr lang="ru-RU" alt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в том и только в том случае, когда переключатель </a:t>
            </a:r>
            <a:r>
              <a:rPr lang="ru-RU" altLang="ru-RU" u="sng" dirty="0">
                <a:latin typeface="Tahoma" pitchFamily="34" charset="0"/>
                <a:ea typeface="Tahoma" pitchFamily="34" charset="0"/>
                <a:cs typeface="Tahoma" pitchFamily="34" charset="0"/>
              </a:rPr>
              <a:t>Х замкнут </a:t>
            </a:r>
            <a:r>
              <a:rPr lang="ru-RU" alt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и схема проводит ток; </a:t>
            </a:r>
            <a:br>
              <a:rPr lang="ru-RU" altLang="ru-RU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alt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если же переключатель </a:t>
            </a:r>
            <a:r>
              <a:rPr lang="ru-RU" altLang="ru-RU" u="sng" dirty="0">
                <a:latin typeface="Tahoma" pitchFamily="34" charset="0"/>
                <a:ea typeface="Tahoma" pitchFamily="34" charset="0"/>
                <a:cs typeface="Tahoma" pitchFamily="34" charset="0"/>
              </a:rPr>
              <a:t>разомкнут</a:t>
            </a:r>
            <a:r>
              <a:rPr lang="ru-RU" alt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, то </a:t>
            </a:r>
            <a:r>
              <a:rPr lang="ru-RU" altLang="ru-RU" u="sng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х</a:t>
            </a:r>
            <a:r>
              <a:rPr lang="ru-RU" altLang="ru-RU" u="sng" dirty="0">
                <a:latin typeface="Tahoma" pitchFamily="34" charset="0"/>
                <a:ea typeface="Tahoma" pitchFamily="34" charset="0"/>
                <a:cs typeface="Tahoma" pitchFamily="34" charset="0"/>
              </a:rPr>
              <a:t> равен 0</a:t>
            </a:r>
            <a:r>
              <a:rPr lang="ru-RU" alt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38767" y="539045"/>
            <a:ext cx="9980682" cy="1096962"/>
          </a:xfrm>
        </p:spPr>
        <p:txBody>
          <a:bodyPr/>
          <a:lstStyle/>
          <a:p>
            <a:r>
              <a:rPr lang="ru-RU" b="1" dirty="0" smtClean="0"/>
              <a:t>Переключательные схемы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54" name="Text Box 26"/>
          <p:cNvSpPr txBox="1">
            <a:spLocks noChangeArrowheads="1"/>
          </p:cNvSpPr>
          <p:nvPr/>
        </p:nvSpPr>
        <p:spPr bwMode="auto">
          <a:xfrm>
            <a:off x="1102784" y="739775"/>
            <a:ext cx="10176933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altLang="ru-RU" sz="2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Найдем функции проводимости F некоторых переключательных схем:</a:t>
            </a:r>
            <a:r>
              <a:rPr lang="ru-RU" alt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altLang="ru-RU" sz="24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8155" name="Text Box 27"/>
          <p:cNvSpPr txBox="1">
            <a:spLocks noChangeArrowheads="1"/>
          </p:cNvSpPr>
          <p:nvPr/>
        </p:nvSpPr>
        <p:spPr bwMode="auto">
          <a:xfrm>
            <a:off x="1102784" y="1676400"/>
            <a:ext cx="10176933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altLang="ru-RU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ru-RU" alt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  Схема не содержит переключателей и проводит ток всегда, следовательно F=1</a:t>
            </a:r>
            <a:r>
              <a:rPr lang="ru-RU" alt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altLang="ru-RU" sz="2400" b="1" i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6" name="Line 28"/>
          <p:cNvSpPr>
            <a:spLocks noChangeShapeType="1"/>
          </p:cNvSpPr>
          <p:nvPr/>
        </p:nvSpPr>
        <p:spPr bwMode="auto">
          <a:xfrm>
            <a:off x="1678518" y="2613025"/>
            <a:ext cx="192193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7" name="Oval 29"/>
          <p:cNvSpPr>
            <a:spLocks noChangeArrowheads="1"/>
          </p:cNvSpPr>
          <p:nvPr/>
        </p:nvSpPr>
        <p:spPr bwMode="auto">
          <a:xfrm>
            <a:off x="1488017" y="2541588"/>
            <a:ext cx="192616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198" name="Oval 30"/>
          <p:cNvSpPr>
            <a:spLocks noChangeArrowheads="1"/>
          </p:cNvSpPr>
          <p:nvPr/>
        </p:nvSpPr>
        <p:spPr bwMode="auto">
          <a:xfrm>
            <a:off x="3600451" y="2541588"/>
            <a:ext cx="192616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8159" name="Text Box 31"/>
          <p:cNvSpPr txBox="1">
            <a:spLocks noChangeArrowheads="1"/>
          </p:cNvSpPr>
          <p:nvPr/>
        </p:nvSpPr>
        <p:spPr bwMode="auto">
          <a:xfrm>
            <a:off x="1102784" y="2828925"/>
            <a:ext cx="10176933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alt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б)   Схема содержит один постоянно разомкнутый контакт, следовательно F=0</a:t>
            </a:r>
            <a:r>
              <a:rPr lang="ru-RU" alt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ru-RU" alt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altLang="ru-RU" b="1" i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200" name="Line 32"/>
          <p:cNvSpPr>
            <a:spLocks noChangeShapeType="1"/>
          </p:cNvSpPr>
          <p:nvPr/>
        </p:nvSpPr>
        <p:spPr bwMode="auto">
          <a:xfrm>
            <a:off x="1678518" y="3908425"/>
            <a:ext cx="76834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1" name="Oval 33"/>
          <p:cNvSpPr>
            <a:spLocks noChangeArrowheads="1"/>
          </p:cNvSpPr>
          <p:nvPr/>
        </p:nvSpPr>
        <p:spPr bwMode="auto">
          <a:xfrm>
            <a:off x="1488017" y="3836988"/>
            <a:ext cx="192616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202" name="Oval 34"/>
          <p:cNvSpPr>
            <a:spLocks noChangeArrowheads="1"/>
          </p:cNvSpPr>
          <p:nvPr/>
        </p:nvSpPr>
        <p:spPr bwMode="auto">
          <a:xfrm>
            <a:off x="3600451" y="3836988"/>
            <a:ext cx="192616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203" name="Line 35"/>
          <p:cNvSpPr>
            <a:spLocks noChangeShapeType="1"/>
          </p:cNvSpPr>
          <p:nvPr/>
        </p:nvSpPr>
        <p:spPr bwMode="auto">
          <a:xfrm flipV="1">
            <a:off x="2446867" y="3692525"/>
            <a:ext cx="577851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4" name="Line 36"/>
          <p:cNvSpPr>
            <a:spLocks noChangeShapeType="1"/>
          </p:cNvSpPr>
          <p:nvPr/>
        </p:nvSpPr>
        <p:spPr bwMode="auto">
          <a:xfrm>
            <a:off x="3024717" y="3908425"/>
            <a:ext cx="57573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165" name="Text Box 37"/>
          <p:cNvSpPr txBox="1">
            <a:spLocks noChangeArrowheads="1"/>
          </p:cNvSpPr>
          <p:nvPr/>
        </p:nvSpPr>
        <p:spPr bwMode="auto">
          <a:xfrm>
            <a:off x="1102784" y="4124325"/>
            <a:ext cx="10176933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alt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в)   Схема проводит ток, когда переключатель х замкнут, и не проводит, когда х разомкнут, следовательно, F(x) = x</a:t>
            </a:r>
            <a:r>
              <a:rPr lang="ru-RU" alt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  </a:t>
            </a:r>
            <a:br>
              <a:rPr lang="ru-RU" alt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ru-RU" alt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altLang="ru-RU" b="1" i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206" name="Line 38"/>
          <p:cNvSpPr>
            <a:spLocks noChangeShapeType="1"/>
          </p:cNvSpPr>
          <p:nvPr/>
        </p:nvSpPr>
        <p:spPr bwMode="auto">
          <a:xfrm>
            <a:off x="1678518" y="5708650"/>
            <a:ext cx="57784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7" name="Oval 39"/>
          <p:cNvSpPr>
            <a:spLocks noChangeArrowheads="1"/>
          </p:cNvSpPr>
          <p:nvPr/>
        </p:nvSpPr>
        <p:spPr bwMode="auto">
          <a:xfrm>
            <a:off x="1488017" y="5637213"/>
            <a:ext cx="192616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208" name="Oval 40"/>
          <p:cNvSpPr>
            <a:spLocks noChangeArrowheads="1"/>
          </p:cNvSpPr>
          <p:nvPr/>
        </p:nvSpPr>
        <p:spPr bwMode="auto">
          <a:xfrm>
            <a:off x="3600451" y="5637213"/>
            <a:ext cx="192616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209" name="Line 41"/>
          <p:cNvSpPr>
            <a:spLocks noChangeShapeType="1"/>
          </p:cNvSpPr>
          <p:nvPr/>
        </p:nvSpPr>
        <p:spPr bwMode="auto">
          <a:xfrm>
            <a:off x="3024718" y="5708650"/>
            <a:ext cx="57784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0" name="Text Box 42"/>
          <p:cNvSpPr txBox="1">
            <a:spLocks noChangeArrowheads="1"/>
          </p:cNvSpPr>
          <p:nvPr/>
        </p:nvSpPr>
        <p:spPr bwMode="auto">
          <a:xfrm>
            <a:off x="2063751" y="5419725"/>
            <a:ext cx="115358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>
                <a:latin typeface="Verdana" pitchFamily="34" charset="0"/>
                <a:cs typeface="Arial" pitchFamily="34" charset="0"/>
              </a:rPr>
              <a:t>Х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29" name="Text Box 25"/>
          <p:cNvSpPr txBox="1">
            <a:spLocks noChangeArrowheads="1"/>
          </p:cNvSpPr>
          <p:nvPr/>
        </p:nvSpPr>
        <p:spPr bwMode="auto">
          <a:xfrm>
            <a:off x="814918" y="620713"/>
            <a:ext cx="10176933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alt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г)   Схема проводит ток, когда переключатель х разомкнут, и не проводит, когда х замкнут, следовательно, F(x) = x;</a:t>
            </a:r>
            <a:r>
              <a:rPr lang="ru-RU" altLang="ru-RU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altLang="ru-RU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19" name="Line 26"/>
          <p:cNvSpPr>
            <a:spLocks noChangeShapeType="1"/>
          </p:cNvSpPr>
          <p:nvPr/>
        </p:nvSpPr>
        <p:spPr bwMode="auto">
          <a:xfrm>
            <a:off x="2446867" y="2252663"/>
            <a:ext cx="57785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0" name="Oval 27"/>
          <p:cNvSpPr>
            <a:spLocks noChangeArrowheads="1"/>
          </p:cNvSpPr>
          <p:nvPr/>
        </p:nvSpPr>
        <p:spPr bwMode="auto">
          <a:xfrm>
            <a:off x="2256368" y="2181226"/>
            <a:ext cx="192617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9221" name="Oval 28"/>
          <p:cNvSpPr>
            <a:spLocks noChangeArrowheads="1"/>
          </p:cNvSpPr>
          <p:nvPr/>
        </p:nvSpPr>
        <p:spPr bwMode="auto">
          <a:xfrm>
            <a:off x="4368801" y="2181226"/>
            <a:ext cx="192617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9222" name="Line 29"/>
          <p:cNvSpPr>
            <a:spLocks noChangeShapeType="1"/>
          </p:cNvSpPr>
          <p:nvPr/>
        </p:nvSpPr>
        <p:spPr bwMode="auto">
          <a:xfrm>
            <a:off x="3793066" y="2252663"/>
            <a:ext cx="57785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3" name="Text Box 30"/>
          <p:cNvSpPr txBox="1">
            <a:spLocks noChangeArrowheads="1"/>
          </p:cNvSpPr>
          <p:nvPr/>
        </p:nvSpPr>
        <p:spPr bwMode="auto">
          <a:xfrm>
            <a:off x="2832100" y="1963738"/>
            <a:ext cx="115358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>
                <a:latin typeface="Verdana" pitchFamily="34" charset="0"/>
                <a:cs typeface="Arial" pitchFamily="34" charset="0"/>
              </a:rPr>
              <a:t>Х</a:t>
            </a:r>
          </a:p>
        </p:txBody>
      </p:sp>
      <p:sp>
        <p:nvSpPr>
          <p:cNvPr id="9224" name="Line 31"/>
          <p:cNvSpPr>
            <a:spLocks noChangeShapeType="1"/>
          </p:cNvSpPr>
          <p:nvPr/>
        </p:nvSpPr>
        <p:spPr bwMode="auto">
          <a:xfrm>
            <a:off x="5552017" y="1484313"/>
            <a:ext cx="48048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5" name="Line 32"/>
          <p:cNvSpPr>
            <a:spLocks noChangeShapeType="1"/>
          </p:cNvSpPr>
          <p:nvPr/>
        </p:nvSpPr>
        <p:spPr bwMode="auto">
          <a:xfrm>
            <a:off x="3119967" y="2036763"/>
            <a:ext cx="57573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7137" name="Text Box 33"/>
          <p:cNvSpPr txBox="1">
            <a:spLocks noChangeArrowheads="1"/>
          </p:cNvSpPr>
          <p:nvPr/>
        </p:nvSpPr>
        <p:spPr bwMode="auto">
          <a:xfrm>
            <a:off x="814918" y="2519363"/>
            <a:ext cx="10176933" cy="1477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alt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д)   Схема проводит ток, когда оба переключателя замкнуты, следовательно, </a:t>
            </a:r>
            <a:br>
              <a:rPr lang="ru-RU" alt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F(x,</a:t>
            </a:r>
            <a:r>
              <a:rPr lang="en-US" alt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</a:t>
            </a:r>
            <a:r>
              <a:rPr lang="ru-RU" alt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= x * y (последовательное соединение)</a:t>
            </a:r>
            <a:r>
              <a:rPr lang="ru-RU" altLang="ru-RU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altLang="ru-RU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7" name="Line 34"/>
          <p:cNvSpPr>
            <a:spLocks noChangeShapeType="1"/>
          </p:cNvSpPr>
          <p:nvPr/>
        </p:nvSpPr>
        <p:spPr bwMode="auto">
          <a:xfrm>
            <a:off x="1678518" y="4052888"/>
            <a:ext cx="57784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8" name="Oval 35"/>
          <p:cNvSpPr>
            <a:spLocks noChangeArrowheads="1"/>
          </p:cNvSpPr>
          <p:nvPr/>
        </p:nvSpPr>
        <p:spPr bwMode="auto">
          <a:xfrm>
            <a:off x="1488017" y="3981451"/>
            <a:ext cx="192616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9229" name="Oval 36"/>
          <p:cNvSpPr>
            <a:spLocks noChangeArrowheads="1"/>
          </p:cNvSpPr>
          <p:nvPr/>
        </p:nvSpPr>
        <p:spPr bwMode="auto">
          <a:xfrm>
            <a:off x="4654551" y="3981451"/>
            <a:ext cx="192616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9230" name="Line 37"/>
          <p:cNvSpPr>
            <a:spLocks noChangeShapeType="1"/>
          </p:cNvSpPr>
          <p:nvPr/>
        </p:nvSpPr>
        <p:spPr bwMode="auto">
          <a:xfrm>
            <a:off x="4078818" y="4052888"/>
            <a:ext cx="57784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1" name="Text Box 38"/>
          <p:cNvSpPr txBox="1">
            <a:spLocks noChangeArrowheads="1"/>
          </p:cNvSpPr>
          <p:nvPr/>
        </p:nvSpPr>
        <p:spPr bwMode="auto">
          <a:xfrm>
            <a:off x="2063751" y="3763963"/>
            <a:ext cx="115358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>
                <a:latin typeface="Verdana" pitchFamily="34" charset="0"/>
                <a:cs typeface="Arial" pitchFamily="34" charset="0"/>
              </a:rPr>
              <a:t>Х</a:t>
            </a:r>
          </a:p>
        </p:txBody>
      </p:sp>
      <p:sp>
        <p:nvSpPr>
          <p:cNvPr id="9232" name="Text Box 40"/>
          <p:cNvSpPr txBox="1">
            <a:spLocks noChangeArrowheads="1"/>
          </p:cNvSpPr>
          <p:nvPr/>
        </p:nvSpPr>
        <p:spPr bwMode="auto">
          <a:xfrm>
            <a:off x="3119967" y="3763963"/>
            <a:ext cx="115358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>
                <a:latin typeface="Verdana" pitchFamily="34" charset="0"/>
                <a:cs typeface="Arial" pitchFamily="34" charset="0"/>
              </a:rPr>
              <a:t>У</a:t>
            </a:r>
          </a:p>
        </p:txBody>
      </p:sp>
      <p:sp>
        <p:nvSpPr>
          <p:cNvPr id="9233" name="Line 41"/>
          <p:cNvSpPr>
            <a:spLocks noChangeShapeType="1"/>
          </p:cNvSpPr>
          <p:nvPr/>
        </p:nvSpPr>
        <p:spPr bwMode="auto">
          <a:xfrm>
            <a:off x="2927352" y="4052888"/>
            <a:ext cx="57784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7146" name="Text Box 42"/>
          <p:cNvSpPr txBox="1">
            <a:spLocks noChangeArrowheads="1"/>
          </p:cNvSpPr>
          <p:nvPr/>
        </p:nvSpPr>
        <p:spPr bwMode="auto">
          <a:xfrm>
            <a:off x="859368" y="4365625"/>
            <a:ext cx="1085003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alt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е) Схема проводит ток, когда хотя бы один из переключателей замкнут, следовательно, F(x, </a:t>
            </a:r>
            <a:r>
              <a:rPr lang="en-US" alt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</a:t>
            </a:r>
            <a:r>
              <a:rPr lang="ru-RU" alt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)=x v y (параллельное соединение)</a:t>
            </a:r>
            <a:br>
              <a:rPr lang="ru-RU" alt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altLang="ru-RU" sz="24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35" name="Line 43"/>
          <p:cNvSpPr>
            <a:spLocks noChangeShapeType="1"/>
          </p:cNvSpPr>
          <p:nvPr/>
        </p:nvSpPr>
        <p:spPr bwMode="auto">
          <a:xfrm>
            <a:off x="2159001" y="6067425"/>
            <a:ext cx="38523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6" name="Line 44"/>
          <p:cNvSpPr>
            <a:spLocks noChangeShapeType="1"/>
          </p:cNvSpPr>
          <p:nvPr/>
        </p:nvSpPr>
        <p:spPr bwMode="auto">
          <a:xfrm flipV="1">
            <a:off x="2544233" y="5708650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7" name="Line 45"/>
          <p:cNvSpPr>
            <a:spLocks noChangeShapeType="1"/>
          </p:cNvSpPr>
          <p:nvPr/>
        </p:nvSpPr>
        <p:spPr bwMode="auto">
          <a:xfrm>
            <a:off x="2544234" y="5708650"/>
            <a:ext cx="48048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8" name="Line 46"/>
          <p:cNvSpPr>
            <a:spLocks noChangeShapeType="1"/>
          </p:cNvSpPr>
          <p:nvPr/>
        </p:nvSpPr>
        <p:spPr bwMode="auto">
          <a:xfrm>
            <a:off x="2544234" y="6427788"/>
            <a:ext cx="48048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9" name="Line 49"/>
          <p:cNvSpPr>
            <a:spLocks noChangeShapeType="1"/>
          </p:cNvSpPr>
          <p:nvPr/>
        </p:nvSpPr>
        <p:spPr bwMode="auto">
          <a:xfrm>
            <a:off x="3695700" y="5708650"/>
            <a:ext cx="47625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0" name="Line 50"/>
          <p:cNvSpPr>
            <a:spLocks noChangeShapeType="1"/>
          </p:cNvSpPr>
          <p:nvPr/>
        </p:nvSpPr>
        <p:spPr bwMode="auto">
          <a:xfrm>
            <a:off x="3695700" y="6427788"/>
            <a:ext cx="47625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1" name="Line 51"/>
          <p:cNvSpPr>
            <a:spLocks noChangeShapeType="1"/>
          </p:cNvSpPr>
          <p:nvPr/>
        </p:nvSpPr>
        <p:spPr bwMode="auto">
          <a:xfrm flipV="1">
            <a:off x="4174067" y="5708650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2" name="Line 52"/>
          <p:cNvSpPr>
            <a:spLocks noChangeShapeType="1"/>
          </p:cNvSpPr>
          <p:nvPr/>
        </p:nvSpPr>
        <p:spPr bwMode="auto">
          <a:xfrm>
            <a:off x="4174068" y="6067425"/>
            <a:ext cx="38523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3" name="Oval 53"/>
          <p:cNvSpPr>
            <a:spLocks noChangeArrowheads="1"/>
          </p:cNvSpPr>
          <p:nvPr/>
        </p:nvSpPr>
        <p:spPr bwMode="auto">
          <a:xfrm>
            <a:off x="4559301" y="5995988"/>
            <a:ext cx="192617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9244" name="Oval 54"/>
          <p:cNvSpPr>
            <a:spLocks noChangeArrowheads="1"/>
          </p:cNvSpPr>
          <p:nvPr/>
        </p:nvSpPr>
        <p:spPr bwMode="auto">
          <a:xfrm>
            <a:off x="1966384" y="5995988"/>
            <a:ext cx="192616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9245" name="Text Box 55"/>
          <p:cNvSpPr txBox="1">
            <a:spLocks noChangeArrowheads="1"/>
          </p:cNvSpPr>
          <p:nvPr/>
        </p:nvSpPr>
        <p:spPr bwMode="auto">
          <a:xfrm>
            <a:off x="2832100" y="5491163"/>
            <a:ext cx="115358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>
                <a:latin typeface="Verdana" pitchFamily="34" charset="0"/>
                <a:cs typeface="Arial" pitchFamily="34" charset="0"/>
              </a:rPr>
              <a:t>Х</a:t>
            </a:r>
          </a:p>
        </p:txBody>
      </p:sp>
      <p:sp>
        <p:nvSpPr>
          <p:cNvPr id="9246" name="Text Box 56"/>
          <p:cNvSpPr txBox="1">
            <a:spLocks noChangeArrowheads="1"/>
          </p:cNvSpPr>
          <p:nvPr/>
        </p:nvSpPr>
        <p:spPr bwMode="auto">
          <a:xfrm>
            <a:off x="2832100" y="6140450"/>
            <a:ext cx="115358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>
                <a:latin typeface="Verdana" pitchFamily="34" charset="0"/>
                <a:cs typeface="Arial" pitchFamily="34" charset="0"/>
              </a:rPr>
              <a:t>У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7686" y="-302907"/>
            <a:ext cx="10126691" cy="1512168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sz="2800" b="1" dirty="0" smtClean="0"/>
              <a:t>РАВНОСИЛЬНОСТЬ ПЕРЕКЛЮЧАТЕЛЬНЫХ СХЕМ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814917" y="2205038"/>
            <a:ext cx="10972800" cy="4208462"/>
          </a:xfrm>
          <a:prstGeom prst="rect">
            <a:avLst/>
          </a:prstGeo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Две схемы называются </a:t>
            </a:r>
            <a:r>
              <a:rPr lang="ru-RU" altLang="ru-RU" sz="1800" i="1" u="sng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равносильными</a:t>
            </a:r>
            <a:r>
              <a:rPr lang="ru-RU" alt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если через одну из них проходит ток тогда и только тогда, когда он проходит через другую (при одном и том же входном сигнале). </a:t>
            </a:r>
          </a:p>
          <a:p>
            <a:pPr eaLnBrk="1" hangingPunct="1">
              <a:buFontTx/>
              <a:buNone/>
            </a:pPr>
            <a:endParaRPr lang="ru-RU" altLang="ru-RU" sz="18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buFontTx/>
              <a:buNone/>
            </a:pPr>
            <a:r>
              <a:rPr lang="ru-RU" alt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Из двух равносильных схем </a:t>
            </a:r>
            <a:r>
              <a:rPr lang="ru-RU" altLang="ru-RU" sz="1800" i="1" u="sng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более простой</a:t>
            </a:r>
            <a:r>
              <a:rPr lang="ru-RU" alt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считается та схема, функция проводимости которой содержит меньшее число логических операций или переключателей. </a:t>
            </a:r>
          </a:p>
          <a:p>
            <a:pPr eaLnBrk="1" hangingPunct="1">
              <a:buFontTx/>
              <a:buNone/>
            </a:pPr>
            <a:endParaRPr lang="ru-RU" altLang="ru-RU" sz="240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ъект 2"/>
          <p:cNvSpPr>
            <a:spLocks noGrp="1"/>
          </p:cNvSpPr>
          <p:nvPr>
            <p:ph sz="quarter" idx="4294967295"/>
          </p:nvPr>
        </p:nvSpPr>
        <p:spPr>
          <a:xfrm>
            <a:off x="1055913" y="740229"/>
            <a:ext cx="10058401" cy="5188630"/>
          </a:xfrm>
          <a:prstGeom prst="rect">
            <a:avLst/>
          </a:prstGeom>
        </p:spPr>
        <p:txBody>
          <a:bodyPr/>
          <a:lstStyle/>
          <a:p>
            <a:pPr eaLnBrk="1" hangingPunct="1">
              <a:buNone/>
            </a:pPr>
            <a:r>
              <a:rPr lang="ru-RU" b="1" dirty="0" smtClean="0">
                <a:solidFill>
                  <a:schemeClr val="tx1"/>
                </a:solidFill>
              </a:rPr>
              <a:t>ВЫПОЛНИТЬ ЗАДАНИЯ</a:t>
            </a:r>
          </a:p>
          <a:p>
            <a:pPr eaLnBrk="1" hangingPunct="1"/>
            <a:endParaRPr lang="ru-RU" dirty="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r>
              <a:rPr lang="ru-RU" dirty="0" smtClean="0">
                <a:solidFill>
                  <a:schemeClr val="tx1"/>
                </a:solidFill>
              </a:rPr>
              <a:t>1. Постройте схему, содержащую 4 переключателя </a:t>
            </a:r>
            <a:r>
              <a:rPr lang="ru-RU" dirty="0" err="1" smtClean="0">
                <a:solidFill>
                  <a:schemeClr val="tx1"/>
                </a:solidFill>
              </a:rPr>
              <a:t>x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y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z</a:t>
            </a:r>
            <a:r>
              <a:rPr lang="ru-RU" dirty="0" smtClean="0">
                <a:solidFill>
                  <a:schemeClr val="tx1"/>
                </a:solidFill>
              </a:rPr>
              <a:t> и </a:t>
            </a:r>
            <a:r>
              <a:rPr lang="ru-RU" dirty="0" err="1" smtClean="0">
                <a:solidFill>
                  <a:schemeClr val="tx1"/>
                </a:solidFill>
              </a:rPr>
              <a:t>t</a:t>
            </a:r>
            <a:r>
              <a:rPr lang="ru-RU" dirty="0" smtClean="0">
                <a:solidFill>
                  <a:schemeClr val="tx1"/>
                </a:solidFill>
              </a:rPr>
              <a:t>, такую, чтобы она проводила ток тогда и только тогда, когда замкнут контакт переключателя </a:t>
            </a:r>
            <a:r>
              <a:rPr lang="ru-RU" dirty="0" err="1" smtClean="0">
                <a:solidFill>
                  <a:schemeClr val="tx1"/>
                </a:solidFill>
              </a:rPr>
              <a:t>t</a:t>
            </a:r>
            <a:r>
              <a:rPr lang="ru-RU" dirty="0" smtClean="0">
                <a:solidFill>
                  <a:schemeClr val="tx1"/>
                </a:solidFill>
              </a:rPr>
              <a:t> и какой-нибудь из остальных трёх контактов.</a:t>
            </a:r>
          </a:p>
          <a:p>
            <a:pPr eaLnBrk="1" hangingPunct="1"/>
            <a:endParaRPr lang="ru-RU" dirty="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r>
              <a:rPr lang="ru-RU" dirty="0" smtClean="0">
                <a:solidFill>
                  <a:schemeClr val="tx1"/>
                </a:solidFill>
              </a:rPr>
              <a:t>2. Постройте схему с пятью переключателями, которая проводит ток в том и только в том случае, когда замкнуты ровно четыре из этих переключателей.</a:t>
            </a:r>
          </a:p>
          <a:p>
            <a:pPr eaLnBrk="1" hangingPunct="1"/>
            <a:endParaRPr lang="ru-RU" dirty="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r>
              <a:rPr lang="ru-RU" dirty="0" smtClean="0">
                <a:solidFill>
                  <a:schemeClr val="tx1"/>
                </a:solidFill>
              </a:rPr>
              <a:t>3. Найдите функцию проводимости схемы:</a:t>
            </a:r>
          </a:p>
        </p:txBody>
      </p:sp>
      <p:grpSp>
        <p:nvGrpSpPr>
          <p:cNvPr id="2" name="Группа 21"/>
          <p:cNvGrpSpPr>
            <a:grpSpLocks/>
          </p:cNvGrpSpPr>
          <p:nvPr/>
        </p:nvGrpSpPr>
        <p:grpSpPr bwMode="auto">
          <a:xfrm>
            <a:off x="1583267" y="5300663"/>
            <a:ext cx="3293533" cy="1252537"/>
            <a:chOff x="6281738" y="4225925"/>
            <a:chExt cx="2592387" cy="1357313"/>
          </a:xfrm>
        </p:grpSpPr>
        <p:sp>
          <p:nvSpPr>
            <p:cNvPr id="11268" name="Line 156"/>
            <p:cNvSpPr>
              <a:spLocks noChangeShapeType="1"/>
            </p:cNvSpPr>
            <p:nvPr/>
          </p:nvSpPr>
          <p:spPr bwMode="auto">
            <a:xfrm>
              <a:off x="6426200" y="5000625"/>
              <a:ext cx="2889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69" name="Line 157"/>
            <p:cNvSpPr>
              <a:spLocks noChangeShapeType="1"/>
            </p:cNvSpPr>
            <p:nvPr/>
          </p:nvSpPr>
          <p:spPr bwMode="auto">
            <a:xfrm flipV="1">
              <a:off x="6715125" y="4443413"/>
              <a:ext cx="0" cy="977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0" name="Line 158"/>
            <p:cNvSpPr>
              <a:spLocks noChangeShapeType="1"/>
            </p:cNvSpPr>
            <p:nvPr/>
          </p:nvSpPr>
          <p:spPr bwMode="auto">
            <a:xfrm>
              <a:off x="6715125" y="4443413"/>
              <a:ext cx="2159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1" name="Line 159"/>
            <p:cNvSpPr>
              <a:spLocks noChangeShapeType="1"/>
            </p:cNvSpPr>
            <p:nvPr/>
          </p:nvSpPr>
          <p:spPr bwMode="auto">
            <a:xfrm>
              <a:off x="6677025" y="5421313"/>
              <a:ext cx="2159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2" name="Text Box 160"/>
            <p:cNvSpPr txBox="1">
              <a:spLocks noChangeArrowheads="1"/>
            </p:cNvSpPr>
            <p:nvPr/>
          </p:nvSpPr>
          <p:spPr bwMode="auto">
            <a:xfrm>
              <a:off x="6931025" y="4225925"/>
              <a:ext cx="36036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>
                  <a:latin typeface="Verdana" pitchFamily="34" charset="0"/>
                  <a:cs typeface="Arial" pitchFamily="34" charset="0"/>
                </a:rPr>
                <a:t>a</a:t>
              </a:r>
              <a:endParaRPr lang="ru-RU" altLang="ru-RU"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11273" name="Text Box 161"/>
            <p:cNvSpPr txBox="1">
              <a:spLocks noChangeArrowheads="1"/>
            </p:cNvSpPr>
            <p:nvPr/>
          </p:nvSpPr>
          <p:spPr bwMode="auto">
            <a:xfrm>
              <a:off x="6931025" y="5216525"/>
              <a:ext cx="36036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>
                  <a:latin typeface="Verdana" pitchFamily="34" charset="0"/>
                  <a:cs typeface="Arial" pitchFamily="34" charset="0"/>
                </a:rPr>
                <a:t>c</a:t>
              </a:r>
              <a:endParaRPr lang="ru-RU" altLang="ru-RU"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11274" name="Line 162"/>
            <p:cNvSpPr>
              <a:spLocks noChangeShapeType="1"/>
            </p:cNvSpPr>
            <p:nvPr/>
          </p:nvSpPr>
          <p:spPr bwMode="auto">
            <a:xfrm>
              <a:off x="7218363" y="4443413"/>
              <a:ext cx="7540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5" name="Line 164"/>
            <p:cNvSpPr>
              <a:spLocks noChangeShapeType="1"/>
            </p:cNvSpPr>
            <p:nvPr/>
          </p:nvSpPr>
          <p:spPr bwMode="auto">
            <a:xfrm flipV="1">
              <a:off x="8440738" y="4443413"/>
              <a:ext cx="0" cy="977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6" name="Line 165"/>
            <p:cNvSpPr>
              <a:spLocks noChangeShapeType="1"/>
            </p:cNvSpPr>
            <p:nvPr/>
          </p:nvSpPr>
          <p:spPr bwMode="auto">
            <a:xfrm>
              <a:off x="8440738" y="5000625"/>
              <a:ext cx="2889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7" name="Oval 166"/>
            <p:cNvSpPr>
              <a:spLocks noChangeArrowheads="1"/>
            </p:cNvSpPr>
            <p:nvPr/>
          </p:nvSpPr>
          <p:spPr bwMode="auto">
            <a:xfrm>
              <a:off x="8729663" y="4929188"/>
              <a:ext cx="144462" cy="14446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11278" name="Oval 167"/>
            <p:cNvSpPr>
              <a:spLocks noChangeArrowheads="1"/>
            </p:cNvSpPr>
            <p:nvPr/>
          </p:nvSpPr>
          <p:spPr bwMode="auto">
            <a:xfrm>
              <a:off x="6281738" y="4929188"/>
              <a:ext cx="144462" cy="14446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11279" name="Text Box 160"/>
            <p:cNvSpPr txBox="1">
              <a:spLocks noChangeArrowheads="1"/>
            </p:cNvSpPr>
            <p:nvPr/>
          </p:nvSpPr>
          <p:spPr bwMode="auto">
            <a:xfrm>
              <a:off x="7972425" y="4225925"/>
              <a:ext cx="36036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>
                  <a:latin typeface="Verdana" pitchFamily="34" charset="0"/>
                  <a:cs typeface="Arial" pitchFamily="34" charset="0"/>
                </a:rPr>
                <a:t>b</a:t>
              </a:r>
              <a:endParaRPr lang="ru-RU" altLang="ru-RU"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11280" name="Text Box 161"/>
            <p:cNvSpPr txBox="1">
              <a:spLocks noChangeArrowheads="1"/>
            </p:cNvSpPr>
            <p:nvPr/>
          </p:nvSpPr>
          <p:spPr bwMode="auto">
            <a:xfrm>
              <a:off x="7972425" y="5216525"/>
              <a:ext cx="36036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>
                  <a:latin typeface="Verdana" pitchFamily="34" charset="0"/>
                  <a:cs typeface="Arial" pitchFamily="34" charset="0"/>
                </a:rPr>
                <a:t>d</a:t>
              </a:r>
              <a:endParaRPr lang="ru-RU" altLang="ru-RU"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11281" name="Text Box 161"/>
            <p:cNvSpPr txBox="1">
              <a:spLocks noChangeArrowheads="1"/>
            </p:cNvSpPr>
            <p:nvPr/>
          </p:nvSpPr>
          <p:spPr bwMode="auto">
            <a:xfrm>
              <a:off x="7432675" y="4711700"/>
              <a:ext cx="36036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>
                  <a:latin typeface="Verdana" pitchFamily="34" charset="0"/>
                  <a:cs typeface="Arial" pitchFamily="34" charset="0"/>
                </a:rPr>
                <a:t>e</a:t>
              </a:r>
              <a:endParaRPr lang="ru-RU" altLang="ru-RU"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11282" name="Line 162"/>
            <p:cNvSpPr>
              <a:spLocks noChangeShapeType="1"/>
            </p:cNvSpPr>
            <p:nvPr/>
          </p:nvSpPr>
          <p:spPr bwMode="auto">
            <a:xfrm>
              <a:off x="7218363" y="5399088"/>
              <a:ext cx="7540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3" name="Line 158"/>
            <p:cNvSpPr>
              <a:spLocks noChangeShapeType="1"/>
            </p:cNvSpPr>
            <p:nvPr/>
          </p:nvSpPr>
          <p:spPr bwMode="auto">
            <a:xfrm>
              <a:off x="8172400" y="4437112"/>
              <a:ext cx="268338" cy="63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4" name="Line 159"/>
            <p:cNvSpPr>
              <a:spLocks noChangeShapeType="1"/>
            </p:cNvSpPr>
            <p:nvPr/>
          </p:nvSpPr>
          <p:spPr bwMode="auto">
            <a:xfrm>
              <a:off x="8261350" y="5421313"/>
              <a:ext cx="2159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5" name="Line 164"/>
            <p:cNvSpPr>
              <a:spLocks noChangeShapeType="1"/>
            </p:cNvSpPr>
            <p:nvPr/>
          </p:nvSpPr>
          <p:spPr bwMode="auto">
            <a:xfrm flipV="1">
              <a:off x="7613650" y="444341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6" name="Line 164"/>
            <p:cNvSpPr>
              <a:spLocks noChangeShapeType="1"/>
            </p:cNvSpPr>
            <p:nvPr/>
          </p:nvSpPr>
          <p:spPr bwMode="auto">
            <a:xfrm flipV="1">
              <a:off x="7613650" y="5111750"/>
              <a:ext cx="0" cy="2873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7686" y="-302907"/>
            <a:ext cx="10126691" cy="1512168"/>
          </a:xfrm>
        </p:spPr>
        <p:txBody>
          <a:bodyPr/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dirty="0" smtClean="0"/>
              <a:t>Найдите функции проводимости следующих переключательных схем:</a:t>
            </a:r>
            <a:endParaRPr lang="ru-RU" altLang="ru-RU" sz="2800" b="1" dirty="0" smtClean="0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 l="28317" t="46699" r="10659" b="26244"/>
          <a:stretch>
            <a:fillRect/>
          </a:stretch>
        </p:blipFill>
        <p:spPr bwMode="auto">
          <a:xfrm>
            <a:off x="1059365" y="2520176"/>
            <a:ext cx="10103867" cy="2519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696686" y="409576"/>
            <a:ext cx="10809514" cy="136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 dirty="0">
                <a:solidFill>
                  <a:schemeClr val="accent1"/>
                </a:solidFill>
                <a:latin typeface="Tahoma" pitchFamily="34" charset="0"/>
              </a:rPr>
              <a:t>	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На фундаменте, заложенном Лейбницем, другой великий математик, англичанин </a:t>
            </a:r>
            <a:r>
              <a:rPr lang="ru-RU" b="1" dirty="0">
                <a:solidFill>
                  <a:schemeClr val="accent1"/>
                </a:solidFill>
                <a:latin typeface="Tahoma" pitchFamily="34" charset="0"/>
              </a:rPr>
              <a:t>Джордж Буль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(1815-1864) воздвиг здание новой области науки – математической логики.</a:t>
            </a:r>
          </a:p>
          <a:p>
            <a:pPr algn="just">
              <a:spcBef>
                <a:spcPct val="50000"/>
              </a:spcBef>
            </a:pP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	Начальный раздел математической логики называют </a:t>
            </a:r>
            <a:r>
              <a:rPr lang="ru-RU" i="1" dirty="0">
                <a:solidFill>
                  <a:schemeClr val="accent1"/>
                </a:solidFill>
                <a:latin typeface="Tahoma" pitchFamily="34" charset="0"/>
              </a:rPr>
              <a:t>алгеброй логики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 или </a:t>
            </a:r>
            <a:r>
              <a:rPr lang="ru-RU" i="1" dirty="0">
                <a:solidFill>
                  <a:schemeClr val="accent1"/>
                </a:solidFill>
                <a:latin typeface="Tahoma" pitchFamily="34" charset="0"/>
              </a:rPr>
              <a:t>Булевой алгеброй</a:t>
            </a: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.</a:t>
            </a:r>
          </a:p>
        </p:txBody>
      </p:sp>
      <p:pic>
        <p:nvPicPr>
          <p:cNvPr id="3" name="Picture 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8252" y="3786189"/>
            <a:ext cx="305223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85800" y="2744285"/>
            <a:ext cx="76853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rgbClr val="514843"/>
                </a:solidFill>
              </a:rPr>
              <a:t>С</a:t>
            </a:r>
            <a:r>
              <a:rPr lang="ru-RU" dirty="0" smtClean="0">
                <a:solidFill>
                  <a:srgbClr val="51484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пустя 100 лет алгебра логики стала основой теории цифровых вычислительных машин, ее используют в компьютерной логике, электронике, в основе всех микропроцессорных операций.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7686" y="-302907"/>
            <a:ext cx="10126691" cy="1512168"/>
          </a:xfrm>
        </p:spPr>
        <p:txBody>
          <a:bodyPr/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dirty="0" smtClean="0"/>
              <a:t>Проверьте равносильность следующих переключательных схем:</a:t>
            </a:r>
            <a:endParaRPr lang="ru-RU" altLang="ru-RU" sz="2800" b="1" dirty="0" smtClean="0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078818" y="3500439"/>
            <a:ext cx="2116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 Box 44"/>
          <p:cNvSpPr txBox="1">
            <a:spLocks noChangeArrowheads="1"/>
          </p:cNvSpPr>
          <p:nvPr/>
        </p:nvSpPr>
        <p:spPr bwMode="auto">
          <a:xfrm>
            <a:off x="2734733" y="1916113"/>
            <a:ext cx="1153584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dirty="0" smtClean="0">
                <a:latin typeface="Verdana" pitchFamily="34" charset="0"/>
                <a:cs typeface="Arial" pitchFamily="34" charset="0"/>
              </a:rPr>
              <a:t> Не </a:t>
            </a:r>
            <a:r>
              <a:rPr lang="en-US" altLang="ru-RU" dirty="0">
                <a:latin typeface="Verdana" pitchFamily="34" charset="0"/>
                <a:cs typeface="Arial" pitchFamily="34" charset="0"/>
              </a:rPr>
              <a:t>a</a:t>
            </a:r>
            <a:endParaRPr lang="ru-RU" altLang="ru-RU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7" name="Text Box 64"/>
          <p:cNvSpPr txBox="1">
            <a:spLocks noChangeArrowheads="1"/>
          </p:cNvSpPr>
          <p:nvPr/>
        </p:nvSpPr>
        <p:spPr bwMode="auto">
          <a:xfrm>
            <a:off x="4368800" y="1916113"/>
            <a:ext cx="1153584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dirty="0" smtClean="0">
                <a:latin typeface="Verdana" pitchFamily="34" charset="0"/>
                <a:cs typeface="Arial" pitchFamily="34" charset="0"/>
              </a:rPr>
              <a:t>  Не </a:t>
            </a:r>
            <a:r>
              <a:rPr lang="en-US" altLang="ru-RU" dirty="0">
                <a:latin typeface="Verdana" pitchFamily="34" charset="0"/>
                <a:cs typeface="Arial" pitchFamily="34" charset="0"/>
              </a:rPr>
              <a:t>a</a:t>
            </a:r>
            <a:endParaRPr lang="ru-RU" altLang="ru-RU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8" name="Text Box 86"/>
          <p:cNvSpPr txBox="1">
            <a:spLocks noChangeArrowheads="1"/>
          </p:cNvSpPr>
          <p:nvPr/>
        </p:nvSpPr>
        <p:spPr bwMode="auto">
          <a:xfrm>
            <a:off x="8111067" y="1916113"/>
            <a:ext cx="480484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>
                <a:latin typeface="Verdana" pitchFamily="34" charset="0"/>
                <a:cs typeface="Arial" pitchFamily="34" charset="0"/>
              </a:rPr>
              <a:t>a</a:t>
            </a:r>
            <a:endParaRPr lang="ru-RU" altLang="ru-RU">
              <a:latin typeface="Verdana" pitchFamily="34" charset="0"/>
              <a:cs typeface="Arial" pitchFamily="34" charset="0"/>
            </a:endParaRPr>
          </a:p>
        </p:txBody>
      </p:sp>
      <p:sp>
        <p:nvSpPr>
          <p:cNvPr id="9" name="Text Box 96"/>
          <p:cNvSpPr txBox="1">
            <a:spLocks noChangeArrowheads="1"/>
          </p:cNvSpPr>
          <p:nvPr/>
        </p:nvSpPr>
        <p:spPr bwMode="auto">
          <a:xfrm>
            <a:off x="9457267" y="1916113"/>
            <a:ext cx="480484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>
                <a:latin typeface="Verdana" pitchFamily="34" charset="0"/>
                <a:cs typeface="Arial" pitchFamily="34" charset="0"/>
              </a:rPr>
              <a:t>b</a:t>
            </a:r>
            <a:endParaRPr lang="ru-RU" altLang="ru-RU">
              <a:latin typeface="Verdana" pitchFamily="34" charset="0"/>
              <a:cs typeface="Arial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7247468" y="2133600"/>
            <a:ext cx="3458632" cy="941389"/>
            <a:chOff x="7247468" y="2133600"/>
            <a:chExt cx="3458632" cy="941389"/>
          </a:xfrm>
        </p:grpSpPr>
        <p:sp>
          <p:nvSpPr>
            <p:cNvPr id="11" name="Line 81"/>
            <p:cNvSpPr>
              <a:spLocks noChangeShapeType="1"/>
            </p:cNvSpPr>
            <p:nvPr/>
          </p:nvSpPr>
          <p:spPr bwMode="auto">
            <a:xfrm>
              <a:off x="7437968" y="2492375"/>
              <a:ext cx="3852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Oval 82"/>
            <p:cNvSpPr>
              <a:spLocks noChangeArrowheads="1"/>
            </p:cNvSpPr>
            <p:nvPr/>
          </p:nvSpPr>
          <p:spPr bwMode="auto">
            <a:xfrm>
              <a:off x="7247468" y="2420938"/>
              <a:ext cx="192617" cy="14446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13" name="Line 83"/>
            <p:cNvSpPr>
              <a:spLocks noChangeShapeType="1"/>
            </p:cNvSpPr>
            <p:nvPr/>
          </p:nvSpPr>
          <p:spPr bwMode="auto">
            <a:xfrm flipV="1">
              <a:off x="7823200" y="2133600"/>
              <a:ext cx="0" cy="719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84"/>
            <p:cNvSpPr>
              <a:spLocks noChangeShapeType="1"/>
            </p:cNvSpPr>
            <p:nvPr/>
          </p:nvSpPr>
          <p:spPr bwMode="auto">
            <a:xfrm>
              <a:off x="7823200" y="2133600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85"/>
            <p:cNvSpPr>
              <a:spLocks noChangeShapeType="1"/>
            </p:cNvSpPr>
            <p:nvPr/>
          </p:nvSpPr>
          <p:spPr bwMode="auto">
            <a:xfrm>
              <a:off x="7823200" y="2852738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Text Box 87"/>
            <p:cNvSpPr txBox="1">
              <a:spLocks noChangeArrowheads="1"/>
            </p:cNvSpPr>
            <p:nvPr/>
          </p:nvSpPr>
          <p:spPr bwMode="auto">
            <a:xfrm>
              <a:off x="8111067" y="2708276"/>
              <a:ext cx="480484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>
                  <a:latin typeface="Verdana" pitchFamily="34" charset="0"/>
                  <a:cs typeface="Arial" pitchFamily="34" charset="0"/>
                </a:rPr>
                <a:t>b</a:t>
              </a:r>
              <a:endParaRPr lang="ru-RU" altLang="ru-RU"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17" name="Line 89"/>
            <p:cNvSpPr>
              <a:spLocks noChangeShapeType="1"/>
            </p:cNvSpPr>
            <p:nvPr/>
          </p:nvSpPr>
          <p:spPr bwMode="auto">
            <a:xfrm>
              <a:off x="8494184" y="2133600"/>
              <a:ext cx="28574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90"/>
            <p:cNvSpPr>
              <a:spLocks noChangeShapeType="1"/>
            </p:cNvSpPr>
            <p:nvPr/>
          </p:nvSpPr>
          <p:spPr bwMode="auto">
            <a:xfrm>
              <a:off x="8494184" y="2852738"/>
              <a:ext cx="28574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91"/>
            <p:cNvSpPr>
              <a:spLocks noChangeShapeType="1"/>
            </p:cNvSpPr>
            <p:nvPr/>
          </p:nvSpPr>
          <p:spPr bwMode="auto">
            <a:xfrm flipV="1">
              <a:off x="8782051" y="2133600"/>
              <a:ext cx="0" cy="719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92"/>
            <p:cNvSpPr>
              <a:spLocks noChangeShapeType="1"/>
            </p:cNvSpPr>
            <p:nvPr/>
          </p:nvSpPr>
          <p:spPr bwMode="auto">
            <a:xfrm>
              <a:off x="8784168" y="2492375"/>
              <a:ext cx="3852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Line 93"/>
            <p:cNvSpPr>
              <a:spLocks noChangeShapeType="1"/>
            </p:cNvSpPr>
            <p:nvPr/>
          </p:nvSpPr>
          <p:spPr bwMode="auto">
            <a:xfrm flipV="1">
              <a:off x="9169400" y="2133600"/>
              <a:ext cx="0" cy="719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94"/>
            <p:cNvSpPr>
              <a:spLocks noChangeShapeType="1"/>
            </p:cNvSpPr>
            <p:nvPr/>
          </p:nvSpPr>
          <p:spPr bwMode="auto">
            <a:xfrm>
              <a:off x="9169400" y="2133600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95"/>
            <p:cNvSpPr>
              <a:spLocks noChangeShapeType="1"/>
            </p:cNvSpPr>
            <p:nvPr/>
          </p:nvSpPr>
          <p:spPr bwMode="auto">
            <a:xfrm>
              <a:off x="9169400" y="2852738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Text Box 97"/>
            <p:cNvSpPr txBox="1">
              <a:spLocks noChangeArrowheads="1"/>
            </p:cNvSpPr>
            <p:nvPr/>
          </p:nvSpPr>
          <p:spPr bwMode="auto">
            <a:xfrm>
              <a:off x="9457267" y="2708276"/>
              <a:ext cx="480484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>
                  <a:latin typeface="Verdana" pitchFamily="34" charset="0"/>
                  <a:cs typeface="Arial" pitchFamily="34" charset="0"/>
                </a:rPr>
                <a:t>c</a:t>
              </a:r>
              <a:endParaRPr lang="ru-RU" altLang="ru-RU"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25" name="Line 98"/>
            <p:cNvSpPr>
              <a:spLocks noChangeShapeType="1"/>
            </p:cNvSpPr>
            <p:nvPr/>
          </p:nvSpPr>
          <p:spPr bwMode="auto">
            <a:xfrm>
              <a:off x="9840384" y="2133600"/>
              <a:ext cx="28574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Line 99"/>
            <p:cNvSpPr>
              <a:spLocks noChangeShapeType="1"/>
            </p:cNvSpPr>
            <p:nvPr/>
          </p:nvSpPr>
          <p:spPr bwMode="auto">
            <a:xfrm>
              <a:off x="9840384" y="2852738"/>
              <a:ext cx="28574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Line 100"/>
            <p:cNvSpPr>
              <a:spLocks noChangeShapeType="1"/>
            </p:cNvSpPr>
            <p:nvPr/>
          </p:nvSpPr>
          <p:spPr bwMode="auto">
            <a:xfrm flipV="1">
              <a:off x="10128251" y="2133600"/>
              <a:ext cx="0" cy="719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Line 101"/>
            <p:cNvSpPr>
              <a:spLocks noChangeShapeType="1"/>
            </p:cNvSpPr>
            <p:nvPr/>
          </p:nvSpPr>
          <p:spPr bwMode="auto">
            <a:xfrm>
              <a:off x="10128252" y="2492375"/>
              <a:ext cx="3852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Oval 103"/>
            <p:cNvSpPr>
              <a:spLocks noChangeArrowheads="1"/>
            </p:cNvSpPr>
            <p:nvPr/>
          </p:nvSpPr>
          <p:spPr bwMode="auto">
            <a:xfrm>
              <a:off x="10513484" y="2420938"/>
              <a:ext cx="192616" cy="14446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</p:grpSp>
      <p:sp>
        <p:nvSpPr>
          <p:cNvPr id="30" name="Text Box 104"/>
          <p:cNvSpPr txBox="1">
            <a:spLocks noChangeArrowheads="1"/>
          </p:cNvSpPr>
          <p:nvPr/>
        </p:nvSpPr>
        <p:spPr bwMode="auto">
          <a:xfrm>
            <a:off x="6096000" y="2349500"/>
            <a:ext cx="115358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>
                <a:latin typeface="Verdana" pitchFamily="34" charset="0"/>
                <a:cs typeface="Arial" pitchFamily="34" charset="0"/>
              </a:rPr>
              <a:t>И</a:t>
            </a:r>
          </a:p>
        </p:txBody>
      </p:sp>
      <p:sp>
        <p:nvSpPr>
          <p:cNvPr id="31" name="Text Box 145"/>
          <p:cNvSpPr txBox="1">
            <a:spLocks noChangeArrowheads="1"/>
          </p:cNvSpPr>
          <p:nvPr/>
        </p:nvSpPr>
        <p:spPr bwMode="auto">
          <a:xfrm>
            <a:off x="1488017" y="1916113"/>
            <a:ext cx="48048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>
                <a:latin typeface="Verdana" pitchFamily="34" charset="0"/>
                <a:cs typeface="Arial" pitchFamily="34" charset="0"/>
              </a:rPr>
              <a:t>a</a:t>
            </a:r>
            <a:endParaRPr lang="ru-RU" altLang="ru-RU">
              <a:latin typeface="Verdana" pitchFamily="34" charset="0"/>
              <a:cs typeface="Arial" pitchFamily="34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624417" y="2133600"/>
            <a:ext cx="5376334" cy="869950"/>
            <a:chOff x="624417" y="2133600"/>
            <a:chExt cx="5376334" cy="869950"/>
          </a:xfrm>
        </p:grpSpPr>
        <p:sp>
          <p:nvSpPr>
            <p:cNvPr id="33" name="Line 32"/>
            <p:cNvSpPr>
              <a:spLocks noChangeShapeType="1"/>
            </p:cNvSpPr>
            <p:nvPr/>
          </p:nvSpPr>
          <p:spPr bwMode="auto">
            <a:xfrm>
              <a:off x="814918" y="2492375"/>
              <a:ext cx="6731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Oval 28"/>
            <p:cNvSpPr>
              <a:spLocks noChangeArrowheads="1"/>
            </p:cNvSpPr>
            <p:nvPr/>
          </p:nvSpPr>
          <p:spPr bwMode="auto">
            <a:xfrm>
              <a:off x="624417" y="2420938"/>
              <a:ext cx="192616" cy="14446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35" name="Line 29"/>
            <p:cNvSpPr>
              <a:spLocks noChangeShapeType="1"/>
            </p:cNvSpPr>
            <p:nvPr/>
          </p:nvSpPr>
          <p:spPr bwMode="auto">
            <a:xfrm flipV="1">
              <a:off x="1200151" y="2133600"/>
              <a:ext cx="0" cy="719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Line 33"/>
            <p:cNvSpPr>
              <a:spLocks noChangeShapeType="1"/>
            </p:cNvSpPr>
            <p:nvPr/>
          </p:nvSpPr>
          <p:spPr bwMode="auto">
            <a:xfrm>
              <a:off x="1200151" y="2852738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Text Box 35"/>
            <p:cNvSpPr txBox="1">
              <a:spLocks noChangeArrowheads="1"/>
            </p:cNvSpPr>
            <p:nvPr/>
          </p:nvSpPr>
          <p:spPr bwMode="auto">
            <a:xfrm>
              <a:off x="1488017" y="2276476"/>
              <a:ext cx="48048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>
                  <a:latin typeface="Verdana" pitchFamily="34" charset="0"/>
                  <a:cs typeface="Arial" pitchFamily="34" charset="0"/>
                </a:rPr>
                <a:t>b</a:t>
              </a:r>
              <a:endParaRPr lang="ru-RU" altLang="ru-RU"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38" name="Text Box 36"/>
            <p:cNvSpPr txBox="1">
              <a:spLocks noChangeArrowheads="1"/>
            </p:cNvSpPr>
            <p:nvPr/>
          </p:nvSpPr>
          <p:spPr bwMode="auto">
            <a:xfrm>
              <a:off x="1488017" y="2636838"/>
              <a:ext cx="480483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>
                  <a:latin typeface="Verdana" pitchFamily="34" charset="0"/>
                  <a:cs typeface="Arial" pitchFamily="34" charset="0"/>
                </a:rPr>
                <a:t>c</a:t>
              </a:r>
              <a:endParaRPr lang="ru-RU" altLang="ru-RU"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>
              <a:off x="1871134" y="2492375"/>
              <a:ext cx="10562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Line 39"/>
            <p:cNvSpPr>
              <a:spLocks noChangeShapeType="1"/>
            </p:cNvSpPr>
            <p:nvPr/>
          </p:nvSpPr>
          <p:spPr bwMode="auto">
            <a:xfrm>
              <a:off x="1871134" y="2852738"/>
              <a:ext cx="28575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Line 40"/>
            <p:cNvSpPr>
              <a:spLocks noChangeShapeType="1"/>
            </p:cNvSpPr>
            <p:nvPr/>
          </p:nvSpPr>
          <p:spPr bwMode="auto">
            <a:xfrm flipV="1">
              <a:off x="2159000" y="2133600"/>
              <a:ext cx="0" cy="719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Line 41"/>
            <p:cNvSpPr>
              <a:spLocks noChangeShapeType="1"/>
            </p:cNvSpPr>
            <p:nvPr/>
          </p:nvSpPr>
          <p:spPr bwMode="auto">
            <a:xfrm flipV="1">
              <a:off x="2446867" y="2133600"/>
              <a:ext cx="0" cy="719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Line 42"/>
            <p:cNvSpPr>
              <a:spLocks noChangeShapeType="1"/>
            </p:cNvSpPr>
            <p:nvPr/>
          </p:nvSpPr>
          <p:spPr bwMode="auto">
            <a:xfrm>
              <a:off x="2446868" y="2133600"/>
              <a:ext cx="3852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Line 43"/>
            <p:cNvSpPr>
              <a:spLocks noChangeShapeType="1"/>
            </p:cNvSpPr>
            <p:nvPr/>
          </p:nvSpPr>
          <p:spPr bwMode="auto">
            <a:xfrm>
              <a:off x="2446868" y="2852738"/>
              <a:ext cx="3852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Text Box 45"/>
            <p:cNvSpPr txBox="1">
              <a:spLocks noChangeArrowheads="1"/>
            </p:cNvSpPr>
            <p:nvPr/>
          </p:nvSpPr>
          <p:spPr bwMode="auto">
            <a:xfrm>
              <a:off x="2927351" y="2276476"/>
              <a:ext cx="48048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>
                  <a:latin typeface="Verdana" pitchFamily="34" charset="0"/>
                  <a:cs typeface="Arial" pitchFamily="34" charset="0"/>
                </a:rPr>
                <a:t>b</a:t>
              </a:r>
              <a:endParaRPr lang="ru-RU" altLang="ru-RU"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46" name="Text Box 46"/>
            <p:cNvSpPr txBox="1">
              <a:spLocks noChangeArrowheads="1"/>
            </p:cNvSpPr>
            <p:nvPr/>
          </p:nvSpPr>
          <p:spPr bwMode="auto">
            <a:xfrm>
              <a:off x="2970894" y="2636838"/>
              <a:ext cx="480483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>
                  <a:latin typeface="Verdana" pitchFamily="34" charset="0"/>
                  <a:cs typeface="Arial" pitchFamily="34" charset="0"/>
                </a:rPr>
                <a:t>c</a:t>
              </a:r>
              <a:endParaRPr lang="ru-RU" altLang="ru-RU"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47" name="Line 61"/>
            <p:cNvSpPr>
              <a:spLocks noChangeShapeType="1"/>
            </p:cNvSpPr>
            <p:nvPr/>
          </p:nvSpPr>
          <p:spPr bwMode="auto">
            <a:xfrm flipV="1">
              <a:off x="4176184" y="2133600"/>
              <a:ext cx="0" cy="719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Line 62"/>
            <p:cNvSpPr>
              <a:spLocks noChangeShapeType="1"/>
            </p:cNvSpPr>
            <p:nvPr/>
          </p:nvSpPr>
          <p:spPr bwMode="auto">
            <a:xfrm>
              <a:off x="4176184" y="2133600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Text Box 65"/>
            <p:cNvSpPr txBox="1">
              <a:spLocks noChangeArrowheads="1"/>
            </p:cNvSpPr>
            <p:nvPr/>
          </p:nvSpPr>
          <p:spPr bwMode="auto">
            <a:xfrm>
              <a:off x="4658784" y="2276476"/>
              <a:ext cx="48048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>
                  <a:latin typeface="Verdana" pitchFamily="34" charset="0"/>
                  <a:cs typeface="Arial" pitchFamily="34" charset="0"/>
                </a:rPr>
                <a:t>b</a:t>
              </a:r>
              <a:endParaRPr lang="ru-RU" altLang="ru-RU"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50" name="Line 67"/>
            <p:cNvSpPr>
              <a:spLocks noChangeShapeType="1"/>
            </p:cNvSpPr>
            <p:nvPr/>
          </p:nvSpPr>
          <p:spPr bwMode="auto">
            <a:xfrm>
              <a:off x="5232400" y="2492375"/>
              <a:ext cx="5757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Line 68"/>
            <p:cNvSpPr>
              <a:spLocks noChangeShapeType="1"/>
            </p:cNvSpPr>
            <p:nvPr/>
          </p:nvSpPr>
          <p:spPr bwMode="auto">
            <a:xfrm>
              <a:off x="5232400" y="2133600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Line 69"/>
            <p:cNvSpPr>
              <a:spLocks noChangeShapeType="1"/>
            </p:cNvSpPr>
            <p:nvPr/>
          </p:nvSpPr>
          <p:spPr bwMode="auto">
            <a:xfrm>
              <a:off x="5232400" y="2852738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Line 70"/>
            <p:cNvSpPr>
              <a:spLocks noChangeShapeType="1"/>
            </p:cNvSpPr>
            <p:nvPr/>
          </p:nvSpPr>
          <p:spPr bwMode="auto">
            <a:xfrm flipV="1">
              <a:off x="5522384" y="2133600"/>
              <a:ext cx="0" cy="719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Text Box 72"/>
            <p:cNvSpPr txBox="1">
              <a:spLocks noChangeArrowheads="1"/>
            </p:cNvSpPr>
            <p:nvPr/>
          </p:nvSpPr>
          <p:spPr bwMode="auto">
            <a:xfrm>
              <a:off x="4368800" y="2636838"/>
              <a:ext cx="1153584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dirty="0" smtClean="0">
                  <a:latin typeface="Verdana" pitchFamily="34" charset="0"/>
                  <a:cs typeface="Arial" pitchFamily="34" charset="0"/>
                </a:rPr>
                <a:t>  Не </a:t>
              </a:r>
              <a:r>
                <a:rPr lang="ru-RU" altLang="ru-RU" dirty="0">
                  <a:latin typeface="Verdana" pitchFamily="34" charset="0"/>
                  <a:cs typeface="Arial" pitchFamily="34" charset="0"/>
                </a:rPr>
                <a:t>с</a:t>
              </a:r>
            </a:p>
          </p:txBody>
        </p:sp>
        <p:sp>
          <p:nvSpPr>
            <p:cNvPr id="55" name="Line 73"/>
            <p:cNvSpPr>
              <a:spLocks noChangeShapeType="1"/>
            </p:cNvSpPr>
            <p:nvPr/>
          </p:nvSpPr>
          <p:spPr bwMode="auto">
            <a:xfrm>
              <a:off x="4176184" y="2852738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Line 76"/>
            <p:cNvSpPr>
              <a:spLocks noChangeShapeType="1"/>
            </p:cNvSpPr>
            <p:nvPr/>
          </p:nvSpPr>
          <p:spPr bwMode="auto">
            <a:xfrm>
              <a:off x="3407834" y="2492375"/>
              <a:ext cx="12488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Line 77"/>
            <p:cNvSpPr>
              <a:spLocks noChangeShapeType="1"/>
            </p:cNvSpPr>
            <p:nvPr/>
          </p:nvSpPr>
          <p:spPr bwMode="auto">
            <a:xfrm>
              <a:off x="3600451" y="2133600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Line 78"/>
            <p:cNvSpPr>
              <a:spLocks noChangeShapeType="1"/>
            </p:cNvSpPr>
            <p:nvPr/>
          </p:nvSpPr>
          <p:spPr bwMode="auto">
            <a:xfrm>
              <a:off x="3407834" y="2852738"/>
              <a:ext cx="4804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Line 79"/>
            <p:cNvSpPr>
              <a:spLocks noChangeShapeType="1"/>
            </p:cNvSpPr>
            <p:nvPr/>
          </p:nvSpPr>
          <p:spPr bwMode="auto">
            <a:xfrm flipV="1">
              <a:off x="3890433" y="2133600"/>
              <a:ext cx="0" cy="719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Oval 80"/>
            <p:cNvSpPr>
              <a:spLocks noChangeArrowheads="1"/>
            </p:cNvSpPr>
            <p:nvPr/>
          </p:nvSpPr>
          <p:spPr bwMode="auto">
            <a:xfrm>
              <a:off x="5808134" y="2420938"/>
              <a:ext cx="192617" cy="14446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61" name="Line 144"/>
            <p:cNvSpPr>
              <a:spLocks noChangeShapeType="1"/>
            </p:cNvSpPr>
            <p:nvPr/>
          </p:nvSpPr>
          <p:spPr bwMode="auto">
            <a:xfrm>
              <a:off x="1200151" y="2133600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Line 146"/>
            <p:cNvSpPr>
              <a:spLocks noChangeShapeType="1"/>
            </p:cNvSpPr>
            <p:nvPr/>
          </p:nvSpPr>
          <p:spPr bwMode="auto">
            <a:xfrm>
              <a:off x="1871134" y="2133600"/>
              <a:ext cx="28575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3" name="Text Box 160"/>
          <p:cNvSpPr txBox="1">
            <a:spLocks noChangeArrowheads="1"/>
          </p:cNvSpPr>
          <p:nvPr/>
        </p:nvSpPr>
        <p:spPr bwMode="auto">
          <a:xfrm>
            <a:off x="8785981" y="4090762"/>
            <a:ext cx="480484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>
                <a:latin typeface="Verdana" pitchFamily="34" charset="0"/>
                <a:cs typeface="Arial" pitchFamily="34" charset="0"/>
              </a:rPr>
              <a:t>a</a:t>
            </a:r>
            <a:endParaRPr lang="ru-RU" altLang="ru-RU">
              <a:latin typeface="Verdana" pitchFamily="34" charset="0"/>
              <a:cs typeface="Arial" pitchFamily="34" charset="0"/>
            </a:endParaRPr>
          </a:p>
        </p:txBody>
      </p:sp>
      <p:grpSp>
        <p:nvGrpSpPr>
          <p:cNvPr id="64" name="Группа 63"/>
          <p:cNvGrpSpPr/>
          <p:nvPr/>
        </p:nvGrpSpPr>
        <p:grpSpPr>
          <a:xfrm>
            <a:off x="7985580" y="4275592"/>
            <a:ext cx="2114549" cy="941387"/>
            <a:chOff x="6864351" y="4221163"/>
            <a:chExt cx="2114549" cy="941387"/>
          </a:xfrm>
        </p:grpSpPr>
        <p:sp>
          <p:nvSpPr>
            <p:cNvPr id="65" name="Line 156"/>
            <p:cNvSpPr>
              <a:spLocks noChangeShapeType="1"/>
            </p:cNvSpPr>
            <p:nvPr/>
          </p:nvSpPr>
          <p:spPr bwMode="auto">
            <a:xfrm>
              <a:off x="7056968" y="4579938"/>
              <a:ext cx="3852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Line 157"/>
            <p:cNvSpPr>
              <a:spLocks noChangeShapeType="1"/>
            </p:cNvSpPr>
            <p:nvPr/>
          </p:nvSpPr>
          <p:spPr bwMode="auto">
            <a:xfrm flipV="1">
              <a:off x="7442200" y="4221164"/>
              <a:ext cx="0" cy="719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Line 158"/>
            <p:cNvSpPr>
              <a:spLocks noChangeShapeType="1"/>
            </p:cNvSpPr>
            <p:nvPr/>
          </p:nvSpPr>
          <p:spPr bwMode="auto">
            <a:xfrm>
              <a:off x="7442200" y="4221163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Line 159"/>
            <p:cNvSpPr>
              <a:spLocks noChangeShapeType="1"/>
            </p:cNvSpPr>
            <p:nvPr/>
          </p:nvSpPr>
          <p:spPr bwMode="auto">
            <a:xfrm>
              <a:off x="7442200" y="4940300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Text Box 161"/>
            <p:cNvSpPr txBox="1">
              <a:spLocks noChangeArrowheads="1"/>
            </p:cNvSpPr>
            <p:nvPr/>
          </p:nvSpPr>
          <p:spPr bwMode="auto">
            <a:xfrm>
              <a:off x="7730067" y="4795838"/>
              <a:ext cx="480484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>
                  <a:latin typeface="Verdana" pitchFamily="34" charset="0"/>
                  <a:cs typeface="Arial" pitchFamily="34" charset="0"/>
                </a:rPr>
                <a:t>c</a:t>
              </a:r>
              <a:endParaRPr lang="ru-RU" altLang="ru-RU"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70" name="Line 162"/>
            <p:cNvSpPr>
              <a:spLocks noChangeShapeType="1"/>
            </p:cNvSpPr>
            <p:nvPr/>
          </p:nvSpPr>
          <p:spPr bwMode="auto">
            <a:xfrm>
              <a:off x="8113184" y="4221163"/>
              <a:ext cx="28574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Line 163"/>
            <p:cNvSpPr>
              <a:spLocks noChangeShapeType="1"/>
            </p:cNvSpPr>
            <p:nvPr/>
          </p:nvSpPr>
          <p:spPr bwMode="auto">
            <a:xfrm>
              <a:off x="8113184" y="4940300"/>
              <a:ext cx="28574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Line 164"/>
            <p:cNvSpPr>
              <a:spLocks noChangeShapeType="1"/>
            </p:cNvSpPr>
            <p:nvPr/>
          </p:nvSpPr>
          <p:spPr bwMode="auto">
            <a:xfrm flipV="1">
              <a:off x="8401051" y="4221164"/>
              <a:ext cx="0" cy="719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Line 165"/>
            <p:cNvSpPr>
              <a:spLocks noChangeShapeType="1"/>
            </p:cNvSpPr>
            <p:nvPr/>
          </p:nvSpPr>
          <p:spPr bwMode="auto">
            <a:xfrm>
              <a:off x="8401052" y="4579938"/>
              <a:ext cx="3852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Oval 166"/>
            <p:cNvSpPr>
              <a:spLocks noChangeArrowheads="1"/>
            </p:cNvSpPr>
            <p:nvPr/>
          </p:nvSpPr>
          <p:spPr bwMode="auto">
            <a:xfrm>
              <a:off x="8786284" y="4508501"/>
              <a:ext cx="192616" cy="14446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75" name="Oval 167"/>
            <p:cNvSpPr>
              <a:spLocks noChangeArrowheads="1"/>
            </p:cNvSpPr>
            <p:nvPr/>
          </p:nvSpPr>
          <p:spPr bwMode="auto">
            <a:xfrm>
              <a:off x="6864351" y="4508501"/>
              <a:ext cx="192616" cy="14446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</p:grpSp>
      <p:grpSp>
        <p:nvGrpSpPr>
          <p:cNvPr id="76" name="Группа 75"/>
          <p:cNvGrpSpPr/>
          <p:nvPr/>
        </p:nvGrpSpPr>
        <p:grpSpPr>
          <a:xfrm>
            <a:off x="1200151" y="3644901"/>
            <a:ext cx="4032249" cy="1951038"/>
            <a:chOff x="1200151" y="3644901"/>
            <a:chExt cx="4032249" cy="1951038"/>
          </a:xfrm>
        </p:grpSpPr>
        <p:sp>
          <p:nvSpPr>
            <p:cNvPr id="77" name="Line 31"/>
            <p:cNvSpPr>
              <a:spLocks noChangeShapeType="1"/>
            </p:cNvSpPr>
            <p:nvPr/>
          </p:nvSpPr>
          <p:spPr bwMode="auto">
            <a:xfrm>
              <a:off x="1390651" y="4725988"/>
              <a:ext cx="6731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Text Box 34"/>
            <p:cNvSpPr txBox="1">
              <a:spLocks noChangeArrowheads="1"/>
            </p:cNvSpPr>
            <p:nvPr/>
          </p:nvSpPr>
          <p:spPr bwMode="auto">
            <a:xfrm>
              <a:off x="2063751" y="4508501"/>
              <a:ext cx="48048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>
                  <a:latin typeface="Verdana" pitchFamily="34" charset="0"/>
                  <a:cs typeface="Arial" pitchFamily="34" charset="0"/>
                </a:rPr>
                <a:t>a</a:t>
              </a:r>
              <a:endParaRPr lang="ru-RU" altLang="ru-RU"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79" name="Line 38"/>
            <p:cNvSpPr>
              <a:spLocks noChangeShapeType="1"/>
            </p:cNvSpPr>
            <p:nvPr/>
          </p:nvSpPr>
          <p:spPr bwMode="auto">
            <a:xfrm flipV="1">
              <a:off x="2446867" y="4724400"/>
              <a:ext cx="865717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Line 116"/>
            <p:cNvSpPr>
              <a:spLocks noChangeShapeType="1"/>
            </p:cNvSpPr>
            <p:nvPr/>
          </p:nvSpPr>
          <p:spPr bwMode="auto">
            <a:xfrm flipV="1">
              <a:off x="2156884" y="3868738"/>
              <a:ext cx="0" cy="4302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Line 117"/>
            <p:cNvSpPr>
              <a:spLocks noChangeShapeType="1"/>
            </p:cNvSpPr>
            <p:nvPr/>
          </p:nvSpPr>
          <p:spPr bwMode="auto">
            <a:xfrm>
              <a:off x="2156884" y="3862388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Text Box 118"/>
            <p:cNvSpPr txBox="1">
              <a:spLocks noChangeArrowheads="1"/>
            </p:cNvSpPr>
            <p:nvPr/>
          </p:nvSpPr>
          <p:spPr bwMode="auto">
            <a:xfrm>
              <a:off x="2639485" y="3644901"/>
              <a:ext cx="67098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>
                  <a:latin typeface="Verdana" pitchFamily="34" charset="0"/>
                  <a:cs typeface="Arial" pitchFamily="34" charset="0"/>
                </a:rPr>
                <a:t>a</a:t>
              </a:r>
              <a:endParaRPr lang="ru-RU" altLang="ru-RU"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83" name="Line 120"/>
            <p:cNvSpPr>
              <a:spLocks noChangeShapeType="1"/>
            </p:cNvSpPr>
            <p:nvPr/>
          </p:nvSpPr>
          <p:spPr bwMode="auto">
            <a:xfrm>
              <a:off x="3213100" y="3862388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Line 121"/>
            <p:cNvSpPr>
              <a:spLocks noChangeShapeType="1"/>
            </p:cNvSpPr>
            <p:nvPr/>
          </p:nvSpPr>
          <p:spPr bwMode="auto">
            <a:xfrm>
              <a:off x="3213100" y="4298950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Line 122"/>
            <p:cNvSpPr>
              <a:spLocks noChangeShapeType="1"/>
            </p:cNvSpPr>
            <p:nvPr/>
          </p:nvSpPr>
          <p:spPr bwMode="auto">
            <a:xfrm flipV="1">
              <a:off x="3503084" y="3868738"/>
              <a:ext cx="0" cy="4302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Text Box 123"/>
            <p:cNvSpPr txBox="1">
              <a:spLocks noChangeArrowheads="1"/>
            </p:cNvSpPr>
            <p:nvPr/>
          </p:nvSpPr>
          <p:spPr bwMode="auto">
            <a:xfrm>
              <a:off x="2349500" y="4083051"/>
              <a:ext cx="1153584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dirty="0" smtClean="0">
                  <a:latin typeface="Verdana" pitchFamily="34" charset="0"/>
                  <a:cs typeface="Arial" pitchFamily="34" charset="0"/>
                </a:rPr>
                <a:t>  Не </a:t>
              </a:r>
              <a:r>
                <a:rPr lang="en-US" altLang="ru-RU" dirty="0">
                  <a:latin typeface="Verdana" pitchFamily="34" charset="0"/>
                  <a:cs typeface="Arial" pitchFamily="34" charset="0"/>
                </a:rPr>
                <a:t>b</a:t>
              </a:r>
              <a:endParaRPr lang="ru-RU" altLang="ru-RU" dirty="0"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87" name="Line 124"/>
            <p:cNvSpPr>
              <a:spLocks noChangeShapeType="1"/>
            </p:cNvSpPr>
            <p:nvPr/>
          </p:nvSpPr>
          <p:spPr bwMode="auto">
            <a:xfrm>
              <a:off x="2156884" y="4298950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Line 126"/>
            <p:cNvSpPr>
              <a:spLocks noChangeShapeType="1"/>
            </p:cNvSpPr>
            <p:nvPr/>
          </p:nvSpPr>
          <p:spPr bwMode="auto">
            <a:xfrm>
              <a:off x="3503084" y="4076700"/>
              <a:ext cx="28574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Text Box 127"/>
            <p:cNvSpPr txBox="1">
              <a:spLocks noChangeArrowheads="1"/>
            </p:cNvSpPr>
            <p:nvPr/>
          </p:nvSpPr>
          <p:spPr bwMode="auto">
            <a:xfrm>
              <a:off x="1966384" y="5013326"/>
              <a:ext cx="48048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>
                  <a:latin typeface="Verdana" pitchFamily="34" charset="0"/>
                  <a:cs typeface="Arial" pitchFamily="34" charset="0"/>
                </a:rPr>
                <a:t>c</a:t>
              </a:r>
              <a:endParaRPr lang="ru-RU" altLang="ru-RU"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90" name="Text Box 128"/>
            <p:cNvSpPr txBox="1">
              <a:spLocks noChangeArrowheads="1"/>
            </p:cNvSpPr>
            <p:nvPr/>
          </p:nvSpPr>
          <p:spPr bwMode="auto">
            <a:xfrm>
              <a:off x="2929467" y="4797426"/>
              <a:ext cx="480484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>
                  <a:latin typeface="Verdana" pitchFamily="34" charset="0"/>
                  <a:cs typeface="Arial" pitchFamily="34" charset="0"/>
                </a:rPr>
                <a:t>b</a:t>
              </a:r>
              <a:endParaRPr lang="ru-RU" altLang="ru-RU"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91" name="Line 130"/>
            <p:cNvSpPr>
              <a:spLocks noChangeShapeType="1"/>
            </p:cNvSpPr>
            <p:nvPr/>
          </p:nvSpPr>
          <p:spPr bwMode="auto">
            <a:xfrm>
              <a:off x="3693584" y="5445125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Text Box 131"/>
            <p:cNvSpPr txBox="1">
              <a:spLocks noChangeArrowheads="1"/>
            </p:cNvSpPr>
            <p:nvPr/>
          </p:nvSpPr>
          <p:spPr bwMode="auto">
            <a:xfrm>
              <a:off x="2829985" y="5229226"/>
              <a:ext cx="115358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dirty="0" smtClean="0">
                  <a:latin typeface="Verdana" pitchFamily="34" charset="0"/>
                  <a:cs typeface="Arial" pitchFamily="34" charset="0"/>
                </a:rPr>
                <a:t>  Не </a:t>
              </a:r>
              <a:r>
                <a:rPr lang="ru-RU" altLang="ru-RU" dirty="0">
                  <a:latin typeface="Verdana" pitchFamily="34" charset="0"/>
                  <a:cs typeface="Arial" pitchFamily="34" charset="0"/>
                </a:rPr>
                <a:t>с</a:t>
              </a:r>
            </a:p>
          </p:txBody>
        </p:sp>
        <p:sp>
          <p:nvSpPr>
            <p:cNvPr id="93" name="Line 132"/>
            <p:cNvSpPr>
              <a:spLocks noChangeShapeType="1"/>
            </p:cNvSpPr>
            <p:nvPr/>
          </p:nvSpPr>
          <p:spPr bwMode="auto">
            <a:xfrm>
              <a:off x="2637367" y="5445125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Line 134"/>
            <p:cNvSpPr>
              <a:spLocks noChangeShapeType="1"/>
            </p:cNvSpPr>
            <p:nvPr/>
          </p:nvSpPr>
          <p:spPr bwMode="auto">
            <a:xfrm flipV="1">
              <a:off x="2637367" y="5014913"/>
              <a:ext cx="0" cy="4302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Line 135"/>
            <p:cNvSpPr>
              <a:spLocks noChangeShapeType="1"/>
            </p:cNvSpPr>
            <p:nvPr/>
          </p:nvSpPr>
          <p:spPr bwMode="auto">
            <a:xfrm>
              <a:off x="2637367" y="5008563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Line 136"/>
            <p:cNvSpPr>
              <a:spLocks noChangeShapeType="1"/>
            </p:cNvSpPr>
            <p:nvPr/>
          </p:nvSpPr>
          <p:spPr bwMode="auto">
            <a:xfrm>
              <a:off x="2637367" y="5445125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Line 138"/>
            <p:cNvSpPr>
              <a:spLocks noChangeShapeType="1"/>
            </p:cNvSpPr>
            <p:nvPr/>
          </p:nvSpPr>
          <p:spPr bwMode="auto">
            <a:xfrm flipV="1">
              <a:off x="3983567" y="5013326"/>
              <a:ext cx="0" cy="4302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Line 139"/>
            <p:cNvSpPr>
              <a:spLocks noChangeShapeType="1"/>
            </p:cNvSpPr>
            <p:nvPr/>
          </p:nvSpPr>
          <p:spPr bwMode="auto">
            <a:xfrm>
              <a:off x="3693584" y="5013325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Text Box 140"/>
            <p:cNvSpPr txBox="1">
              <a:spLocks noChangeArrowheads="1"/>
            </p:cNvSpPr>
            <p:nvPr/>
          </p:nvSpPr>
          <p:spPr bwMode="auto">
            <a:xfrm>
              <a:off x="3695701" y="3860801"/>
              <a:ext cx="480484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>
                  <a:latin typeface="Verdana" pitchFamily="34" charset="0"/>
                  <a:cs typeface="Arial" pitchFamily="34" charset="0"/>
                </a:rPr>
                <a:t>c</a:t>
              </a:r>
              <a:endParaRPr lang="ru-RU" altLang="ru-RU">
                <a:latin typeface="Verdana" pitchFamily="34" charset="0"/>
                <a:cs typeface="Arial" pitchFamily="34" charset="0"/>
              </a:endParaRPr>
            </a:p>
          </p:txBody>
        </p:sp>
        <p:sp>
          <p:nvSpPr>
            <p:cNvPr id="100" name="Line 141"/>
            <p:cNvSpPr>
              <a:spLocks noChangeShapeType="1"/>
            </p:cNvSpPr>
            <p:nvPr/>
          </p:nvSpPr>
          <p:spPr bwMode="auto">
            <a:xfrm>
              <a:off x="2351618" y="5229225"/>
              <a:ext cx="28574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Line 143"/>
            <p:cNvSpPr>
              <a:spLocks noChangeShapeType="1"/>
            </p:cNvSpPr>
            <p:nvPr/>
          </p:nvSpPr>
          <p:spPr bwMode="auto">
            <a:xfrm flipV="1">
              <a:off x="4176184" y="4724400"/>
              <a:ext cx="8636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Line 147"/>
            <p:cNvSpPr>
              <a:spLocks noChangeShapeType="1"/>
            </p:cNvSpPr>
            <p:nvPr/>
          </p:nvSpPr>
          <p:spPr bwMode="auto">
            <a:xfrm>
              <a:off x="1775884" y="5229225"/>
              <a:ext cx="2878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Line 148"/>
            <p:cNvSpPr>
              <a:spLocks noChangeShapeType="1"/>
            </p:cNvSpPr>
            <p:nvPr/>
          </p:nvSpPr>
          <p:spPr bwMode="auto">
            <a:xfrm>
              <a:off x="1775885" y="4076700"/>
              <a:ext cx="3831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Line 149"/>
            <p:cNvSpPr>
              <a:spLocks noChangeShapeType="1"/>
            </p:cNvSpPr>
            <p:nvPr/>
          </p:nvSpPr>
          <p:spPr bwMode="auto">
            <a:xfrm>
              <a:off x="1775884" y="4076701"/>
              <a:ext cx="0" cy="1152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Line 150"/>
            <p:cNvSpPr>
              <a:spLocks noChangeShapeType="1"/>
            </p:cNvSpPr>
            <p:nvPr/>
          </p:nvSpPr>
          <p:spPr bwMode="auto">
            <a:xfrm flipV="1">
              <a:off x="4176185" y="4076700"/>
              <a:ext cx="478367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Line 151"/>
            <p:cNvSpPr>
              <a:spLocks noChangeShapeType="1"/>
            </p:cNvSpPr>
            <p:nvPr/>
          </p:nvSpPr>
          <p:spPr bwMode="auto">
            <a:xfrm flipV="1">
              <a:off x="3983567" y="5229225"/>
              <a:ext cx="6731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Line 152"/>
            <p:cNvSpPr>
              <a:spLocks noChangeShapeType="1"/>
            </p:cNvSpPr>
            <p:nvPr/>
          </p:nvSpPr>
          <p:spPr bwMode="auto">
            <a:xfrm flipV="1">
              <a:off x="4654551" y="4076701"/>
              <a:ext cx="0" cy="1152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Oval 153"/>
            <p:cNvSpPr>
              <a:spLocks noChangeArrowheads="1"/>
            </p:cNvSpPr>
            <p:nvPr/>
          </p:nvSpPr>
          <p:spPr bwMode="auto">
            <a:xfrm>
              <a:off x="5039784" y="4652963"/>
              <a:ext cx="192616" cy="14446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109" name="Oval 154"/>
            <p:cNvSpPr>
              <a:spLocks noChangeArrowheads="1"/>
            </p:cNvSpPr>
            <p:nvPr/>
          </p:nvSpPr>
          <p:spPr bwMode="auto">
            <a:xfrm>
              <a:off x="1200151" y="4652963"/>
              <a:ext cx="192616" cy="14446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110" name="Text Box 168"/>
            <p:cNvSpPr txBox="1">
              <a:spLocks noChangeArrowheads="1"/>
            </p:cNvSpPr>
            <p:nvPr/>
          </p:nvSpPr>
          <p:spPr bwMode="auto">
            <a:xfrm>
              <a:off x="3312585" y="4508501"/>
              <a:ext cx="115358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dirty="0" smtClean="0">
                  <a:latin typeface="Verdana" pitchFamily="34" charset="0"/>
                  <a:cs typeface="Arial" pitchFamily="34" charset="0"/>
                </a:rPr>
                <a:t>  Не </a:t>
              </a:r>
              <a:r>
                <a:rPr lang="ru-RU" altLang="ru-RU" dirty="0">
                  <a:latin typeface="Verdana" pitchFamily="34" charset="0"/>
                  <a:cs typeface="Arial" pitchFamily="34" charset="0"/>
                </a:rPr>
                <a:t>с</a:t>
              </a:r>
            </a:p>
          </p:txBody>
        </p:sp>
      </p:grpSp>
      <p:sp>
        <p:nvSpPr>
          <p:cNvPr id="111" name="Text Box 170"/>
          <p:cNvSpPr txBox="1">
            <a:spLocks noChangeArrowheads="1"/>
          </p:cNvSpPr>
          <p:nvPr/>
        </p:nvSpPr>
        <p:spPr bwMode="auto">
          <a:xfrm>
            <a:off x="6434667" y="4389891"/>
            <a:ext cx="115358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 dirty="0">
                <a:latin typeface="Verdana" pitchFamily="34" charset="0"/>
                <a:cs typeface="Arial" pitchFamily="34" charset="0"/>
              </a:rPr>
              <a:t>И</a:t>
            </a:r>
          </a:p>
        </p:txBody>
      </p:sp>
      <p:sp>
        <p:nvSpPr>
          <p:cNvPr id="112" name="Text Box 105"/>
          <p:cNvSpPr txBox="1">
            <a:spLocks noChangeArrowheads="1"/>
          </p:cNvSpPr>
          <p:nvPr/>
        </p:nvSpPr>
        <p:spPr bwMode="auto">
          <a:xfrm>
            <a:off x="0" y="1700213"/>
            <a:ext cx="115358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 dirty="0">
                <a:latin typeface="Verdana" pitchFamily="34" charset="0"/>
                <a:cs typeface="Arial" pitchFamily="34" charset="0"/>
              </a:rPr>
              <a:t>1.</a:t>
            </a:r>
          </a:p>
        </p:txBody>
      </p:sp>
      <p:sp>
        <p:nvSpPr>
          <p:cNvPr id="113" name="Text Box 105"/>
          <p:cNvSpPr txBox="1">
            <a:spLocks noChangeArrowheads="1"/>
          </p:cNvSpPr>
          <p:nvPr/>
        </p:nvSpPr>
        <p:spPr bwMode="auto">
          <a:xfrm>
            <a:off x="0" y="3746727"/>
            <a:ext cx="115358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 dirty="0" smtClean="0">
                <a:latin typeface="Verdana" pitchFamily="34" charset="0"/>
                <a:cs typeface="Arial" pitchFamily="34" charset="0"/>
              </a:rPr>
              <a:t>2.</a:t>
            </a:r>
            <a:endParaRPr lang="ru-RU" altLang="ru-RU" sz="2400" b="1" dirty="0">
              <a:latin typeface="Verdana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7686" y="-302907"/>
            <a:ext cx="10711543" cy="1512168"/>
          </a:xfrm>
        </p:spPr>
        <p:txBody>
          <a:bodyPr/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dirty="0" smtClean="0"/>
              <a:t>Упростите переключательную схему, постройте ее упрощенный вариант</a:t>
            </a:r>
            <a:endParaRPr lang="ru-RU" altLang="ru-RU" sz="2800" b="1" dirty="0" smtClean="0"/>
          </a:p>
        </p:txBody>
      </p:sp>
      <p:sp>
        <p:nvSpPr>
          <p:cNvPr id="4" name="Text Box 62"/>
          <p:cNvSpPr txBox="1">
            <a:spLocks noChangeArrowheads="1"/>
          </p:cNvSpPr>
          <p:nvPr/>
        </p:nvSpPr>
        <p:spPr bwMode="auto">
          <a:xfrm>
            <a:off x="0" y="1497239"/>
            <a:ext cx="115358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 dirty="0">
                <a:latin typeface="Verdana" pitchFamily="34" charset="0"/>
                <a:cs typeface="Arial" pitchFamily="34" charset="0"/>
              </a:rPr>
              <a:t>1.</a:t>
            </a:r>
          </a:p>
        </p:txBody>
      </p:sp>
      <p:sp>
        <p:nvSpPr>
          <p:cNvPr id="5" name="Text Box 62"/>
          <p:cNvSpPr txBox="1">
            <a:spLocks noChangeArrowheads="1"/>
          </p:cNvSpPr>
          <p:nvPr/>
        </p:nvSpPr>
        <p:spPr bwMode="auto">
          <a:xfrm>
            <a:off x="0" y="4022725"/>
            <a:ext cx="115358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 dirty="0" smtClean="0">
                <a:latin typeface="Verdana" pitchFamily="34" charset="0"/>
                <a:cs typeface="Arial" pitchFamily="34" charset="0"/>
              </a:rPr>
              <a:t>2.</a:t>
            </a:r>
            <a:endParaRPr lang="ru-RU" altLang="ru-RU" sz="2400" b="1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6" name="Text Box 62"/>
          <p:cNvSpPr txBox="1">
            <a:spLocks noChangeArrowheads="1"/>
          </p:cNvSpPr>
          <p:nvPr/>
        </p:nvSpPr>
        <p:spPr bwMode="auto">
          <a:xfrm>
            <a:off x="6409570" y="1595210"/>
            <a:ext cx="115358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 dirty="0" smtClean="0">
                <a:latin typeface="Verdana" pitchFamily="34" charset="0"/>
                <a:cs typeface="Arial" pitchFamily="34" charset="0"/>
              </a:rPr>
              <a:t>3.</a:t>
            </a:r>
            <a:endParaRPr lang="ru-RU" altLang="ru-RU" sz="2400" b="1" dirty="0">
              <a:latin typeface="Verdana" pitchFamily="34" charset="0"/>
              <a:cs typeface="Arial" pitchFamily="34" charset="0"/>
            </a:endParaRPr>
          </a:p>
        </p:txBody>
      </p:sp>
      <p:pic>
        <p:nvPicPr>
          <p:cNvPr id="7" name="Рисунок 18" descr="http://book.kbsu.ru/theory/chapter5/008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8315" y="1529898"/>
            <a:ext cx="4288972" cy="136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21" descr="http://book.kbsu.ru/theory/chapter5/008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1922" y="4005263"/>
            <a:ext cx="4257396" cy="162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26" descr="http://book.kbsu.ru/theory/chapter5/009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51913" y="2053547"/>
            <a:ext cx="4091819" cy="68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2"/>
          <p:cNvSpPr txBox="1">
            <a:spLocks noChangeArrowheads="1"/>
          </p:cNvSpPr>
          <p:nvPr/>
        </p:nvSpPr>
        <p:spPr bwMode="auto">
          <a:xfrm>
            <a:off x="6518427" y="4055382"/>
            <a:ext cx="115358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 dirty="0" smtClean="0">
                <a:latin typeface="Verdana" pitchFamily="34" charset="0"/>
                <a:cs typeface="Arial" pitchFamily="34" charset="0"/>
              </a:rPr>
              <a:t>4.</a:t>
            </a:r>
            <a:endParaRPr lang="ru-RU" altLang="ru-RU" sz="2400" b="1" dirty="0">
              <a:latin typeface="Verdana" pitchFamily="34" charset="0"/>
              <a:cs typeface="Arial" pitchFamily="34" charset="0"/>
            </a:endParaRPr>
          </a:p>
        </p:txBody>
      </p:sp>
      <p:pic>
        <p:nvPicPr>
          <p:cNvPr id="11" name="Рисунок 29" descr="http://book.kbsu.ru/theory/chapter5/009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2543" y="4540865"/>
            <a:ext cx="4234544" cy="1029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7533" y="404813"/>
            <a:ext cx="10363200" cy="1728043"/>
          </a:xfrm>
        </p:spPr>
        <p:txBody>
          <a:bodyPr anchor="b"/>
          <a:lstStyle/>
          <a:p>
            <a:pPr algn="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sz="3000" smtClean="0"/>
              <a:t>Постройте переключательные схемы с заданными функциями проводимости:</a:t>
            </a: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0" y="27569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0" y="27569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7413" name="Text Box 77"/>
          <p:cNvSpPr txBox="1">
            <a:spLocks noChangeArrowheads="1"/>
          </p:cNvSpPr>
          <p:nvPr/>
        </p:nvSpPr>
        <p:spPr bwMode="auto">
          <a:xfrm>
            <a:off x="1622274" y="2497138"/>
            <a:ext cx="10754783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dirty="0">
                <a:latin typeface="Verdana" pitchFamily="34" charset="0"/>
                <a:cs typeface="Arial" pitchFamily="34" charset="0"/>
              </a:rPr>
              <a:t>1. (a </a:t>
            </a:r>
            <a:r>
              <a:rPr lang="en-US" altLang="ru-RU" dirty="0">
                <a:latin typeface="Verdana" pitchFamily="34" charset="0"/>
                <a:cs typeface="Arial" pitchFamily="34" charset="0"/>
              </a:rPr>
              <a:t>v </a:t>
            </a:r>
            <a:r>
              <a:rPr lang="en-US" altLang="ru-RU" sz="2400" dirty="0">
                <a:latin typeface="Verdana" pitchFamily="34" charset="0"/>
                <a:cs typeface="Arial" pitchFamily="34" charset="0"/>
              </a:rPr>
              <a:t>b) * c </a:t>
            </a:r>
            <a:r>
              <a:rPr lang="en-US" altLang="ru-RU" dirty="0">
                <a:latin typeface="Verdana" pitchFamily="34" charset="0"/>
                <a:cs typeface="Arial" pitchFamily="34" charset="0"/>
              </a:rPr>
              <a:t>v </a:t>
            </a:r>
            <a:r>
              <a:rPr lang="en-US" altLang="ru-RU" sz="2400" dirty="0">
                <a:latin typeface="Verdana" pitchFamily="34" charset="0"/>
                <a:cs typeface="Arial" pitchFamily="34" charset="0"/>
              </a:rPr>
              <a:t>a * b</a:t>
            </a:r>
          </a:p>
          <a:p>
            <a:pPr>
              <a:spcBef>
                <a:spcPct val="50000"/>
              </a:spcBef>
            </a:pPr>
            <a:r>
              <a:rPr lang="en-US" altLang="ru-RU" sz="2400" dirty="0">
                <a:latin typeface="Verdana" pitchFamily="34" charset="0"/>
                <a:cs typeface="Arial" pitchFamily="34" charset="0"/>
              </a:rPr>
              <a:t>2. a * (b </a:t>
            </a:r>
            <a:r>
              <a:rPr lang="en-US" altLang="ru-RU" dirty="0">
                <a:latin typeface="Verdana" pitchFamily="34" charset="0"/>
                <a:cs typeface="Arial" pitchFamily="34" charset="0"/>
              </a:rPr>
              <a:t>v </a:t>
            </a:r>
            <a:r>
              <a:rPr lang="en-US" altLang="ru-RU" sz="2400" dirty="0">
                <a:latin typeface="Verdana" pitchFamily="34" charset="0"/>
                <a:cs typeface="Arial" pitchFamily="34" charset="0"/>
              </a:rPr>
              <a:t>c) </a:t>
            </a:r>
            <a:r>
              <a:rPr lang="en-US" altLang="ru-RU" dirty="0">
                <a:latin typeface="Verdana" pitchFamily="34" charset="0"/>
                <a:cs typeface="Arial" pitchFamily="34" charset="0"/>
              </a:rPr>
              <a:t>v </a:t>
            </a:r>
            <a:r>
              <a:rPr lang="en-US" altLang="ru-RU" sz="2400" dirty="0">
                <a:latin typeface="Verdana" pitchFamily="34" charset="0"/>
                <a:cs typeface="Arial" pitchFamily="34" charset="0"/>
              </a:rPr>
              <a:t>b* (a </a:t>
            </a:r>
            <a:r>
              <a:rPr lang="en-US" altLang="ru-RU" dirty="0">
                <a:latin typeface="Verdana" pitchFamily="34" charset="0"/>
                <a:cs typeface="Arial" pitchFamily="34" charset="0"/>
              </a:rPr>
              <a:t>v </a:t>
            </a:r>
            <a:r>
              <a:rPr lang="en-US" altLang="ru-RU" sz="2400" dirty="0">
                <a:latin typeface="Verdana" pitchFamily="34" charset="0"/>
                <a:cs typeface="Arial" pitchFamily="34" charset="0"/>
              </a:rPr>
              <a:t>c)</a:t>
            </a:r>
          </a:p>
          <a:p>
            <a:pPr>
              <a:spcBef>
                <a:spcPct val="50000"/>
              </a:spcBef>
            </a:pPr>
            <a:r>
              <a:rPr lang="en-US" altLang="ru-RU" sz="2400" dirty="0">
                <a:latin typeface="Verdana" pitchFamily="34" charset="0"/>
                <a:cs typeface="Arial" pitchFamily="34" charset="0"/>
              </a:rPr>
              <a:t>3. a </a:t>
            </a:r>
            <a:r>
              <a:rPr lang="en-US" altLang="ru-RU" dirty="0">
                <a:latin typeface="Verdana" pitchFamily="34" charset="0"/>
                <a:cs typeface="Arial" pitchFamily="34" charset="0"/>
              </a:rPr>
              <a:t>v </a:t>
            </a:r>
            <a:r>
              <a:rPr lang="en-US" altLang="ru-RU" sz="2400" dirty="0">
                <a:latin typeface="Verdana" pitchFamily="34" charset="0"/>
                <a:cs typeface="Arial" pitchFamily="34" charset="0"/>
              </a:rPr>
              <a:t>b * c * d </a:t>
            </a:r>
            <a:r>
              <a:rPr lang="en-US" altLang="ru-RU" dirty="0">
                <a:latin typeface="Verdana" pitchFamily="34" charset="0"/>
                <a:cs typeface="Arial" pitchFamily="34" charset="0"/>
              </a:rPr>
              <a:t>v </a:t>
            </a:r>
            <a:r>
              <a:rPr lang="en-US" altLang="ru-RU" sz="2400" dirty="0">
                <a:latin typeface="Verdana" pitchFamily="34" charset="0"/>
                <a:cs typeface="Arial" pitchFamily="34" charset="0"/>
              </a:rPr>
              <a:t>b * c * d </a:t>
            </a:r>
            <a:r>
              <a:rPr lang="en-US" altLang="ru-RU" dirty="0">
                <a:latin typeface="Verdana" pitchFamily="34" charset="0"/>
                <a:cs typeface="Arial" pitchFamily="34" charset="0"/>
              </a:rPr>
              <a:t>v </a:t>
            </a:r>
            <a:r>
              <a:rPr lang="en-US" altLang="ru-RU" sz="2400" dirty="0">
                <a:latin typeface="Verdana" pitchFamily="34" charset="0"/>
                <a:cs typeface="Arial" pitchFamily="34" charset="0"/>
              </a:rPr>
              <a:t>b </a:t>
            </a:r>
            <a:r>
              <a:rPr lang="en-US" altLang="ru-RU" dirty="0">
                <a:latin typeface="Verdana" pitchFamily="34" charset="0"/>
                <a:cs typeface="Arial" pitchFamily="34" charset="0"/>
              </a:rPr>
              <a:t>v </a:t>
            </a:r>
            <a:r>
              <a:rPr lang="en-US" altLang="ru-RU" sz="2400" dirty="0">
                <a:latin typeface="Verdana" pitchFamily="34" charset="0"/>
                <a:cs typeface="Arial" pitchFamily="34" charset="0"/>
              </a:rPr>
              <a:t>b * c * d</a:t>
            </a:r>
          </a:p>
          <a:p>
            <a:pPr>
              <a:spcBef>
                <a:spcPct val="50000"/>
              </a:spcBef>
            </a:pPr>
            <a:r>
              <a:rPr lang="en-US" altLang="ru-RU" sz="2400" dirty="0">
                <a:latin typeface="Verdana" pitchFamily="34" charset="0"/>
                <a:cs typeface="Arial" pitchFamily="34" charset="0"/>
              </a:rPr>
              <a:t>4. a * b * (c * d </a:t>
            </a:r>
            <a:r>
              <a:rPr lang="en-US" altLang="ru-RU" dirty="0">
                <a:latin typeface="Verdana" pitchFamily="34" charset="0"/>
                <a:cs typeface="Arial" pitchFamily="34" charset="0"/>
              </a:rPr>
              <a:t>v </a:t>
            </a:r>
            <a:r>
              <a:rPr lang="en-US" altLang="ru-RU" sz="2400" dirty="0">
                <a:latin typeface="Verdana" pitchFamily="34" charset="0"/>
                <a:cs typeface="Arial" pitchFamily="34" charset="0"/>
              </a:rPr>
              <a:t>b </a:t>
            </a:r>
            <a:r>
              <a:rPr lang="en-US" altLang="ru-RU" dirty="0">
                <a:latin typeface="Verdana" pitchFamily="34" charset="0"/>
                <a:cs typeface="Arial" pitchFamily="34" charset="0"/>
              </a:rPr>
              <a:t>v </a:t>
            </a:r>
            <a:r>
              <a:rPr lang="en-US" altLang="ru-RU" sz="2400" dirty="0">
                <a:latin typeface="Verdana" pitchFamily="34" charset="0"/>
                <a:cs typeface="Arial" pitchFamily="34" charset="0"/>
              </a:rPr>
              <a:t>a) </a:t>
            </a:r>
            <a:r>
              <a:rPr lang="en-US" altLang="ru-RU" dirty="0">
                <a:latin typeface="Verdana" pitchFamily="34" charset="0"/>
                <a:cs typeface="Arial" pitchFamily="34" charset="0"/>
              </a:rPr>
              <a:t>v </a:t>
            </a:r>
            <a:r>
              <a:rPr lang="en-US" altLang="ru-RU" sz="2400" dirty="0">
                <a:latin typeface="Verdana" pitchFamily="34" charset="0"/>
                <a:cs typeface="Arial" pitchFamily="34" charset="0"/>
              </a:rPr>
              <a:t>a * (c </a:t>
            </a:r>
            <a:r>
              <a:rPr lang="en-US" altLang="ru-RU" dirty="0">
                <a:latin typeface="Verdana" pitchFamily="34" charset="0"/>
                <a:cs typeface="Arial" pitchFamily="34" charset="0"/>
              </a:rPr>
              <a:t>v </a:t>
            </a:r>
            <a:r>
              <a:rPr lang="en-US" altLang="ru-RU" sz="2400" dirty="0">
                <a:latin typeface="Verdana" pitchFamily="34" charset="0"/>
                <a:cs typeface="Arial" pitchFamily="34" charset="0"/>
              </a:rPr>
              <a:t>d) *a </a:t>
            </a:r>
            <a:r>
              <a:rPr lang="en-US" altLang="ru-RU" dirty="0">
                <a:latin typeface="Verdana" pitchFamily="34" charset="0"/>
                <a:cs typeface="Arial" pitchFamily="34" charset="0"/>
              </a:rPr>
              <a:t>v </a:t>
            </a:r>
            <a:r>
              <a:rPr lang="en-US" altLang="ru-RU" sz="2400" dirty="0">
                <a:latin typeface="Verdana" pitchFamily="34" charset="0"/>
                <a:cs typeface="Arial" pitchFamily="34" charset="0"/>
              </a:rPr>
              <a:t>b</a:t>
            </a:r>
            <a:endParaRPr lang="ru-RU" altLang="ru-RU" sz="2400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17414" name="Line 78"/>
          <p:cNvSpPr>
            <a:spLocks noChangeShapeType="1"/>
          </p:cNvSpPr>
          <p:nvPr/>
        </p:nvSpPr>
        <p:spPr bwMode="auto">
          <a:xfrm>
            <a:off x="3827842" y="2546804"/>
            <a:ext cx="38311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5" name="Line 79"/>
          <p:cNvSpPr>
            <a:spLocks noChangeShapeType="1"/>
          </p:cNvSpPr>
          <p:nvPr/>
        </p:nvSpPr>
        <p:spPr bwMode="auto">
          <a:xfrm>
            <a:off x="2759228" y="3062514"/>
            <a:ext cx="38311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6" name="Line 80"/>
          <p:cNvSpPr>
            <a:spLocks noChangeShapeType="1"/>
          </p:cNvSpPr>
          <p:nvPr/>
        </p:nvSpPr>
        <p:spPr bwMode="auto">
          <a:xfrm>
            <a:off x="4484613" y="3068637"/>
            <a:ext cx="38311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7" name="Line 81"/>
          <p:cNvSpPr>
            <a:spLocks noChangeShapeType="1"/>
          </p:cNvSpPr>
          <p:nvPr/>
        </p:nvSpPr>
        <p:spPr bwMode="auto">
          <a:xfrm>
            <a:off x="2460475" y="3606120"/>
            <a:ext cx="38311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8" name="Line 82"/>
          <p:cNvSpPr>
            <a:spLocks noChangeShapeType="1"/>
          </p:cNvSpPr>
          <p:nvPr/>
        </p:nvSpPr>
        <p:spPr bwMode="auto">
          <a:xfrm>
            <a:off x="4134757" y="3606120"/>
            <a:ext cx="38311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9" name="Line 83"/>
          <p:cNvSpPr>
            <a:spLocks noChangeShapeType="1"/>
          </p:cNvSpPr>
          <p:nvPr/>
        </p:nvSpPr>
        <p:spPr bwMode="auto">
          <a:xfrm>
            <a:off x="4780643" y="3627891"/>
            <a:ext cx="38311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0" name="Line 84"/>
          <p:cNvSpPr>
            <a:spLocks noChangeShapeType="1"/>
          </p:cNvSpPr>
          <p:nvPr/>
        </p:nvSpPr>
        <p:spPr bwMode="auto">
          <a:xfrm>
            <a:off x="6392334" y="3606120"/>
            <a:ext cx="38311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1" name="Line 85"/>
          <p:cNvSpPr>
            <a:spLocks noChangeShapeType="1"/>
          </p:cNvSpPr>
          <p:nvPr/>
        </p:nvSpPr>
        <p:spPr bwMode="auto">
          <a:xfrm>
            <a:off x="6975628" y="3584349"/>
            <a:ext cx="38311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2" name="Line 86"/>
          <p:cNvSpPr>
            <a:spLocks noChangeShapeType="1"/>
          </p:cNvSpPr>
          <p:nvPr/>
        </p:nvSpPr>
        <p:spPr bwMode="auto">
          <a:xfrm>
            <a:off x="7602463" y="3584349"/>
            <a:ext cx="38311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3" name="Line 87"/>
          <p:cNvSpPr>
            <a:spLocks noChangeShapeType="1"/>
          </p:cNvSpPr>
          <p:nvPr/>
        </p:nvSpPr>
        <p:spPr bwMode="auto">
          <a:xfrm>
            <a:off x="3966634" y="4160611"/>
            <a:ext cx="38311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4" name="Line 88"/>
          <p:cNvSpPr>
            <a:spLocks noChangeShapeType="1"/>
          </p:cNvSpPr>
          <p:nvPr/>
        </p:nvSpPr>
        <p:spPr bwMode="auto">
          <a:xfrm>
            <a:off x="4422624" y="4160611"/>
            <a:ext cx="38311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5" name="Line 89"/>
          <p:cNvSpPr>
            <a:spLocks noChangeShapeType="1"/>
          </p:cNvSpPr>
          <p:nvPr/>
        </p:nvSpPr>
        <p:spPr bwMode="auto">
          <a:xfrm>
            <a:off x="5608260" y="4182383"/>
            <a:ext cx="38311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7533" y="404813"/>
            <a:ext cx="10363200" cy="1728043"/>
          </a:xfrm>
        </p:spPr>
        <p:txBody>
          <a:bodyPr anchor="b"/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sz="3000" dirty="0" smtClean="0"/>
              <a:t>Постройте </a:t>
            </a:r>
            <a:r>
              <a:rPr lang="ru-RU" altLang="ru-RU" sz="3000" dirty="0" smtClean="0"/>
              <a:t>таблицу истинности:</a:t>
            </a:r>
            <a:endParaRPr lang="ru-RU" altLang="ru-RU" sz="3000" dirty="0" smtClean="0"/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0" y="27569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0" y="27569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7413" name="Text Box 77"/>
          <p:cNvSpPr txBox="1">
            <a:spLocks noChangeArrowheads="1"/>
          </p:cNvSpPr>
          <p:nvPr/>
        </p:nvSpPr>
        <p:spPr bwMode="auto">
          <a:xfrm>
            <a:off x="1000990" y="2690085"/>
            <a:ext cx="10754783" cy="2193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/>
              <a:t>1) </a:t>
            </a:r>
            <a:r>
              <a:rPr lang="en-US" sz="2400" dirty="0" err="1" smtClean="0"/>
              <a:t>x</a:t>
            </a:r>
            <a:r>
              <a:rPr lang="en-US" sz="2400" dirty="0" err="1" smtClean="0"/>
              <a:t>∧y∧z</a:t>
            </a:r>
            <a:r>
              <a:rPr lang="en-US" sz="2400" dirty="0" smtClean="0"/>
              <a:t>;  </a:t>
            </a:r>
            <a:r>
              <a:rPr lang="en-US" sz="2400" dirty="0" smtClean="0"/>
              <a:t> </a:t>
            </a:r>
            <a:r>
              <a:rPr lang="en-US" sz="2400" dirty="0" smtClean="0"/>
              <a:t>       2) x∧¬</a:t>
            </a:r>
            <a:r>
              <a:rPr lang="en-US" sz="2400" dirty="0" err="1" smtClean="0"/>
              <a:t>y∧z</a:t>
            </a:r>
            <a:r>
              <a:rPr lang="en-US" sz="2400" dirty="0" smtClean="0"/>
              <a:t>;          3) </a:t>
            </a:r>
            <a:r>
              <a:rPr lang="en-US" sz="2400" dirty="0" err="1" smtClean="0"/>
              <a:t>x∧y</a:t>
            </a:r>
            <a:r>
              <a:rPr lang="en-US" sz="2400" dirty="0" smtClean="0"/>
              <a:t>∧¬z;          4) ¬x∧¬y∧¬z;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5) </a:t>
            </a:r>
            <a:r>
              <a:rPr lang="en-US" sz="2400" dirty="0" err="1" smtClean="0"/>
              <a:t>x∨y∨z</a:t>
            </a:r>
            <a:r>
              <a:rPr lang="en-US" sz="2400" dirty="0" smtClean="0"/>
              <a:t>;         6) x∨¬</a:t>
            </a:r>
            <a:r>
              <a:rPr lang="en-US" sz="2400" dirty="0" err="1" smtClean="0"/>
              <a:t>y∨z</a:t>
            </a:r>
            <a:r>
              <a:rPr lang="en-US" sz="2400" dirty="0" smtClean="0"/>
              <a:t>;           7) </a:t>
            </a:r>
            <a:r>
              <a:rPr lang="en-US" sz="2400" dirty="0" err="1" smtClean="0"/>
              <a:t>x∨y</a:t>
            </a:r>
            <a:r>
              <a:rPr lang="en-US" sz="2400" dirty="0" smtClean="0"/>
              <a:t>∨¬z;          8) ¬x∨¬y∨¬z;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9) ¬( </a:t>
            </a:r>
            <a:r>
              <a:rPr lang="en-US" sz="2400" dirty="0" err="1" smtClean="0"/>
              <a:t>x∧y∧z</a:t>
            </a:r>
            <a:r>
              <a:rPr lang="en-US" sz="2400" dirty="0" smtClean="0"/>
              <a:t> ); 10) ¬(x∧¬</a:t>
            </a:r>
            <a:r>
              <a:rPr lang="en-US" sz="2400" dirty="0" err="1" smtClean="0"/>
              <a:t>y∧z</a:t>
            </a:r>
            <a:r>
              <a:rPr lang="en-US" sz="2400" dirty="0" smtClean="0"/>
              <a:t>);   11) ¬(</a:t>
            </a:r>
            <a:r>
              <a:rPr lang="en-US" sz="2400" dirty="0" err="1" smtClean="0"/>
              <a:t>x∨y∨z</a:t>
            </a:r>
            <a:r>
              <a:rPr lang="en-US" sz="2400" dirty="0" smtClean="0"/>
              <a:t>);      12) ¬( x∨¬</a:t>
            </a:r>
            <a:r>
              <a:rPr lang="en-US" sz="2400" dirty="0" err="1" smtClean="0"/>
              <a:t>y∨z</a:t>
            </a:r>
            <a:r>
              <a:rPr lang="en-US" sz="2400" dirty="0" smtClean="0"/>
              <a:t>).</a:t>
            </a:r>
            <a:endParaRPr lang="en-US" sz="2400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121228" y="500743"/>
            <a:ext cx="7500258" cy="642258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1"/>
                </a:solidFill>
              </a:rPr>
              <a:t>Алгебра логики</a:t>
            </a: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1055914" y="1526043"/>
            <a:ext cx="1006928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solidFill>
                  <a:schemeClr val="accent1"/>
                </a:solidFill>
                <a:latin typeface="Tahoma" pitchFamily="34" charset="0"/>
              </a:rPr>
              <a:t>С точки зрения устройства ЭВМ нас интересует алгебра логики, в которой не рассматривается конкретное содержание основного понятия логики – высказывания, а важно только истинно оно или ложно</a:t>
            </a:r>
            <a:r>
              <a:rPr lang="ru-RU" dirty="0" smtClean="0">
                <a:solidFill>
                  <a:schemeClr val="accent1"/>
                </a:solidFill>
                <a:latin typeface="Tahoma" pitchFamily="34" charset="0"/>
              </a:rPr>
              <a:t>.</a:t>
            </a:r>
          </a:p>
          <a:p>
            <a:pPr algn="just">
              <a:spcBef>
                <a:spcPct val="50000"/>
              </a:spcBef>
            </a:pPr>
            <a:r>
              <a:rPr lang="ru-RU" dirty="0" smtClean="0">
                <a:solidFill>
                  <a:schemeClr val="accent1"/>
                </a:solidFill>
                <a:latin typeface="Tahoma" pitchFamily="34" charset="0"/>
              </a:rPr>
              <a:t>Основным объектом в логике является высказывание.</a:t>
            </a:r>
          </a:p>
          <a:p>
            <a:pPr algn="just">
              <a:spcBef>
                <a:spcPct val="50000"/>
              </a:spcBef>
            </a:pPr>
            <a:endParaRPr lang="ru-RU" dirty="0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1733549" y="2964543"/>
            <a:ext cx="8930217" cy="9366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chemeClr val="hlink"/>
                </a:solidFill>
                <a:latin typeface="Tahoma" pitchFamily="34" charset="0"/>
              </a:rPr>
              <a:t>Высказывание</a:t>
            </a:r>
            <a:r>
              <a:rPr lang="ru-RU" dirty="0">
                <a:latin typeface="Tahoma" pitchFamily="34" charset="0"/>
              </a:rPr>
              <a:t> – это повествовательное предложение, </a:t>
            </a:r>
          </a:p>
          <a:p>
            <a:pPr algn="ctr">
              <a:defRPr/>
            </a:pPr>
            <a:r>
              <a:rPr lang="ru-RU" dirty="0">
                <a:latin typeface="Tahoma" pitchFamily="34" charset="0"/>
              </a:rPr>
              <a:t>о котором можно сказать истинно оно или ложно.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495299" y="4536166"/>
            <a:ext cx="4936672" cy="124414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>
                <a:latin typeface="Tahoma" pitchFamily="34" charset="0"/>
              </a:rPr>
              <a:t>Высказывание называется </a:t>
            </a:r>
            <a:r>
              <a:rPr lang="ru-RU" b="1">
                <a:solidFill>
                  <a:schemeClr val="hlink"/>
                </a:solidFill>
                <a:latin typeface="Tahoma" pitchFamily="34" charset="0"/>
              </a:rPr>
              <a:t>простым</a:t>
            </a:r>
            <a:r>
              <a:rPr lang="ru-RU">
                <a:latin typeface="Tahoma" pitchFamily="34" charset="0"/>
              </a:rPr>
              <a:t>,</a:t>
            </a:r>
          </a:p>
          <a:p>
            <a:pPr algn="ctr">
              <a:defRPr/>
            </a:pPr>
            <a:r>
              <a:rPr lang="ru-RU">
                <a:latin typeface="Tahoma" pitchFamily="34" charset="0"/>
              </a:rPr>
              <a:t> если никакая его часть сама </a:t>
            </a:r>
          </a:p>
          <a:p>
            <a:pPr algn="ctr">
              <a:defRPr/>
            </a:pPr>
            <a:r>
              <a:rPr lang="ru-RU">
                <a:latin typeface="Tahoma" pitchFamily="34" charset="0"/>
              </a:rPr>
              <a:t>не является высказыванием.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6713762" y="4547053"/>
            <a:ext cx="4966609" cy="120060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dirty="0">
                <a:latin typeface="Tahoma" pitchFamily="34" charset="0"/>
              </a:rPr>
              <a:t>Высказывание называется </a:t>
            </a:r>
            <a:r>
              <a:rPr lang="ru-RU" sz="1600" b="1" dirty="0">
                <a:solidFill>
                  <a:schemeClr val="hlink"/>
                </a:solidFill>
                <a:latin typeface="Tahoma" pitchFamily="34" charset="0"/>
              </a:rPr>
              <a:t>составным</a:t>
            </a:r>
            <a:r>
              <a:rPr lang="ru-RU" sz="1600" dirty="0">
                <a:latin typeface="Tahoma" pitchFamily="34" charset="0"/>
              </a:rPr>
              <a:t>,</a:t>
            </a:r>
          </a:p>
          <a:p>
            <a:pPr algn="ctr">
              <a:defRPr/>
            </a:pPr>
            <a:r>
              <a:rPr lang="ru-RU" sz="1600" dirty="0">
                <a:latin typeface="Tahoma" pitchFamily="34" charset="0"/>
              </a:rPr>
              <a:t>если оно состоит из простых высказываний,</a:t>
            </a:r>
          </a:p>
          <a:p>
            <a:pPr algn="ctr">
              <a:defRPr/>
            </a:pPr>
            <a:r>
              <a:rPr lang="ru-RU" sz="1600" dirty="0">
                <a:latin typeface="Tahoma" pitchFamily="34" charset="0"/>
              </a:rPr>
              <a:t> соединенных логическими связками:</a:t>
            </a:r>
          </a:p>
          <a:p>
            <a:pPr algn="ctr">
              <a:defRPr/>
            </a:pPr>
            <a:r>
              <a:rPr lang="ru-RU" sz="1600" dirty="0">
                <a:latin typeface="Tahoma" pitchFamily="34" charset="0"/>
              </a:rPr>
              <a:t>И, ИЛИ, частицей НЕ, ЕСЛИ…, ТО</a:t>
            </a:r>
          </a:p>
        </p:txBody>
      </p:sp>
      <p:sp>
        <p:nvSpPr>
          <p:cNvPr id="13320" name="Line 11"/>
          <p:cNvSpPr>
            <a:spLocks noChangeShapeType="1"/>
          </p:cNvSpPr>
          <p:nvPr/>
        </p:nvSpPr>
        <p:spPr bwMode="auto">
          <a:xfrm flipH="1">
            <a:off x="3924299" y="3893229"/>
            <a:ext cx="768349" cy="649288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1" name="Line 12"/>
          <p:cNvSpPr>
            <a:spLocks noChangeShapeType="1"/>
          </p:cNvSpPr>
          <p:nvPr/>
        </p:nvSpPr>
        <p:spPr bwMode="auto">
          <a:xfrm>
            <a:off x="7639049" y="3893229"/>
            <a:ext cx="768351" cy="649288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2" name="TextBox 9"/>
          <p:cNvSpPr txBox="1">
            <a:spLocks noChangeArrowheads="1"/>
          </p:cNvSpPr>
          <p:nvPr/>
        </p:nvSpPr>
        <p:spPr bwMode="auto">
          <a:xfrm>
            <a:off x="1208316" y="5907087"/>
            <a:ext cx="3619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«Петров – врач»,</a:t>
            </a:r>
          </a:p>
          <a:p>
            <a:r>
              <a:rPr lang="ru-RU" dirty="0">
                <a:solidFill>
                  <a:srgbClr val="0070C0"/>
                </a:solidFill>
              </a:rPr>
              <a:t>«Петров – шахматист».</a:t>
            </a:r>
          </a:p>
        </p:txBody>
      </p:sp>
      <p:sp>
        <p:nvSpPr>
          <p:cNvPr id="13323" name="TextBox 10"/>
          <p:cNvSpPr txBox="1">
            <a:spLocks noChangeArrowheads="1"/>
          </p:cNvSpPr>
          <p:nvPr/>
        </p:nvSpPr>
        <p:spPr bwMode="auto">
          <a:xfrm>
            <a:off x="7345137" y="5928857"/>
            <a:ext cx="4161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«Петров – врач </a:t>
            </a:r>
            <a:r>
              <a:rPr lang="ru-RU" dirty="0">
                <a:solidFill>
                  <a:srgbClr val="FF0000"/>
                </a:solidFill>
              </a:rPr>
              <a:t>и</a:t>
            </a:r>
            <a:r>
              <a:rPr lang="ru-RU" dirty="0">
                <a:solidFill>
                  <a:srgbClr val="0070C0"/>
                </a:solidFill>
              </a:rPr>
              <a:t> шахматист».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110343" y="274638"/>
            <a:ext cx="10472058" cy="84659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Не всякое высказывание является логическим высказыванием!</a:t>
            </a: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1083130" y="1462769"/>
            <a:ext cx="9998528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Высказываниями </a:t>
            </a:r>
            <a:r>
              <a:rPr lang="ru-RU" b="1" dirty="0">
                <a:latin typeface="Tahoma" pitchFamily="34" charset="0"/>
                <a:ea typeface="Tahoma" pitchFamily="34" charset="0"/>
                <a:cs typeface="Tahoma" pitchFamily="34" charset="0"/>
              </a:rPr>
              <a:t>не являются:</a:t>
            </a:r>
          </a:p>
          <a:p>
            <a:endParaRPr lang="ru-RU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Например:</a:t>
            </a:r>
          </a:p>
          <a:p>
            <a:endParaRPr lang="ru-RU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800" i="1" dirty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«Ученик десятого класса»</a:t>
            </a:r>
          </a:p>
          <a:p>
            <a:endParaRPr lang="ru-RU" sz="2800" i="1" dirty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800" i="1" dirty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«Информатика – интересный предмет»</a:t>
            </a:r>
          </a:p>
          <a:p>
            <a:endParaRPr lang="ru-RU" i="1" dirty="0"/>
          </a:p>
          <a:p>
            <a:pPr algn="just"/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Первое предложение ничего не утверждает об ученике, а второе использует слишком неопределённое понятие «интересный предмет».</a:t>
            </a:r>
          </a:p>
          <a:p>
            <a:pPr algn="just"/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Вопросительные и восклицательные предложения также не являются высказываниями, т.к.  говорить об их истинности или ложности не имеет смысла.</a:t>
            </a:r>
          </a:p>
          <a:p>
            <a:endParaRPr lang="ru-RU" dirty="0"/>
          </a:p>
          <a:p>
            <a:endParaRPr lang="ru-RU" dirty="0"/>
          </a:p>
          <a:p>
            <a:endParaRPr lang="ru-RU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31380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AcademicLiterature_16x9_TP103431361.potx" id="{2F0AAF73-AE41-486D-B6DC-0985ADE3F2EC}" vid="{EF7BD8ED-D7CC-46AA-8B96-4CA16C4A9ED2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TS103431380</Template>
  <TotalTime>0</TotalTime>
  <Words>3347</Words>
  <Application>Microsoft Office PowerPoint</Application>
  <PresentationFormat>Произвольный</PresentationFormat>
  <Paragraphs>773</Paragraphs>
  <Slides>73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73</vt:i4>
      </vt:variant>
    </vt:vector>
  </HeadingPairs>
  <TitlesOfParts>
    <vt:vector size="74" baseType="lpstr">
      <vt:lpstr>TS103431380</vt:lpstr>
      <vt:lpstr>Основы логики  и  Логические основы компьютера</vt:lpstr>
      <vt:lpstr>Содержание</vt:lpstr>
      <vt:lpstr>Введение</vt:lpstr>
      <vt:lpstr>Слайд 4</vt:lpstr>
      <vt:lpstr>Этапы развития логики</vt:lpstr>
      <vt:lpstr>Слайд 6</vt:lpstr>
      <vt:lpstr>Слайд 7</vt:lpstr>
      <vt:lpstr>Алгебра логики</vt:lpstr>
      <vt:lpstr>Не всякое высказывание является логическим высказыванием!</vt:lpstr>
      <vt:lpstr>Примеры:</vt:lpstr>
      <vt:lpstr>Основные понятия логики:</vt:lpstr>
      <vt:lpstr>Слайд 12</vt:lpstr>
      <vt:lpstr>Слайд 13</vt:lpstr>
      <vt:lpstr>Основные логические операции</vt:lpstr>
      <vt:lpstr>Основные логические операции</vt:lpstr>
      <vt:lpstr>Слайд 16</vt:lpstr>
      <vt:lpstr>Основные логические операции</vt:lpstr>
      <vt:lpstr>Слайд 18</vt:lpstr>
      <vt:lpstr>Слайд 19</vt:lpstr>
      <vt:lpstr>Слайд 20</vt:lpstr>
      <vt:lpstr>Слайд 21</vt:lpstr>
      <vt:lpstr>Слайд 22</vt:lpstr>
      <vt:lpstr>Логическая формула</vt:lpstr>
      <vt:lpstr>Логическая формула</vt:lpstr>
      <vt:lpstr>Логическая формула</vt:lpstr>
      <vt:lpstr>Логическая формула</vt:lpstr>
      <vt:lpstr>Как упростить логическую формулу?</vt:lpstr>
      <vt:lpstr>Таблицы истинности</vt:lpstr>
      <vt:lpstr>Слайд 29</vt:lpstr>
      <vt:lpstr>Слайд 30</vt:lpstr>
      <vt:lpstr>Слайд 31</vt:lpstr>
      <vt:lpstr>Слайд 32</vt:lpstr>
      <vt:lpstr>Способы решения логических задач</vt:lpstr>
      <vt:lpstr>I. Решение логических задач средствами алгебры логики 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II. Решение логических задач табличным способом </vt:lpstr>
      <vt:lpstr>1. Девочки не держат собак</vt:lpstr>
      <vt:lpstr>2. Мальчики не держат попугаев</vt:lpstr>
      <vt:lpstr>3. У Светы нет кошки → у Светы попугай</vt:lpstr>
      <vt:lpstr>4. У Светы и Марины разные животные</vt:lpstr>
      <vt:lpstr>5. У Марины и Андрея - одинаковые</vt:lpstr>
      <vt:lpstr>6. У Андрея и Кирилла – разные</vt:lpstr>
      <vt:lpstr>7. У Кирилла и Юры - одинаковые</vt:lpstr>
      <vt:lpstr>III. Решение логических задач с помощью рассуждений</vt:lpstr>
      <vt:lpstr>Слайд 60</vt:lpstr>
      <vt:lpstr>Слайд 61</vt:lpstr>
      <vt:lpstr>Слайд 62</vt:lpstr>
      <vt:lpstr>Переключательные схемы </vt:lpstr>
      <vt:lpstr>Переключательные схемы </vt:lpstr>
      <vt:lpstr>Слайд 65</vt:lpstr>
      <vt:lpstr>Слайд 66</vt:lpstr>
      <vt:lpstr>РАВНОСИЛЬНОСТЬ ПЕРЕКЛЮЧАТЕЛЬНЫХ СХЕМ</vt:lpstr>
      <vt:lpstr>Слайд 68</vt:lpstr>
      <vt:lpstr>Найдите функции проводимости следующих переключательных схем:</vt:lpstr>
      <vt:lpstr>Проверьте равносильность следующих переключательных схем:</vt:lpstr>
      <vt:lpstr>Упростите переключательную схему, постройте ее упрощенный вариант</vt:lpstr>
      <vt:lpstr>Постройте переключательные схемы с заданными функциями проводимости:</vt:lpstr>
      <vt:lpstr>Постройте таблицу истинности: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2014-02-18T17:20:21Z</dcterms:created>
  <dcterms:modified xsi:type="dcterms:W3CDTF">2018-10-30T13:38:38Z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TC034313809991</vt:lpwstr>
  </property>
</Properties>
</file>