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0" r:id="rId13"/>
    <p:sldId id="271" r:id="rId14"/>
    <p:sldId id="269" r:id="rId15"/>
    <p:sldId id="272" r:id="rId16"/>
    <p:sldId id="273" r:id="rId17"/>
    <p:sldId id="274" r:id="rId18"/>
    <p:sldId id="275" r:id="rId19"/>
    <p:sldId id="27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832" autoAdjust="0"/>
    <p:restoredTop sz="94717" autoAdjust="0"/>
  </p:normalViewPr>
  <p:slideViewPr>
    <p:cSldViewPr>
      <p:cViewPr>
        <p:scale>
          <a:sx n="90" d="100"/>
          <a:sy n="90" d="100"/>
        </p:scale>
        <p:origin x="-69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194F285-1FD2-4879-B1FD-65A042E929AC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5970B6C-CBB1-4F5E-83B9-A17482E816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8892480" cy="5139952"/>
          </a:xfrm>
        </p:spPr>
        <p:txBody>
          <a:bodyPr/>
          <a:lstStyle/>
          <a:p>
            <a:pPr algn="ctr"/>
            <a:r>
              <a:rPr lang="ru-RU" sz="64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информационных моделей</a:t>
            </a:r>
            <a:r>
              <a:rPr lang="ru-RU" sz="6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12987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679" y="184284"/>
            <a:ext cx="7216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иерархическая модель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79600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описания исторического процесса смены поколений семьи используются динамические информационные модели в форме генеалогического дерева. В качестве примера можно рассмотреть фрагмент (X-XI века) генеалогического дерева династии Рюриковичей:</a:t>
            </a:r>
          </a:p>
        </p:txBody>
      </p:sp>
      <p:pic>
        <p:nvPicPr>
          <p:cNvPr id="4098" name="Picture 2" descr="https://informatika.edusite.ru/10_0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635" y="2492896"/>
            <a:ext cx="6501843" cy="281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444" y="5733256"/>
            <a:ext cx="7993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>
                  <a:lumMod val="50000"/>
                </a:schemeClr>
              </a:buClr>
              <a:buSzPct val="300000"/>
              <a:buFont typeface="Arial" panose="020B0604020202020204" pitchFamily="34" charset="0"/>
              <a:buChar char="‼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Графы, в которых связи между объектами несимметричны (как в рассмотренных примерах), называются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ориентированными.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77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432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информационные модели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>
                  <a:lumMod val="50000"/>
                </a:schemeClr>
              </a:buClr>
              <a:buSzPct val="250000"/>
              <a:buFont typeface="Times New Roman" panose="02020603050405020304" pitchFamily="18" charset="0"/>
              <a:buChar char="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Сетевая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граф, в которой вершины различных уровней связаны между собой по принципу "многие-ко- многим".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информационные модели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для отражения систем со сложной структурой, в которых связи между элементами имеют произвольный характер.</a:t>
            </a:r>
          </a:p>
        </p:txBody>
      </p:sp>
      <p:pic>
        <p:nvPicPr>
          <p:cNvPr id="8194" name="Picture 2" descr="https://pandia.ru/text/82/203/images/img264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1293" y="3043992"/>
            <a:ext cx="5553075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869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78441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объект состоит из других объектов, то есть представляет собой систему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совокупностью взаимосвязанных объектов, которые называются элементами системы.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характеризуется ее структурой, то есть составом и свойствами элементов, их отношениями и связями между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2924944"/>
            <a:ext cx="2258307" cy="1008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013176"/>
            <a:ext cx="2952328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6686" y="5013176"/>
            <a:ext cx="2736304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555776" y="3933056"/>
            <a:ext cx="108012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72000" y="3933056"/>
            <a:ext cx="1296144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91880" y="3111351"/>
            <a:ext cx="1834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488" y="5569205"/>
            <a:ext cx="1992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6131" y="5569205"/>
            <a:ext cx="1787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02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Модели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описывающие состояние системы в определенный момент времени, называют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статическими информационными моделями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биологии- модели строения растений и животных; в химии – модели строения молекул и кристаллических решеток.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описывающие процессы изменения и развития систем, называются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динамическими информационными моделями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биологии- развитие организмов или популяций животных; в химии – процессы прохождения химических реакций. </a:t>
            </a:r>
          </a:p>
        </p:txBody>
      </p:sp>
    </p:spTree>
    <p:extLst>
      <p:ext uri="{BB962C8B-B14F-4D97-AF65-F5344CB8AC3E}">
        <p14:creationId xmlns:p14="http://schemas.microsoft.com/office/powerpoint/2010/main" xmlns="" val="358265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214422"/>
            <a:ext cx="538538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 </a:t>
            </a:r>
          </a:p>
          <a:p>
            <a:pPr algn="ctr"/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sz="6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236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84784"/>
            <a:ext cx="7830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4290"/>
            <a:ext cx="792961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 условных знаков для представления информации.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перевод информации в удобную для передачи, обработки или хранения форму с помощью некоторого кода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Декодирование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процесс восстановления содержания закодированной информации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071810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три основных способа кодирования информации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4429132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Числовой -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4286256"/>
            <a:ext cx="2428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Символьный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символов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того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 алфавита,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что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текст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429132"/>
            <a:ext cx="2286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457200" indent="-4572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рисунков или значков 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071670" y="3429000"/>
            <a:ext cx="185738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683787" y="3888585"/>
            <a:ext cx="9191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29124" y="3429000"/>
            <a:ext cx="171451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90032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92" y="116632"/>
            <a:ext cx="8792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 числовой </a:t>
            </a:r>
          </a:p>
          <a:p>
            <a:pPr algn="ctr"/>
            <a:r>
              <a:rPr lang="ru-RU" alt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643050"/>
            <a:ext cx="4714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000066"/>
                </a:solidFill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записанные арабскими 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3" descr="1224673080_vak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4810" y="3000372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числа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записанные римскими цифрами</a:t>
            </a: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3357586" cy="72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428728" y="3857628"/>
            <a:ext cx="5643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 </a:t>
            </a: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текстовой</a:t>
            </a:r>
            <a:endParaRPr lang="ru-RU" altLang="ru-RU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информации:</a:t>
            </a:r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500620"/>
            <a:ext cx="1785950" cy="223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285984" y="50006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русский язык</a:t>
            </a: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английский язык</a:t>
            </a:r>
          </a:p>
        </p:txBody>
      </p:sp>
    </p:spTree>
    <p:extLst>
      <p:ext uri="{BB962C8B-B14F-4D97-AF65-F5344CB8AC3E}">
        <p14:creationId xmlns:p14="http://schemas.microsoft.com/office/powerpoint/2010/main" xmlns="" val="38207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8" y="5214950"/>
            <a:ext cx="2286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Сигнальные коды – флажковая азбука 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catherineasquithgallery.com/uploads/posts/2021-03/1614645558_48-p-fon-noti-dlya-fotoshopa-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286016" cy="1285884"/>
          </a:xfrm>
          <a:prstGeom prst="rect">
            <a:avLst/>
          </a:prstGeom>
          <a:noFill/>
        </p:spPr>
      </p:pic>
      <p:pic>
        <p:nvPicPr>
          <p:cNvPr id="3076" name="Picture 4" descr="https://yur-gazeta.ru/wp-content/uploads/2021/01/pdd.jpg"/>
          <p:cNvPicPr>
            <a:picLocks noChangeAspect="1" noChangeArrowheads="1"/>
          </p:cNvPicPr>
          <p:nvPr/>
        </p:nvPicPr>
        <p:blipFill>
          <a:blip r:embed="rId3" cstate="print"/>
          <a:srcRect l="15741" t="7871" r="9488" b="10799"/>
          <a:stretch>
            <a:fillRect/>
          </a:stretch>
        </p:blipFill>
        <p:spPr bwMode="auto">
          <a:xfrm>
            <a:off x="6215074" y="285728"/>
            <a:ext cx="2000264" cy="1631794"/>
          </a:xfrm>
          <a:prstGeom prst="rect">
            <a:avLst/>
          </a:prstGeom>
          <a:noFill/>
        </p:spPr>
      </p:pic>
      <p:pic>
        <p:nvPicPr>
          <p:cNvPr id="3078" name="Picture 6" descr="Как узнать свой индекс по адресу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85728"/>
            <a:ext cx="2701913" cy="895009"/>
          </a:xfrm>
          <a:prstGeom prst="rect">
            <a:avLst/>
          </a:prstGeom>
          <a:noFill/>
        </p:spPr>
      </p:pic>
      <p:pic>
        <p:nvPicPr>
          <p:cNvPr id="3080" name="Picture 8" descr="Азбука Морзе и флажковый семафор.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285992"/>
            <a:ext cx="3059103" cy="1440328"/>
          </a:xfrm>
          <a:prstGeom prst="rect">
            <a:avLst/>
          </a:prstGeom>
          <a:noFill/>
        </p:spPr>
      </p:pic>
      <p:sp>
        <p:nvSpPr>
          <p:cNvPr id="3082" name="AutoShape 10" descr="https://cs12.pikabu.ru/post_img/2019/04/08/6/og_og_15547169352275242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s://cs12.pikabu.ru/post_img/2019/04/08/6/og_og_15547169352275242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https://avatars.mds.yandex.net/get-zen_doc/2408175/pub_6001b0a6f8b1af50bb79c7e6_6001b0dbd0d4386c9f626ea5/scale_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643042" y="2000240"/>
            <a:ext cx="2285984" cy="1500198"/>
          </a:xfrm>
          <a:prstGeom prst="rect">
            <a:avLst/>
          </a:prstGeom>
          <a:noFill/>
        </p:spPr>
      </p:pic>
      <p:sp>
        <p:nvSpPr>
          <p:cNvPr id="3088" name="AutoShape 16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https://legkonauchim.ru/wp-content/uploads/2020/02/yazyk-zhestov-azbu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 descr="yazyk-zhestov-azbuk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43240" y="4357694"/>
            <a:ext cx="2643206" cy="1500198"/>
          </a:xfrm>
          <a:prstGeom prst="rect">
            <a:avLst/>
          </a:prstGeom>
        </p:spPr>
      </p:pic>
      <p:pic>
        <p:nvPicPr>
          <p:cNvPr id="3102" name="Picture 30" descr="https://st.stranamam.ru/data/cache/2019mar/05/00/25171907_7487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60" y="4071942"/>
            <a:ext cx="2500330" cy="1185641"/>
          </a:xfrm>
          <a:prstGeom prst="rect">
            <a:avLst/>
          </a:prstGeom>
          <a:noFill/>
        </p:spPr>
      </p:pic>
      <p:pic>
        <p:nvPicPr>
          <p:cNvPr id="3104" name="Picture 32" descr="https://ds03.infourok.ru/uploads/ex/034c/000644db-80b2a7cb/1/img13.jpg"/>
          <p:cNvPicPr>
            <a:picLocks noChangeAspect="1" noChangeArrowheads="1"/>
          </p:cNvPicPr>
          <p:nvPr/>
        </p:nvPicPr>
        <p:blipFill>
          <a:blip r:embed="rId9" cstate="print"/>
          <a:srcRect l="6818" t="20000" r="12727" b="10909"/>
          <a:stretch>
            <a:fillRect/>
          </a:stretch>
        </p:blipFill>
        <p:spPr bwMode="auto">
          <a:xfrm>
            <a:off x="285720" y="3857628"/>
            <a:ext cx="3105673" cy="2000264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42844" y="1500174"/>
            <a:ext cx="2324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 музыки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143240" y="1142984"/>
            <a:ext cx="210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Почтовые индексы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000760" y="1928802"/>
            <a:ext cx="2640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 на дорогах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28794" y="3429000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Шрифт Брайля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357818" y="3500438"/>
            <a:ext cx="1562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Морзе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86116" y="592933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глухонемых – где 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символами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служат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определенные знаки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57158" y="5786454"/>
            <a:ext cx="2443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Двоичное кодирование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574940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klike.net/uploads/posts/2019-11/157381361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71546"/>
            <a:ext cx="3738558" cy="51299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1428736"/>
            <a:ext cx="50006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Расшифруйте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(декодируйте) слова, записанные с помощью азбуки Морзе.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. _ | . _ . . | . _ | . _ _ | . . | . _ | _ | . . _ | . _ . | . _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_ _ _ | _ . _ | _ _ _ | . _ . . | . _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Зашифруйте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(закодируйте) с помощью азбуки Морзе слово 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ДИСКЕТА.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717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klike.net/uploads/posts/2019-11/157381361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71546"/>
            <a:ext cx="3738558" cy="51299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1428736"/>
            <a:ext cx="53578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Расшифруйте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(декодируйте) слова, записанные с помощью азбуки Морзе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. . | . . | _ | . | . _ . | . _ | _ | . . _ | . _ 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 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|. _ . . | . _ | . . 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 . 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Зашифруйте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(закодируйте) с помощью азбуки Морзе слово 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МОНИТОР.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71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736x/41/41/40/41414094e54b648cc6bf13e35b23d47d--share-it-questions-to-a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8876" y="4137382"/>
            <a:ext cx="2041157" cy="272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04664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Информационные модели отражают различные типы систем объектов, в которых реализуются различные структуры взаимодействия и взаимосвязи между элементами системы. Для отражения систем с различными структурами используются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типы информационных моделей.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9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14290"/>
            <a:ext cx="39023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самоконтроля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928802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857364"/>
            <a:ext cx="678480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используют для отражения систем?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отображает граф?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графы называются ориентированными?</a:t>
            </a: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00438"/>
            <a:ext cx="8668014" cy="39087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pPr marL="342900" indent="-34290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Закодируйте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азбуки Морзе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поговорки:</a:t>
            </a:r>
          </a:p>
          <a:p>
            <a:pPr marL="342900" indent="369888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 дело гуляй смело</a:t>
            </a:r>
          </a:p>
          <a:p>
            <a:pPr marL="342900" indent="369888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глазам страшно а руки делают</a:t>
            </a:r>
          </a:p>
          <a:p>
            <a:pPr marL="342900" indent="369888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дел в одни руки не берут</a:t>
            </a:r>
          </a:p>
          <a:p>
            <a:pPr marL="342900" indent="369888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терпенье будет и уменье</a:t>
            </a:r>
          </a:p>
          <a:p>
            <a:pPr marL="342900" indent="-342900">
              <a:buFontTx/>
              <a:buChar char="-"/>
            </a:pP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821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ff396b276d0e8042784c456512dbcb10-l&amp;n=13&amp;w=1024&amp;h=8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7113" y="3933056"/>
            <a:ext cx="3384376" cy="282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2825"/>
            <a:ext cx="85903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информационных моделей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94090"/>
            <a:ext cx="815831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Табличные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объекты и их свойства представлены в виде списка, а их значения размещаются в ячейках прямоугольной формы. Перечень однотипных объектов размещен в первом столбце (или строке), а значения их свойств размещаются в следующих столбцах (или строках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Иерархические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объекты распределены по уровням. Каждый элемент высокого уровня состоит из элементов нижнего уровня, а элемент нижнего уровня может входить в состав только одного элемента более высокого уровня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.(например: генеалогическое дерево семьи)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применяют для отражения систем, в которых связи между элементами имеют сложную структуру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(например: схема локальной сети)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11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8659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Табличные информационные модели</a:t>
            </a:r>
            <a:endParaRPr lang="ru-RU" sz="4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0508" y="1196752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наиболее часто используемых типов информационных моделей является прямоугольная таблица, которая состоит из столбцов и строк.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моделей применяется для описания ряда объектов, обладающих одинаковыми наборами свойств.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 табличное представление математических функций,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поездов и самолетов, уроков и так далее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табличной информационной модели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обычно перечень объектов размещен в ячейках первого столбца таблицы, а значения их свойств - в других столбцах. </a:t>
            </a:r>
          </a:p>
        </p:txBody>
      </p:sp>
    </p:spTree>
    <p:extLst>
      <p:ext uri="{BB962C8B-B14F-4D97-AF65-F5344CB8AC3E}">
        <p14:creationId xmlns:p14="http://schemas.microsoft.com/office/powerpoint/2010/main" xmlns="" val="167221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67" y="32888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tx2">
                  <a:lumMod val="75000"/>
                </a:schemeClr>
              </a:buClr>
              <a:buSzPct val="300000"/>
              <a:buFont typeface="Times New Roman" panose="02020603050405020304" pitchFamily="18" charset="0"/>
              <a:buChar char="‼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табличной информационной модели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перечень однотипных объектов или свойств размещен в первом столбце (или строке) таблицы, а значения их свойств размещаются в следующих столбцах (или строках) таблицы.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266" y="1855762"/>
            <a:ext cx="84861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Путешественник пришел в 8:00 на автостанцию населенного пункта ТУЧЕВО и обнаружил следующее расписание  местной сети автобусного сообщения: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8923" y="5013176"/>
            <a:ext cx="8474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самое раннее время, когда путешественник сможет оказаться в пункте СЫРКОВО согласно этому расписанию: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12:25                       2) 12:30              3) 12:35               4)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12:40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6781" y="2492896"/>
            <a:ext cx="46291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5844173"/>
            <a:ext cx="54457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ТУЧЕВО (10:15) - НИКОЛЬСКОЕ (11:25) - СЫРКОВО (12:30) </a:t>
            </a: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587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9733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Иерархические информационные модели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671" y="1124744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>
                  <a:lumMod val="50000"/>
                </a:schemeClr>
              </a:buClr>
              <a:buSzPct val="300000"/>
              <a:buFont typeface="Arial" panose="020B0604020202020204" pitchFamily="34" charset="0"/>
              <a:buChar char="‼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иерархической информационной модели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объекты распределены по уровням. Каждый элемент более высокого уровня может состоять из элементов нижнего уровня, а элемент нижнего уровня может входить в состав только одного элемента более высокого уровня.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5686" y="2708920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объектов, обладающих одинаковыми общими свойствами, называется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классом объектов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Внутри класса объектов могут быть выделены подклассы, объекты которых обладают некоторыми особенными свойствами, в свою очередь подклассы могут делиться на еще более мелкие группы и так далее. Такой процесс систематизации объектов называется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процессом классификации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993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33" y="476672"/>
            <a:ext cx="87057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классификации объектов часто строятся информационные модели, которые имеют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иерархическую структуру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биологии весь животный мир рассматривается как иерархическая система (тип, класс, отряд, семейство, род, вид), в информатике используется иерархическая файловая система и так далее.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уровне может располагаться только один элемент, который является "вершиной" иерархической структуры. Основное отношение между уровнями состоит в том, что элемент более высокого уровня может состоять из нескольких элементов нижнего уровня, при этом каждый элемент нижнего уровня может входить в состав только одного элемента верхнего уровня</a:t>
            </a:r>
          </a:p>
        </p:txBody>
      </p:sp>
      <p:pic>
        <p:nvPicPr>
          <p:cNvPr id="2050" name="Picture 2" descr="https://informatika.edusite.ru/10_020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5229" y="3646770"/>
            <a:ext cx="4567790" cy="302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48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lmatrix.ru/uploads/images/1303729203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1684"/>
            <a:ext cx="400149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766" y="617919"/>
            <a:ext cx="87844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>
                  <a:lumMod val="50000"/>
                </a:schemeClr>
              </a:buClr>
              <a:buSzPct val="300000"/>
              <a:buFont typeface="Arial" panose="020B0604020202020204" pitchFamily="34" charset="0"/>
              <a:buChar char="‼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отображает элементный состав системы и структуру связей. 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2">
                  <a:lumMod val="50000"/>
                </a:schemeClr>
              </a:buClr>
              <a:buSzPct val="300000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Вершины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дуги -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 части графа.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удобным способом наглядного представления структуры информационных моделей.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(овалы) отображают элементы системы.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верхнего уровня находятся в отношении "состоять из" к элементам более низкого уровня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связь между элементами отображается в форме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дуги графа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(направленной линии в форме стрелки).</a:t>
            </a:r>
          </a:p>
        </p:txBody>
      </p:sp>
    </p:spTree>
    <p:extLst>
      <p:ext uri="{BB962C8B-B14F-4D97-AF65-F5344CB8AC3E}">
        <p14:creationId xmlns:p14="http://schemas.microsoft.com/office/powerpoint/2010/main" xmlns="" val="31581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3506"/>
            <a:ext cx="7697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Статическая иерархическая модель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052736"/>
            <a:ext cx="59628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Изобразим иерархическую модель,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классифицирующую компьютеры, в виде графа:</a:t>
            </a:r>
          </a:p>
        </p:txBody>
      </p:sp>
      <p:pic>
        <p:nvPicPr>
          <p:cNvPr id="3078" name="Picture 6" descr="https://informatika.edusite.ru/10_02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8983" y="2254522"/>
            <a:ext cx="6065520" cy="231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43477" y="4869160"/>
            <a:ext cx="54867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 граф напоминает дерево, которое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сверху вниз, поэтому иерархические графы иногда называют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268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182</TotalTime>
  <Words>478</Words>
  <Application>Microsoft Office PowerPoint</Application>
  <PresentationFormat>Экран (4:3)</PresentationFormat>
  <Paragraphs>129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Главная</vt:lpstr>
      <vt:lpstr>Типы информационных моделей.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информационных моделей.</dc:title>
  <dc:creator>Sabina</dc:creator>
  <cp:lastModifiedBy>Преподаватель</cp:lastModifiedBy>
  <cp:revision>19</cp:revision>
  <dcterms:created xsi:type="dcterms:W3CDTF">2019-10-14T18:27:10Z</dcterms:created>
  <dcterms:modified xsi:type="dcterms:W3CDTF">2022-04-05T12:48:42Z</dcterms:modified>
</cp:coreProperties>
</file>