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aklass.ru/p/history/7-klass/smuta-v-rossii-6821598/pravlenie-vasiliia-shuiskogo-6810943/re-91612ab5-d642-4a08-abbd-427bc2098450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088571"/>
            <a:ext cx="7766936" cy="1201783"/>
          </a:xfrm>
        </p:spPr>
        <p:txBody>
          <a:bodyPr/>
          <a:lstStyle/>
          <a:p>
            <a:r>
              <a:rPr lang="ru-RU" sz="3600" dirty="0" smtClean="0"/>
              <a:t>Правление </a:t>
            </a:r>
            <a:r>
              <a:rPr lang="ru-RU" sz="3600" dirty="0"/>
              <a:t>В</a:t>
            </a:r>
            <a:r>
              <a:rPr lang="ru-RU" sz="3600" dirty="0" smtClean="0"/>
              <a:t>асилия </a:t>
            </a:r>
            <a:r>
              <a:rPr lang="ru-RU" sz="3600" dirty="0" smtClean="0"/>
              <a:t>Шуйского. Лжедмитрий</a:t>
            </a:r>
            <a:r>
              <a:rPr lang="en-US" sz="3600" dirty="0" smtClean="0"/>
              <a:t> II.</a:t>
            </a:r>
            <a:r>
              <a:rPr lang="ru-RU" sz="3600" dirty="0" smtClean="0"/>
              <a:t>     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Презентацию – конспект  </a:t>
            </a:r>
            <a:r>
              <a:rPr lang="ru-RU" dirty="0" smtClean="0"/>
              <a:t>подготовил учитель истории и обществознания МБОУ «Гимназия» </a:t>
            </a:r>
            <a:r>
              <a:rPr lang="ru-RU" dirty="0" err="1" smtClean="0"/>
              <a:t>г.Мензелинска</a:t>
            </a:r>
            <a:r>
              <a:rPr lang="ru-RU" dirty="0" smtClean="0"/>
              <a:t> РТ </a:t>
            </a:r>
            <a:r>
              <a:rPr lang="ru-RU" dirty="0" err="1" smtClean="0"/>
              <a:t>Имамутдинов</a:t>
            </a:r>
            <a:r>
              <a:rPr lang="ru-RU" dirty="0" smtClean="0"/>
              <a:t> </a:t>
            </a:r>
            <a:r>
              <a:rPr lang="ru-RU" dirty="0" err="1" smtClean="0"/>
              <a:t>Васил</a:t>
            </a:r>
            <a:r>
              <a:rPr lang="ru-RU" dirty="0" smtClean="0"/>
              <a:t> </a:t>
            </a:r>
            <a:r>
              <a:rPr lang="ru-RU" dirty="0" err="1" smtClean="0"/>
              <a:t>Васимович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0712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26720"/>
            <a:ext cx="8596668" cy="40930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210491"/>
            <a:ext cx="9581363" cy="503355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400" dirty="0"/>
              <a:t>В ответ на действия «</a:t>
            </a:r>
            <a:r>
              <a:rPr lang="ru-RU" sz="2400" dirty="0" err="1"/>
              <a:t>тушинцев</a:t>
            </a:r>
            <a:r>
              <a:rPr lang="ru-RU" sz="2400" dirty="0"/>
              <a:t>» началось формирование народных ополчений. Отрядам ополченцев удалось выбить поляков и «</a:t>
            </a:r>
            <a:r>
              <a:rPr lang="ru-RU" sz="2400" dirty="0" err="1"/>
              <a:t>тушинцев</a:t>
            </a:r>
            <a:r>
              <a:rPr lang="ru-RU" sz="2400" dirty="0"/>
              <a:t>» из Галича, Костромы, отбить нападение на Ярославль.</a:t>
            </a:r>
          </a:p>
          <a:p>
            <a:pPr marL="0" indent="0">
              <a:buNone/>
            </a:pPr>
            <a:endParaRPr lang="ru-RU" sz="2400" dirty="0"/>
          </a:p>
          <a:p>
            <a:r>
              <a:rPr lang="ru-RU" sz="2400" dirty="0"/>
              <a:t>В</a:t>
            </a:r>
            <a:r>
              <a:rPr lang="ru-RU" sz="2400" dirty="0" smtClean="0"/>
              <a:t> </a:t>
            </a:r>
            <a:r>
              <a:rPr lang="ru-RU" sz="2400" dirty="0"/>
              <a:t>июне 1609 года русско-шведский отряд под командованием Скопина-Шуйского одержал победу над войском самозванца у Твери. Развивая этот успех, Скопин-Шуйский отбил у «</a:t>
            </a:r>
            <a:r>
              <a:rPr lang="ru-RU" sz="2400" dirty="0" err="1"/>
              <a:t>тушинцев</a:t>
            </a:r>
            <a:r>
              <a:rPr lang="ru-RU" sz="2400" dirty="0"/>
              <a:t>» северо-восточную часть страны и двинулся к Москве для решающего сражения с войском Лжедмитрия II. Однако Василий Шуйский не сумел выплатить жалование шведским </a:t>
            </a:r>
            <a:r>
              <a:rPr lang="ru-RU" sz="2400" dirty="0" smtClean="0"/>
              <a:t>наёмникам.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058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00594"/>
            <a:ext cx="8596668" cy="52251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45327"/>
            <a:ext cx="9529112" cy="5085804"/>
          </a:xfrm>
        </p:spPr>
        <p:txBody>
          <a:bodyPr>
            <a:normAutofit/>
          </a:bodyPr>
          <a:lstStyle/>
          <a:p>
            <a:r>
              <a:rPr lang="ru-RU" sz="2400" dirty="0"/>
              <a:t>В начале XVII века Речь </a:t>
            </a:r>
            <a:r>
              <a:rPr lang="ru-RU" sz="2400" dirty="0" err="1"/>
              <a:t>Посполитая</a:t>
            </a:r>
            <a:r>
              <a:rPr lang="ru-RU" sz="2400" dirty="0"/>
              <a:t> и Швеция воевали друг с другом. Приглашение Василием Шуйским шведских отрядов позволило польскому королю Сигизмунду III объявить войну России. Осенью 1609 года войска Речи </a:t>
            </a:r>
            <a:r>
              <a:rPr lang="ru-RU" sz="2400" dirty="0" err="1"/>
              <a:t>Посполитой</a:t>
            </a:r>
            <a:r>
              <a:rPr lang="ru-RU" sz="2400" dirty="0"/>
              <a:t> начали осаду Смоленска. Двадцатимесячную оборону города возглавлял воевода Михаил Шеин.</a:t>
            </a:r>
          </a:p>
          <a:p>
            <a:endParaRPr lang="ru-RU" sz="2400" dirty="0"/>
          </a:p>
          <a:p>
            <a:r>
              <a:rPr lang="ru-RU" sz="2400" dirty="0"/>
              <a:t>Михаил Скопин-Шуйский одержал ещё одну крупную победу над войском Лжедмитрия II, сняв осаду Троице-Сергиева монастыря. Победы Скопина-Шуйского напугали Лжедмитрия II. Самозванец был вынужден бежать в Калугу.</a:t>
            </a:r>
          </a:p>
        </p:txBody>
      </p:sp>
    </p:spTree>
    <p:extLst>
      <p:ext uri="{BB962C8B-B14F-4D97-AF65-F5344CB8AC3E}">
        <p14:creationId xmlns:p14="http://schemas.microsoft.com/office/powerpoint/2010/main" val="368020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91886"/>
            <a:ext cx="8596668" cy="53993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10491"/>
            <a:ext cx="9537820" cy="4981303"/>
          </a:xfrm>
        </p:spPr>
        <p:txBody>
          <a:bodyPr>
            <a:normAutofit/>
          </a:bodyPr>
          <a:lstStyle/>
          <a:p>
            <a:r>
              <a:rPr lang="ru-RU" sz="2400" dirty="0"/>
              <a:t>Весной Скопин-Шуйский прибыл в Москву, но через несколько недель скончался. Многие считали, что популярный полководец был отравлен по приказу жены брата Василия Шуйского </a:t>
            </a:r>
            <a:r>
              <a:rPr lang="ru-RU" sz="2400" dirty="0">
                <a:hlinkClick r:id="rId2"/>
              </a:rPr>
              <a:t>Дмитрия</a:t>
            </a:r>
            <a:r>
              <a:rPr lang="ru-RU" sz="2400" dirty="0"/>
              <a:t>, который опасался, что наследником бездетного Василия выберут Михаила Скопина-Шуйского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Командующим правительственными войсками был назначен Дмитрий Иванович </a:t>
            </a:r>
            <a:r>
              <a:rPr lang="ru-RU" sz="2400" dirty="0" smtClean="0"/>
              <a:t>Шуйский. Он планировал </a:t>
            </a:r>
            <a:r>
              <a:rPr lang="ru-RU" sz="2400" dirty="0"/>
              <a:t>пойти на Смоленск, чтобы помочь защитникам города, однако его опередил польский отряд во главе со Станиславом </a:t>
            </a:r>
            <a:r>
              <a:rPr lang="ru-RU" sz="2400" dirty="0" err="1"/>
              <a:t>Жолкевским</a:t>
            </a:r>
            <a:r>
              <a:rPr lang="ru-RU" sz="2400" dirty="0"/>
              <a:t>, который сам выдвинулся к Москве. 24 июня 1610 года русская армия была разбита у деревни </a:t>
            </a:r>
            <a:r>
              <a:rPr lang="ru-RU" sz="2400" dirty="0" err="1"/>
              <a:t>Клушино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931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96092"/>
            <a:ext cx="8596668" cy="4702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32115"/>
            <a:ext cx="9563946" cy="5103222"/>
          </a:xfrm>
        </p:spPr>
        <p:txBody>
          <a:bodyPr>
            <a:noAutofit/>
          </a:bodyPr>
          <a:lstStyle/>
          <a:p>
            <a:r>
              <a:rPr lang="ru-RU" sz="2400" dirty="0"/>
              <a:t>После битвы под </a:t>
            </a:r>
            <a:r>
              <a:rPr lang="ru-RU" sz="2400" dirty="0" err="1"/>
              <a:t>Клушином</a:t>
            </a:r>
            <a:r>
              <a:rPr lang="ru-RU" sz="2400" dirty="0"/>
              <a:t> шведские отряды отступили на северо-запад России. В 1611 году им удалось взять Новгород и захватить часть побережья Финского </a:t>
            </a:r>
            <a:r>
              <a:rPr lang="ru-RU" sz="2400" dirty="0" smtClean="0"/>
              <a:t>залива.</a:t>
            </a:r>
            <a:endParaRPr lang="ru-RU" sz="2400" dirty="0"/>
          </a:p>
          <a:p>
            <a:r>
              <a:rPr lang="ru-RU" sz="2400" dirty="0"/>
              <a:t>Новгородское дворянство согласилось на предложенный шведским королём Карлом IX договор, согласно которому шведский принц Карл Филипп должен был стать русским царём, а Россия в союзе со Швецией вступала в войну с Речью </a:t>
            </a:r>
            <a:r>
              <a:rPr lang="ru-RU" sz="2400" dirty="0" err="1" smtClean="0"/>
              <a:t>Посполитой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/>
              <a:t>В это же время в Пскове появился новый самозванец — Лжедмитрий III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/>
              <a:t>К весне 1612 года шведским войскам удалось занять ряд городов и крепостей северо-запада — Ладогу, Тихвин, Старую Руссу и </a:t>
            </a:r>
            <a:r>
              <a:rPr lang="ru-RU" sz="2400" dirty="0" smtClean="0"/>
              <a:t>др.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57363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48344"/>
            <a:ext cx="8596668" cy="7315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288869"/>
            <a:ext cx="9520403" cy="5146765"/>
          </a:xfrm>
        </p:spPr>
        <p:txBody>
          <a:bodyPr/>
          <a:lstStyle/>
          <a:p>
            <a:r>
              <a:rPr lang="ru-RU" dirty="0"/>
              <a:t>19 мая 1606 года царём был провозглашён Василий Иванович Шуйский (1606–1610).</a:t>
            </a:r>
          </a:p>
          <a:p>
            <a:pPr marL="0" indent="0">
              <a:buNone/>
            </a:pPr>
            <a:r>
              <a:rPr lang="ru-RU" dirty="0"/>
              <a:t>Князья Шуйские происходили из рода правителей Суздальско-Нижегородской земли в период раздробленности русских земель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При вступлении на престол Шуйский обещал не казнить без суда, не отбирать имущества у осуждённых без согласия Боярской думы и не устанавливать самовластного правления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920" y="3387634"/>
            <a:ext cx="2508069" cy="297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348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545" y="313508"/>
            <a:ext cx="8596668" cy="52251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97281"/>
            <a:ext cx="9563946" cy="5320936"/>
          </a:xfrm>
        </p:spPr>
        <p:txBody>
          <a:bodyPr>
            <a:normAutofit/>
          </a:bodyPr>
          <a:lstStyle/>
          <a:p>
            <a:r>
              <a:rPr lang="ru-RU" sz="2400" dirty="0"/>
              <a:t>Казанского митрополита </a:t>
            </a:r>
            <a:r>
              <a:rPr lang="ru-RU" sz="2400" dirty="0" err="1"/>
              <a:t>Гермогена</a:t>
            </a:r>
            <a:r>
              <a:rPr lang="ru-RU" sz="2400" dirty="0"/>
              <a:t> избрали патриархом Русской православной церкви. Василий Шуйский постарался привлечь на свою сторону не только бояр, но и дворян. В 1607 году был издан указ, увеличивающий срок сыска беглых крестьян с 5 лет до 15 лет.</a:t>
            </a:r>
          </a:p>
          <a:p>
            <a:endParaRPr lang="ru-RU" sz="2400" dirty="0"/>
          </a:p>
          <a:p>
            <a:r>
              <a:rPr lang="ru-RU" sz="2400" dirty="0"/>
              <a:t>Опасаясь появления новых самозванцев, Василий Иванович, проводивший следствие о гибели царевича Дмитрия, подтвердил факт его смерти, обвинив в этом Бориса Годунова. Русская православная церковь причислила царевича к лику святых. Но это не остановило новых самозванцев.</a:t>
            </a:r>
          </a:p>
        </p:txBody>
      </p:sp>
    </p:spTree>
    <p:extLst>
      <p:ext uri="{BB962C8B-B14F-4D97-AF65-F5344CB8AC3E}">
        <p14:creationId xmlns:p14="http://schemas.microsoft.com/office/powerpoint/2010/main" val="1655294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52549"/>
            <a:ext cx="8596668" cy="51380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Восстание </a:t>
            </a:r>
            <a:r>
              <a:rPr lang="ru-RU" dirty="0"/>
              <a:t>И. </a:t>
            </a:r>
            <a:r>
              <a:rPr lang="ru-RU" dirty="0" err="1"/>
              <a:t>Болотникова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66949"/>
            <a:ext cx="9563946" cy="516418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Неспокойно было на юге и юго-западе страны, где первый самозванец снискал себе большую поддержку. В это же время бывший сподвижник Лжедмитрия I Михаил Молчанов объявил себя царевичем Дмитрием. Просто так вернуться в Москву он не мог, ведь многие помнили его как приближённого Лжедмитрия I.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r>
              <a:rPr lang="ru-RU" dirty="0"/>
              <a:t>Поэтому Молчанов убедил Ивана </a:t>
            </a:r>
            <a:r>
              <a:rPr lang="ru-RU" dirty="0" err="1"/>
              <a:t>Болотникова</a:t>
            </a:r>
            <a:r>
              <a:rPr lang="ru-RU" dirty="0"/>
              <a:t> возглавить своё войско. Болотников был военным холопом при князе </a:t>
            </a:r>
            <a:r>
              <a:rPr lang="ru-RU" dirty="0" err="1"/>
              <a:t>Телятевском</a:t>
            </a:r>
            <a:r>
              <a:rPr lang="ru-RU" dirty="0"/>
              <a:t>, был пленён в сражении с крымскими татарами, далее попал в рабство в Османскую империю. Но ему удалось бежать, добраться сначала до Венеции, а затем и до Польши.</a:t>
            </a:r>
          </a:p>
          <a:p>
            <a:endParaRPr lang="ru-RU" dirty="0"/>
          </a:p>
          <a:p>
            <a:r>
              <a:rPr lang="ru-RU" dirty="0"/>
              <a:t>В июле 1606 года восставшие начали поход на Москву, и в конце октября 1606 года мятежники подошли к столице и с начала ноября осадили её.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r>
              <a:rPr lang="ru-RU" dirty="0"/>
              <a:t>Лагерь </a:t>
            </a:r>
            <a:r>
              <a:rPr lang="ru-RU" dirty="0" err="1"/>
              <a:t>Болотникова</a:t>
            </a:r>
            <a:r>
              <a:rPr lang="ru-RU" dirty="0"/>
              <a:t> стал местом притяжения представителей разных сословий — крестьян, холопов, казаков, дворян и даже бояр. Однако москвичи не поддержали </a:t>
            </a:r>
            <a:r>
              <a:rPr lang="ru-RU" dirty="0" err="1"/>
              <a:t>Болотникова</a:t>
            </a:r>
            <a:r>
              <a:rPr lang="ru-RU" dirty="0"/>
              <a:t>. Многие лично видели гибель Лжедмитрия I и не верили новому самозванцу.</a:t>
            </a:r>
          </a:p>
        </p:txBody>
      </p:sp>
    </p:spTree>
    <p:extLst>
      <p:ext uri="{BB962C8B-B14F-4D97-AF65-F5344CB8AC3E}">
        <p14:creationId xmlns:p14="http://schemas.microsoft.com/office/powerpoint/2010/main" val="3113517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74470"/>
            <a:ext cx="8596668" cy="557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297577"/>
            <a:ext cx="9546529" cy="4981303"/>
          </a:xfrm>
        </p:spPr>
        <p:txBody>
          <a:bodyPr>
            <a:normAutofit/>
          </a:bodyPr>
          <a:lstStyle/>
          <a:p>
            <a:r>
              <a:rPr lang="ru-RU" sz="2000" dirty="0"/>
              <a:t>Исход осады столицы решило сражение 2 декабря 1606 года у с. Коломенского. Прокопий Ляпунов, командовавший крупным дворянским отрядом, перешёл на сторону Василия Шуйского. Войску </a:t>
            </a:r>
            <a:r>
              <a:rPr lang="ru-RU" sz="2000" dirty="0" err="1"/>
              <a:t>Болотникова</a:t>
            </a:r>
            <a:r>
              <a:rPr lang="ru-RU" sz="2000" dirty="0"/>
              <a:t> был нанесён большой урон, а сам он бежал. В это время в Туле объявился </a:t>
            </a:r>
            <a:r>
              <a:rPr lang="ru-RU" sz="2000" dirty="0" err="1"/>
              <a:t>самозванный</a:t>
            </a:r>
            <a:r>
              <a:rPr lang="ru-RU" sz="2000" dirty="0"/>
              <a:t> «царевич Пётр», якобы сын царя Фёдора Ивановича, которого в действительности не существовало.</a:t>
            </a:r>
          </a:p>
          <a:p>
            <a:r>
              <a:rPr lang="ru-RU" sz="2000" dirty="0"/>
              <a:t> </a:t>
            </a:r>
          </a:p>
          <a:p>
            <a:r>
              <a:rPr lang="ru-RU" sz="2000" dirty="0" err="1"/>
              <a:t>Болотникову</a:t>
            </a:r>
            <a:r>
              <a:rPr lang="ru-RU" sz="2000" dirty="0"/>
              <a:t> удалось одержать победу над большим правительственным отрядом и пробиться к Туле. Там он соединился с отрядами </a:t>
            </a:r>
            <a:r>
              <a:rPr lang="ru-RU" sz="2000" dirty="0" err="1"/>
              <a:t>самозванного</a:t>
            </a:r>
            <a:r>
              <a:rPr lang="ru-RU" sz="2000" dirty="0"/>
              <a:t> Петра. Правительственные войска подступили к городу летом 1607 года. Поняв, что Тулу не получится взять штурмом, Василий Шуйский отдал приказ затопить часть города. Осенью 1607 года Болотников был вынужден сдаться с условием, что ему и «царевичу Петру» сохранят жизнь. Но Василий Шуйский нарушил это обещание.</a:t>
            </a:r>
          </a:p>
        </p:txBody>
      </p:sp>
    </p:spTree>
    <p:extLst>
      <p:ext uri="{BB962C8B-B14F-4D97-AF65-F5344CB8AC3E}">
        <p14:creationId xmlns:p14="http://schemas.microsoft.com/office/powerpoint/2010/main" val="867464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22217"/>
            <a:ext cx="8596668" cy="56605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</a:t>
            </a:r>
            <a:r>
              <a:rPr lang="ru-RU" dirty="0" smtClean="0"/>
              <a:t>Лжедмитрий </a:t>
            </a:r>
            <a:r>
              <a:rPr lang="en-US" dirty="0" smtClean="0"/>
              <a:t>II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45327"/>
            <a:ext cx="9502986" cy="5042262"/>
          </a:xfrm>
        </p:spPr>
        <p:txBody>
          <a:bodyPr>
            <a:noAutofit/>
          </a:bodyPr>
          <a:lstStyle/>
          <a:p>
            <a:r>
              <a:rPr lang="ru-RU" sz="2400" dirty="0"/>
              <a:t>Новый самозванец объявился в Литве летом 1607 года. Личность Лжедмитрия II неизвестна, возможно, он был бродячим учителем. Отыскать нового претендента на роль царевича Дмитрия было поручено казачьему атаману Ивану </a:t>
            </a:r>
            <a:r>
              <a:rPr lang="ru-RU" sz="2400" dirty="0" err="1" smtClean="0"/>
              <a:t>Заруцкому</a:t>
            </a:r>
            <a:r>
              <a:rPr lang="ru-RU" sz="2400" dirty="0" smtClean="0"/>
              <a:t>. </a:t>
            </a:r>
            <a:r>
              <a:rPr lang="ru-RU" sz="2400" dirty="0"/>
              <a:t>Выбранный по внешнему сходству с Лжедмитрием I самозванец был доставлен в Россию, где остатки войска </a:t>
            </a:r>
            <a:r>
              <a:rPr lang="ru-RU" sz="2400" dirty="0" err="1"/>
              <a:t>Болотникова</a:t>
            </a:r>
            <a:r>
              <a:rPr lang="ru-RU" sz="2400" dirty="0"/>
              <a:t> ему </a:t>
            </a:r>
            <a:r>
              <a:rPr lang="ru-RU" sz="2400" dirty="0" smtClean="0"/>
              <a:t>присягнули.</a:t>
            </a:r>
          </a:p>
          <a:p>
            <a:r>
              <a:rPr lang="ru-RU" sz="2400" dirty="0"/>
              <a:t>После разгрома </a:t>
            </a:r>
            <a:r>
              <a:rPr lang="ru-RU" sz="2400" dirty="0" err="1"/>
              <a:t>Болотникова</a:t>
            </a:r>
            <a:r>
              <a:rPr lang="ru-RU" sz="2400" dirty="0"/>
              <a:t> в Туле Лжедмитрий II и его окружение решили действовать самостоятельно. В лагерь Лжедмитрия </a:t>
            </a:r>
            <a:r>
              <a:rPr lang="ru-RU" sz="2400" dirty="0" smtClean="0"/>
              <a:t>II </a:t>
            </a:r>
            <a:r>
              <a:rPr lang="ru-RU" sz="2400" dirty="0"/>
              <a:t>хлынули добровольцы со всего юга и юга-запада России. Летом 1608 года самозванец подошёл к </a:t>
            </a:r>
            <a:r>
              <a:rPr lang="ru-RU" sz="2400" dirty="0" smtClean="0"/>
              <a:t>Москве. </a:t>
            </a:r>
            <a:r>
              <a:rPr lang="ru-RU" sz="2400" dirty="0"/>
              <a:t>Свой лагерь Лжедмитрий II разместил у села Тушина недалеко от Москвы.</a:t>
            </a:r>
          </a:p>
        </p:txBody>
      </p:sp>
    </p:spTree>
    <p:extLst>
      <p:ext uri="{BB962C8B-B14F-4D97-AF65-F5344CB8AC3E}">
        <p14:creationId xmlns:p14="http://schemas.microsoft.com/office/powerpoint/2010/main" val="513470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74470"/>
            <a:ext cx="8596668" cy="435428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                                           </a:t>
            </a:r>
            <a:r>
              <a:rPr lang="ru-RU" sz="2400" dirty="0" smtClean="0"/>
              <a:t>Поход Лжедмитрия</a:t>
            </a:r>
            <a:r>
              <a:rPr lang="en-US" sz="2400" dirty="0" smtClean="0"/>
              <a:t> II</a:t>
            </a:r>
            <a:r>
              <a:rPr lang="ru-RU" sz="2400" dirty="0" smtClean="0"/>
              <a:t> на Москву 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0197" y="1106488"/>
            <a:ext cx="6615569" cy="536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85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3840"/>
            <a:ext cx="8596668" cy="40930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27611"/>
            <a:ext cx="9590072" cy="5277395"/>
          </a:xfrm>
        </p:spPr>
        <p:txBody>
          <a:bodyPr/>
          <a:lstStyle/>
          <a:p>
            <a:r>
              <a:rPr lang="ru-RU" dirty="0"/>
              <a:t>По месту расположения своего лагеря Лжедмитрий II был прозван «тушинским вором». Войско самозванца пополнилось польскими наёмниками, которые прибыли с Мариной Мнишек. Супруга Лжедмитрия I признала нового самозванца своим спасшимся мужем и царевичем Дмитрием. </a:t>
            </a:r>
          </a:p>
          <a:p>
            <a:r>
              <a:rPr lang="ru-RU" dirty="0"/>
              <a:t>Лжедмитрия II поддержали и некоторые представители русской знати, в том числе ростовский митрополит </a:t>
            </a:r>
            <a:r>
              <a:rPr lang="ru-RU" dirty="0">
                <a:solidFill>
                  <a:srgbClr val="C00000"/>
                </a:solidFill>
              </a:rPr>
              <a:t>Филарет </a:t>
            </a:r>
            <a:r>
              <a:rPr lang="ru-RU" dirty="0" smtClean="0">
                <a:solidFill>
                  <a:srgbClr val="C00000"/>
                </a:solidFill>
              </a:rPr>
              <a:t>Романов</a:t>
            </a:r>
            <a:r>
              <a:rPr lang="ru-RU" dirty="0" smtClean="0"/>
              <a:t>. </a:t>
            </a:r>
            <a:r>
              <a:rPr lang="ru-RU" dirty="0"/>
              <a:t>Вокруг самозванца сформировались собственная Боярская дума и собственное правительство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1737" y="3326674"/>
            <a:ext cx="2934789" cy="316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569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91886"/>
            <a:ext cx="8596668" cy="46155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184366"/>
            <a:ext cx="9555237" cy="5181599"/>
          </a:xfrm>
        </p:spPr>
        <p:txBody>
          <a:bodyPr>
            <a:normAutofit/>
          </a:bodyPr>
          <a:lstStyle/>
          <a:p>
            <a:r>
              <a:rPr lang="ru-RU" sz="2400" dirty="0"/>
              <a:t>Нового союзника против самозванца Василий Шуйский решил найти в Швеции. В феврале 1609 года был заключён Выборгский договор, по которому Россия в обмен за помощь против войска Лжедмитрия II передавала Швеции крепость </a:t>
            </a:r>
            <a:r>
              <a:rPr lang="ru-RU" sz="2400" dirty="0" err="1"/>
              <a:t>Корелу</a:t>
            </a:r>
            <a:r>
              <a:rPr lang="ru-RU" sz="2400" dirty="0"/>
              <a:t>. Русско-шведский отряд, собравшийся в Новгороде, возглавили племянник Василия Шуйского Михаил </a:t>
            </a:r>
            <a:r>
              <a:rPr lang="ru-RU" sz="2400" dirty="0" smtClean="0"/>
              <a:t>Скопин-Шуйский.</a:t>
            </a:r>
          </a:p>
          <a:p>
            <a:pPr marL="0" indent="0">
              <a:buNone/>
            </a:pPr>
            <a:endParaRPr lang="ru-RU" sz="2400" dirty="0"/>
          </a:p>
          <a:p>
            <a:r>
              <a:rPr lang="ru-RU" sz="2400" dirty="0"/>
              <a:t>Всё меньше людей желало поддержать самозванца. Польские наёмники и русские сторонники из лагеря Лжедмитрия II открыто занимались разбоем в окрестностях </a:t>
            </a:r>
            <a:r>
              <a:rPr lang="ru-RU" sz="2400" dirty="0" smtClean="0"/>
              <a:t>Москвы. </a:t>
            </a:r>
            <a:r>
              <a:rPr lang="ru-RU" sz="2400" dirty="0"/>
              <a:t>Большое народное возмущение вызвала организованная отрядами Лжедмитрия II осада Троице-Сергиева монастыря.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022891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</TotalTime>
  <Words>1012</Words>
  <Application>Microsoft Office PowerPoint</Application>
  <PresentationFormat>Широкоэкранный</PresentationFormat>
  <Paragraphs>41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Wingdings 3</vt:lpstr>
      <vt:lpstr>Аспект</vt:lpstr>
      <vt:lpstr>Правление Василия Шуйского. Лжедмитрий II.     </vt:lpstr>
      <vt:lpstr>Презентация PowerPoint</vt:lpstr>
      <vt:lpstr>Презентация PowerPoint</vt:lpstr>
      <vt:lpstr>                 Восстание И. Болотникова</vt:lpstr>
      <vt:lpstr>Презентация PowerPoint</vt:lpstr>
      <vt:lpstr>                    Лжедмитрий II</vt:lpstr>
      <vt:lpstr>                                           Поход Лжедмитрия II на Москву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Правление Василия Шуйского</dc:title>
  <dc:creator>3</dc:creator>
  <cp:lastModifiedBy>3</cp:lastModifiedBy>
  <cp:revision>5</cp:revision>
  <dcterms:created xsi:type="dcterms:W3CDTF">2024-01-29T08:40:18Z</dcterms:created>
  <dcterms:modified xsi:type="dcterms:W3CDTF">2024-01-30T09:51:41Z</dcterms:modified>
</cp:coreProperties>
</file>