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49" r:id="rId2"/>
    <p:sldId id="299" r:id="rId3"/>
    <p:sldId id="298" r:id="rId4"/>
    <p:sldId id="339" r:id="rId5"/>
    <p:sldId id="306" r:id="rId6"/>
    <p:sldId id="340" r:id="rId7"/>
    <p:sldId id="357" r:id="rId8"/>
    <p:sldId id="341" r:id="rId9"/>
    <p:sldId id="329" r:id="rId10"/>
    <p:sldId id="330" r:id="rId11"/>
    <p:sldId id="302" r:id="rId12"/>
    <p:sldId id="359" r:id="rId13"/>
    <p:sldId id="358" r:id="rId14"/>
    <p:sldId id="285" r:id="rId15"/>
    <p:sldId id="315" r:id="rId16"/>
    <p:sldId id="360" r:id="rId17"/>
    <p:sldId id="361" r:id="rId18"/>
    <p:sldId id="362" r:id="rId19"/>
    <p:sldId id="316" r:id="rId20"/>
    <p:sldId id="363" r:id="rId21"/>
    <p:sldId id="364" r:id="rId22"/>
    <p:sldId id="365" r:id="rId23"/>
    <p:sldId id="366" r:id="rId24"/>
    <p:sldId id="351" r:id="rId25"/>
    <p:sldId id="367" r:id="rId26"/>
    <p:sldId id="317" r:id="rId27"/>
    <p:sldId id="318" r:id="rId28"/>
    <p:sldId id="352" r:id="rId29"/>
    <p:sldId id="353" r:id="rId30"/>
    <p:sldId id="354" r:id="rId31"/>
    <p:sldId id="368" r:id="rId32"/>
    <p:sldId id="370" r:id="rId33"/>
    <p:sldId id="369" r:id="rId34"/>
    <p:sldId id="355" r:id="rId35"/>
    <p:sldId id="295" r:id="rId36"/>
    <p:sldId id="28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24" autoAdjust="0"/>
  </p:normalViewPr>
  <p:slideViewPr>
    <p:cSldViewPr>
      <p:cViewPr varScale="1">
        <p:scale>
          <a:sx n="65" d="100"/>
          <a:sy n="65" d="100"/>
        </p:scale>
        <p:origin x="-5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1832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Открытый урок </a:t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u-RU" sz="4800" b="1" dirty="0" smtClean="0">
                <a:solidFill>
                  <a:schemeClr val="tx1"/>
                </a:solidFill>
              </a:rPr>
              <a:t>на тему: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2708920"/>
            <a:ext cx="8229600" cy="17777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/>
              <a:t>«Строгание древесины. Правила безопасной работы».</a:t>
            </a:r>
          </a:p>
          <a:p>
            <a:pPr algn="ctr">
              <a:buNone/>
            </a:pP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221088"/>
            <a:ext cx="3621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(материал для урока)</a:t>
            </a:r>
            <a:endParaRPr lang="ru-RU" sz="28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872067" y="2675467"/>
            <a:ext cx="7408333" cy="132959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92D050"/>
                </a:solidFill>
              </a:rPr>
              <a:t>ВЕРНО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4365104"/>
            <a:ext cx="6120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МОЛОДЕЦ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7308304" y="5805264"/>
            <a:ext cx="1224136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https://cf2.ppt-online.org/files2/slide/h/HpuMl8RTjYzmitQwJad7geqrnZVIPG0yxb1hSkvcWU/slide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09036"/>
            <a:ext cx="7920880" cy="55043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18864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7. А какие породы деревьев растут у нас в лесах?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188640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8. А какие деревья растут у нас в садах?</a:t>
            </a:r>
          </a:p>
        </p:txBody>
      </p:sp>
      <p:pic>
        <p:nvPicPr>
          <p:cNvPr id="60418" name="Picture 2" descr="https://spkubani.club/files/ae7/ae7b888866d2f3b1c4b55453a14ade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6"/>
            <a:ext cx="2952328" cy="2265740"/>
          </a:xfrm>
          <a:prstGeom prst="rect">
            <a:avLst/>
          </a:prstGeom>
          <a:noFill/>
        </p:spPr>
      </p:pic>
      <p:pic>
        <p:nvPicPr>
          <p:cNvPr id="60420" name="Picture 4" descr="https://fermerx.ru/wp-content/uploads/2019/11/post_5a532a062e3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8460" y="1412776"/>
            <a:ext cx="2967716" cy="2232248"/>
          </a:xfrm>
          <a:prstGeom prst="rect">
            <a:avLst/>
          </a:prstGeom>
          <a:noFill/>
        </p:spPr>
      </p:pic>
      <p:pic>
        <p:nvPicPr>
          <p:cNvPr id="60422" name="Picture 6" descr="https://opt-1463806.ssl.1c-bitrix-cdn.ru/upload/iblock/cc0/cc0fb031e1f28eaddb859dc6b8f99cae.jpg?1578218113159731"/>
          <p:cNvPicPr>
            <a:picLocks noChangeAspect="1" noChangeArrowheads="1"/>
          </p:cNvPicPr>
          <p:nvPr/>
        </p:nvPicPr>
        <p:blipFill>
          <a:blip r:embed="rId4" cstate="print"/>
          <a:srcRect l="10155"/>
          <a:stretch>
            <a:fillRect/>
          </a:stretch>
        </p:blipFill>
        <p:spPr bwMode="auto">
          <a:xfrm>
            <a:off x="6280328" y="1412776"/>
            <a:ext cx="2756168" cy="2232248"/>
          </a:xfrm>
          <a:prstGeom prst="rect">
            <a:avLst/>
          </a:prstGeom>
          <a:noFill/>
        </p:spPr>
      </p:pic>
      <p:pic>
        <p:nvPicPr>
          <p:cNvPr id="60424" name="Picture 8" descr="https://sad-center.ru/upload/images/4a4/4a4208e14216072a613504cd0e5f9b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581" y="3861048"/>
            <a:ext cx="3480387" cy="2610290"/>
          </a:xfrm>
          <a:prstGeom prst="rect">
            <a:avLst/>
          </a:prstGeom>
          <a:noFill/>
        </p:spPr>
      </p:pic>
      <p:pic>
        <p:nvPicPr>
          <p:cNvPr id="60426" name="Picture 10" descr="https://avatars.mds.yandex.net/get-pdb/918543/6458bcb1-1958-4af2-a5ce-d05e3d8aefe1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9284" y="3861048"/>
            <a:ext cx="3933156" cy="26221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620688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/>
              <a:t>9. </a:t>
            </a:r>
            <a:r>
              <a:rPr lang="ru-RU" sz="3600" b="1" dirty="0" smtClean="0">
                <a:cs typeface="Times New Roman" pitchFamily="18" charset="0"/>
              </a:rPr>
              <a:t>Как называются эти элементы доски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  <p:pic>
        <p:nvPicPr>
          <p:cNvPr id="33794" name="Picture 2" descr="https://www.tsmnn.ru/upload/iblock/8a7/8a71c82e045f1b4c9695eee5e7b3dbf8.jpg"/>
          <p:cNvPicPr>
            <a:picLocks noChangeAspect="1" noChangeArrowheads="1"/>
          </p:cNvPicPr>
          <p:nvPr/>
        </p:nvPicPr>
        <p:blipFill>
          <a:blip r:embed="rId2" cstate="print"/>
          <a:srcRect t="21952" b="20593"/>
          <a:stretch>
            <a:fillRect/>
          </a:stretch>
        </p:blipFill>
        <p:spPr bwMode="auto">
          <a:xfrm>
            <a:off x="2339752" y="2708920"/>
            <a:ext cx="4762500" cy="27363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2348880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1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2276872"/>
            <a:ext cx="1699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Пласть</a:t>
            </a:r>
            <a:endParaRPr lang="ru-RU" sz="4000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043608" y="2852936"/>
            <a:ext cx="3672408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244408" y="1988840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300192" y="1916832"/>
            <a:ext cx="1890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Кромка</a:t>
            </a:r>
            <a:endParaRPr lang="ru-RU" sz="4000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6300192" y="2492896"/>
            <a:ext cx="1944216" cy="10081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876256" y="4725144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7164288" y="4581128"/>
            <a:ext cx="1512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Ребра</a:t>
            </a:r>
            <a:endParaRPr lang="ru-RU" sz="40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5436096" y="4437112"/>
            <a:ext cx="1440160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4" idx="1"/>
          </p:cNvCxnSpPr>
          <p:nvPr/>
        </p:nvCxnSpPr>
        <p:spPr>
          <a:xfrm flipH="1" flipV="1">
            <a:off x="5796136" y="3717032"/>
            <a:ext cx="1080120" cy="12697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27584" y="5445224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259632" y="5373216"/>
            <a:ext cx="14939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Торец</a:t>
            </a:r>
            <a:endParaRPr lang="ru-RU" sz="40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1187624" y="4509120"/>
            <a:ext cx="2376264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5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opt-1289339.ssl.1c-bitrix-cdn.ru/upload/resize_cache/iblock/278/1024_771_14c0904aaec33ec2a81918feac70ba20e/rubanok_derevyannyy.jpg?1556181976856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866" y="1995776"/>
            <a:ext cx="2914129" cy="2194134"/>
          </a:xfrm>
          <a:prstGeom prst="rect">
            <a:avLst/>
          </a:prstGeom>
          <a:noFill/>
        </p:spPr>
      </p:pic>
      <p:pic>
        <p:nvPicPr>
          <p:cNvPr id="20486" name="Picture 6" descr="https://poisk-podbor.ru/gallery/147/770063/1683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902214"/>
            <a:ext cx="3404036" cy="2955786"/>
          </a:xfrm>
          <a:prstGeom prst="rect">
            <a:avLst/>
          </a:prstGeom>
          <a:noFill/>
        </p:spPr>
      </p:pic>
      <p:pic>
        <p:nvPicPr>
          <p:cNvPr id="20482" name="Picture 2" descr="http://www.tooled-up.com/artwork/prodzoom/RECSP4.jpg"/>
          <p:cNvPicPr>
            <a:picLocks noChangeAspect="1" noChangeArrowheads="1"/>
          </p:cNvPicPr>
          <p:nvPr/>
        </p:nvPicPr>
        <p:blipFill>
          <a:blip r:embed="rId4" cstate="print"/>
          <a:srcRect t="11321" b="11935"/>
          <a:stretch>
            <a:fillRect/>
          </a:stretch>
        </p:blipFill>
        <p:spPr bwMode="auto">
          <a:xfrm>
            <a:off x="5364088" y="1628800"/>
            <a:ext cx="3096343" cy="23762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47667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10.</a:t>
            </a:r>
            <a:r>
              <a:rPr lang="en-US" sz="3600" b="1" dirty="0" smtClean="0"/>
              <a:t> </a:t>
            </a:r>
            <a:r>
              <a:rPr lang="ru-RU" sz="3600" b="1" dirty="0" smtClean="0"/>
              <a:t>Какие бывают рубанки</a:t>
            </a:r>
            <a:r>
              <a:rPr lang="en-US" sz="3600" b="1" dirty="0" smtClean="0"/>
              <a:t> </a:t>
            </a:r>
            <a:r>
              <a:rPr lang="ru-RU" sz="3600" b="1" dirty="0" smtClean="0"/>
              <a:t>и для чего они нужны? 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4653136"/>
            <a:ext cx="53358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ЭЛЕКТРОРУБАНОК</a:t>
            </a:r>
            <a:r>
              <a:rPr lang="ru-RU" sz="2400" dirty="0" smtClean="0"/>
              <a:t> – рубанок, который </a:t>
            </a:r>
          </a:p>
          <a:p>
            <a:r>
              <a:rPr lang="ru-RU" sz="2400" dirty="0" smtClean="0"/>
              <a:t>работает от электричества. Название</a:t>
            </a:r>
          </a:p>
          <a:p>
            <a:r>
              <a:rPr lang="ru-RU" sz="2400" dirty="0" smtClean="0"/>
              <a:t> состоит из двух слов </a:t>
            </a:r>
            <a:r>
              <a:rPr lang="ru-RU" sz="2400" b="1" dirty="0" smtClean="0"/>
              <a:t>электрический </a:t>
            </a:r>
          </a:p>
          <a:p>
            <a:r>
              <a:rPr lang="ru-RU" sz="2400" b="1" dirty="0" smtClean="0"/>
              <a:t>рубанок.</a:t>
            </a:r>
            <a:endParaRPr lang="ru-RU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cdn2.vectorstock.com/i/1000x1000/16/46/wooden-plane-boards-and-a-shaving-on-a-white-vector-4501646.jpg"/>
          <p:cNvPicPr>
            <a:picLocks noChangeAspect="1" noChangeArrowheads="1"/>
          </p:cNvPicPr>
          <p:nvPr/>
        </p:nvPicPr>
        <p:blipFill>
          <a:blip r:embed="rId2" cstate="print"/>
          <a:srcRect b="10445"/>
          <a:stretch>
            <a:fillRect/>
          </a:stretch>
        </p:blipFill>
        <p:spPr bwMode="auto">
          <a:xfrm>
            <a:off x="4499992" y="3212976"/>
            <a:ext cx="4434177" cy="3240360"/>
          </a:xfrm>
          <a:prstGeom prst="rect">
            <a:avLst/>
          </a:prstGeom>
          <a:noFill/>
        </p:spPr>
      </p:pic>
      <p:sp>
        <p:nvSpPr>
          <p:cNvPr id="4" name="Содержимое 1"/>
          <p:cNvSpPr>
            <a:spLocks noGrp="1"/>
          </p:cNvSpPr>
          <p:nvPr>
            <p:ph sz="quarter" idx="1"/>
          </p:nvPr>
        </p:nvSpPr>
        <p:spPr>
          <a:xfrm>
            <a:off x="0" y="1844824"/>
            <a:ext cx="8892480" cy="2160240"/>
          </a:xfrm>
        </p:spPr>
        <p:txBody>
          <a:bodyPr>
            <a:noAutofit/>
          </a:bodyPr>
          <a:lstStyle/>
          <a:p>
            <a:pPr marL="273050" indent="-7938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Для выполнения работы понадобятся: </a:t>
            </a:r>
            <a:r>
              <a:rPr lang="ru-RU" sz="2800" dirty="0" smtClean="0"/>
              <a:t>верстак, заготовки, линейка, карандаш, контрольный угольник, рубанок, ножовка.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1286272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Тема урока: «Строгание древесины. Правила безопасной работы»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356992"/>
            <a:ext cx="469936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101"/>
                </a:solidFill>
                <a:latin typeface="Georgia" pitchFamily="18" charset="0"/>
              </a:rPr>
              <a:t>Строгание древесины</a:t>
            </a:r>
            <a:r>
              <a:rPr lang="ru-RU" sz="2400" i="1" dirty="0" smtClean="0">
                <a:solidFill>
                  <a:srgbClr val="FF0101"/>
                </a:solidFill>
                <a:latin typeface="Georgia" pitchFamily="18" charset="0"/>
              </a:rPr>
              <a:t> </a:t>
            </a:r>
            <a:r>
              <a:rPr lang="ru-RU" sz="2400" dirty="0" smtClean="0">
                <a:solidFill>
                  <a:srgbClr val="FF0101"/>
                </a:solidFill>
              </a:rPr>
              <a:t>–</a:t>
            </a:r>
            <a:r>
              <a:rPr lang="ru-RU" sz="2400" dirty="0" smtClean="0">
                <a:solidFill>
                  <a:srgbClr val="FF0101"/>
                </a:solidFill>
                <a:latin typeface="Georgia" pitchFamily="18" charset="0"/>
              </a:rPr>
              <a:t> </a:t>
            </a:r>
          </a:p>
          <a:p>
            <a:r>
              <a:rPr lang="ru-RU" sz="2400" dirty="0" smtClean="0">
                <a:solidFill>
                  <a:srgbClr val="FF0101"/>
                </a:solidFill>
                <a:latin typeface="Georgia" pitchFamily="18" charset="0"/>
              </a:rPr>
              <a:t>обработка заготовки до </a:t>
            </a:r>
          </a:p>
          <a:p>
            <a:r>
              <a:rPr lang="ru-RU" sz="2400" dirty="0" smtClean="0">
                <a:solidFill>
                  <a:srgbClr val="FF0101"/>
                </a:solidFill>
                <a:latin typeface="Georgia" pitchFamily="18" charset="0"/>
              </a:rPr>
              <a:t>нужного размера и создания</a:t>
            </a:r>
          </a:p>
          <a:p>
            <a:r>
              <a:rPr lang="ru-RU" sz="2400" dirty="0" smtClean="0">
                <a:solidFill>
                  <a:srgbClr val="FF0101"/>
                </a:solidFill>
                <a:latin typeface="Georgia" pitchFamily="18" charset="0"/>
              </a:rPr>
              <a:t> на ней ровных и гладких </a:t>
            </a:r>
          </a:p>
          <a:p>
            <a:r>
              <a:rPr lang="ru-RU" sz="2400" dirty="0" smtClean="0">
                <a:solidFill>
                  <a:srgbClr val="FF0101"/>
                </a:solidFill>
                <a:latin typeface="Georgia" pitchFamily="18" charset="0"/>
              </a:rPr>
              <a:t>поверхностей.</a:t>
            </a:r>
            <a:r>
              <a:rPr lang="ru-RU" sz="2400" dirty="0" smtClean="0"/>
              <a:t> Она заключается</a:t>
            </a:r>
          </a:p>
          <a:p>
            <a:r>
              <a:rPr lang="ru-RU" sz="2400" dirty="0" smtClean="0"/>
              <a:t> в снятии с поверхности заготовки </a:t>
            </a:r>
          </a:p>
          <a:p>
            <a:r>
              <a:rPr lang="ru-RU" sz="2400" dirty="0" smtClean="0"/>
              <a:t>тонких слоев древесины в</a:t>
            </a:r>
          </a:p>
          <a:p>
            <a:r>
              <a:rPr lang="ru-RU" sz="2400" dirty="0" smtClean="0"/>
              <a:t> виде стружки.</a:t>
            </a:r>
            <a:endParaRPr lang="ru-RU" sz="2400" b="1" dirty="0" smtClean="0"/>
          </a:p>
          <a:p>
            <a:endParaRPr lang="ru-RU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44624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+mn-lt"/>
              </a:rPr>
              <a:t>Строгальные инструменты</a:t>
            </a:r>
            <a:r>
              <a:rPr lang="ru-RU" sz="4000" b="1" dirty="0" smtClean="0">
                <a:latin typeface="Georgia" pitchFamily="18" charset="0"/>
              </a:rPr>
              <a:t>.</a:t>
            </a:r>
            <a:endParaRPr lang="ru-RU" sz="4000" b="1" dirty="0">
              <a:latin typeface="Georgia" pitchFamily="18" charset="0"/>
            </a:endParaRPr>
          </a:p>
        </p:txBody>
      </p:sp>
      <p:pic>
        <p:nvPicPr>
          <p:cNvPr id="6" name="Picture 5" descr="три руб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634808" cy="532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528" y="1179909"/>
            <a:ext cx="66262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Строгание  осуществляют с помощью различных с</a:t>
            </a:r>
            <a:r>
              <a:rPr lang="ru-RU" sz="2000" b="1" i="1" dirty="0" smtClean="0"/>
              <a:t>тругов</a:t>
            </a:r>
          </a:p>
          <a:p>
            <a:r>
              <a:rPr lang="ru-RU" sz="2000" b="1" i="1" dirty="0" smtClean="0"/>
              <a:t> </a:t>
            </a:r>
            <a:r>
              <a:rPr lang="ru-RU" sz="2000" b="1" dirty="0" smtClean="0"/>
              <a:t>(строгальных инструментов). Среди стругов наиболее</a:t>
            </a:r>
          </a:p>
          <a:p>
            <a:r>
              <a:rPr lang="ru-RU" sz="2000" b="1" dirty="0" smtClean="0"/>
              <a:t> распространены </a:t>
            </a:r>
            <a:r>
              <a:rPr lang="ru-RU" sz="2000" b="1" i="1" dirty="0" smtClean="0">
                <a:solidFill>
                  <a:srgbClr val="FF0000"/>
                </a:solidFill>
              </a:rPr>
              <a:t>шерхебели, рубанки </a:t>
            </a:r>
            <a:r>
              <a:rPr lang="ru-RU" sz="2000" b="1" dirty="0" smtClean="0">
                <a:solidFill>
                  <a:srgbClr val="FF0000"/>
                </a:solidFill>
              </a:rPr>
              <a:t>и </a:t>
            </a:r>
            <a:r>
              <a:rPr lang="ru-RU" sz="2000" b="1" i="1" dirty="0" smtClean="0">
                <a:solidFill>
                  <a:srgbClr val="FF0000"/>
                </a:solidFill>
              </a:rPr>
              <a:t>фуганки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44624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+mn-lt"/>
              </a:rPr>
              <a:t>Устройство фуганка</a:t>
            </a:r>
            <a:endParaRPr lang="ru-RU" sz="4000" b="1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61456" name="Picture 16" descr="https://i0.wp.com/teremizbrusa.ru/wp-content/uploads/2016/06/e%60skiz-fuganka-e1489076088861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93711" y="1988840"/>
            <a:ext cx="8942785" cy="475252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45385" y="1196752"/>
            <a:ext cx="8203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Фуганки намного длиннее рубанков. Ими удобно получать </a:t>
            </a:r>
          </a:p>
          <a:p>
            <a:pPr algn="ctr"/>
            <a:r>
              <a:rPr lang="ru-RU" sz="2400" b="1" dirty="0" smtClean="0"/>
              <a:t>ровные, плоские поверхности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4" name="Picture 14" descr="http://jet-centre.by/netcat_files/multifile/28/701921.jpg"/>
          <p:cNvPicPr>
            <a:picLocks noChangeAspect="1" noChangeArrowheads="1"/>
          </p:cNvPicPr>
          <p:nvPr/>
        </p:nvPicPr>
        <p:blipFill>
          <a:blip r:embed="rId2" cstate="print"/>
          <a:srcRect t="11264" b="16925"/>
          <a:stretch>
            <a:fillRect/>
          </a:stretch>
        </p:blipFill>
        <p:spPr bwMode="auto">
          <a:xfrm>
            <a:off x="539552" y="980728"/>
            <a:ext cx="2632725" cy="189058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44624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+mn-lt"/>
              </a:rPr>
              <a:t>Устройство рубанка и шерхебеля.</a:t>
            </a:r>
            <a:endParaRPr lang="ru-RU" sz="4000" b="1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61446" name="Picture 6" descr="http://images.myshared.ru/17/1130076/slide_6.jpg"/>
          <p:cNvPicPr>
            <a:picLocks noChangeAspect="1" noChangeArrowheads="1"/>
          </p:cNvPicPr>
          <p:nvPr/>
        </p:nvPicPr>
        <p:blipFill>
          <a:blip r:embed="rId3" cstate="print"/>
          <a:srcRect t="33239" b="16841"/>
          <a:stretch>
            <a:fillRect/>
          </a:stretch>
        </p:blipFill>
        <p:spPr bwMode="auto">
          <a:xfrm>
            <a:off x="539552" y="3294625"/>
            <a:ext cx="8052048" cy="3014695"/>
          </a:xfrm>
          <a:prstGeom prst="rect">
            <a:avLst/>
          </a:prstGeom>
          <a:noFill/>
        </p:spPr>
      </p:pic>
      <p:pic>
        <p:nvPicPr>
          <p:cNvPr id="61448" name="Picture 8" descr="https://rubankov.ru/UserFiles/Image/img10563_15399_big.jpg"/>
          <p:cNvPicPr>
            <a:picLocks noChangeAspect="1" noChangeArrowheads="1"/>
          </p:cNvPicPr>
          <p:nvPr/>
        </p:nvPicPr>
        <p:blipFill>
          <a:blip r:embed="rId4" cstate="print"/>
          <a:srcRect t="18000" b="22000"/>
          <a:stretch>
            <a:fillRect/>
          </a:stretch>
        </p:blipFill>
        <p:spPr bwMode="auto">
          <a:xfrm>
            <a:off x="5004048" y="1124744"/>
            <a:ext cx="3600400" cy="2160240"/>
          </a:xfrm>
          <a:prstGeom prst="rect">
            <a:avLst/>
          </a:prstGeom>
          <a:noFill/>
        </p:spPr>
      </p:pic>
      <p:pic>
        <p:nvPicPr>
          <p:cNvPr id="61452" name="Picture 12" descr="https://i2.rozetka.ua/goods/12389187/stanley_0_12_313_images_12389187668._S.jpg"/>
          <p:cNvPicPr>
            <a:picLocks noChangeAspect="1" noChangeArrowheads="1"/>
          </p:cNvPicPr>
          <p:nvPr/>
        </p:nvPicPr>
        <p:blipFill>
          <a:blip r:embed="rId5" cstate="print"/>
          <a:srcRect t="20406" b="24190"/>
          <a:stretch>
            <a:fillRect/>
          </a:stretch>
        </p:blipFill>
        <p:spPr bwMode="auto">
          <a:xfrm>
            <a:off x="2680421" y="2348880"/>
            <a:ext cx="1675555" cy="9283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1085" y="6165304"/>
            <a:ext cx="7607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«</a:t>
            </a:r>
            <a:r>
              <a:rPr lang="ru-RU" sz="2000" b="1" i="1" dirty="0" smtClean="0">
                <a:solidFill>
                  <a:srgbClr val="FF0000"/>
                </a:solidFill>
              </a:rPr>
              <a:t>Шерхебель» — слово немецкого происхождения, что означает 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«струг для грубого срезания».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+mn-lt"/>
              </a:rPr>
              <a:t>Наладка инструмента.</a:t>
            </a:r>
            <a:endParaRPr lang="ru-RU" sz="40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6" name="Picture 5" descr="3 нож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2"/>
            <a:ext cx="7560840" cy="405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51520" y="5108991"/>
            <a:ext cx="88537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У правильно установленного ножа лезвие расположено 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над подошвой колодки без перекосов и выступает </a:t>
            </a:r>
          </a:p>
          <a:p>
            <a:r>
              <a:rPr lang="ru-RU" sz="2400" b="1" u="sng" dirty="0" smtClean="0">
                <a:solidFill>
                  <a:srgbClr val="000000"/>
                </a:solidFill>
                <a:latin typeface="Georgia" pitchFamily="18" charset="0"/>
              </a:rPr>
              <a:t>на 1...3 мм у шерхебеля</a:t>
            </a: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 или на </a:t>
            </a:r>
            <a:r>
              <a:rPr lang="ru-RU" sz="2400" b="1" u="sng" dirty="0" smtClean="0">
                <a:solidFill>
                  <a:srgbClr val="000000"/>
                </a:solidFill>
                <a:latin typeface="Georgia" pitchFamily="18" charset="0"/>
              </a:rPr>
              <a:t>0,1 ...0,3 мм у рубанка.</a:t>
            </a:r>
            <a:endParaRPr lang="ru-RU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36912"/>
            <a:ext cx="8820472" cy="2852936"/>
          </a:xfrm>
        </p:spPr>
        <p:txBody>
          <a:bodyPr>
            <a:noAutofit/>
          </a:bodyPr>
          <a:lstStyle/>
          <a:p>
            <a:pPr marL="354013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Учить детей умению строгать рубанком.        Совершенствовать знания учащихся по выполнению данной работы.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Развивать речь, двигательную активность,     работоспособность, сенсорные возможности.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Воспитывать трудолюбие, бережное отношение к инструментам и природному материалу.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46856" y="-273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Цель урока: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+mn-lt"/>
              </a:rPr>
              <a:t>Закрепление заготовки.</a:t>
            </a:r>
            <a:endParaRPr lang="ru-RU" sz="4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1698" y="4961259"/>
            <a:ext cx="8656537" cy="1348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Обрабатываемую деталь крепят на верстаке, зажимая или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заклинивая между упором и клином так, чтобы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сострагиваемая сторона была направлена вверх. </a:t>
            </a:r>
            <a:endParaRPr lang="ru-RU" sz="2400" dirty="0">
              <a:solidFill>
                <a:srgbClr val="000000"/>
              </a:solidFill>
              <a:latin typeface="Georgia" pitchFamily="18" charset="0"/>
            </a:endParaRPr>
          </a:p>
        </p:txBody>
      </p:sp>
      <p:pic>
        <p:nvPicPr>
          <p:cNvPr id="8" name="Picture 6" descr="вевста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325" y="1371600"/>
            <a:ext cx="4650275" cy="364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до упо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4151313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+mn-lt"/>
              </a:rPr>
              <a:t>Приёмы работы рубанком.</a:t>
            </a:r>
            <a:endParaRPr lang="ru-RU" sz="4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7415" y="5415373"/>
            <a:ext cx="8661089" cy="19020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 начале строгания осуществляют нажим на переднюю</a:t>
            </a:r>
          </a:p>
          <a:p>
            <a:r>
              <a:rPr lang="ru-RU" sz="2800" dirty="0" smtClean="0"/>
              <a:t> часть рубанка, а в конце — на заднюю, чтобы </a:t>
            </a:r>
          </a:p>
          <a:p>
            <a:r>
              <a:rPr lang="ru-RU" sz="2800" dirty="0" smtClean="0"/>
              <a:t>обрабатываемая поверхность получалась плоской. </a:t>
            </a:r>
          </a:p>
          <a:p>
            <a:pPr marL="342900" indent="-342900">
              <a:spcBef>
                <a:spcPct val="20000"/>
              </a:spcBef>
            </a:pPr>
            <a:endParaRPr lang="ru-RU" sz="2800" dirty="0"/>
          </a:p>
        </p:txBody>
      </p:sp>
      <p:pic>
        <p:nvPicPr>
          <p:cNvPr id="65538" name="Picture 2" descr="http://domdvordorogi.ru/wp-content/uploads/2015/05/Stroganie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379153" cy="44606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+mn-lt"/>
              </a:rPr>
              <a:t>Контроль качества строгания</a:t>
            </a:r>
            <a:endParaRPr lang="ru-RU" sz="4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60" y="5085184"/>
            <a:ext cx="9335376" cy="1557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800" dirty="0" smtClean="0">
                <a:solidFill>
                  <a:srgbClr val="000000"/>
                </a:solidFill>
                <a:latin typeface="Georgia" pitchFamily="18" charset="0"/>
              </a:rPr>
              <a:t>Контроль качества строгания осуществляется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2800" dirty="0" smtClean="0">
                <a:solidFill>
                  <a:srgbClr val="000000"/>
                </a:solidFill>
                <a:latin typeface="Georgia" pitchFamily="18" charset="0"/>
              </a:rPr>
              <a:t>с помощью линейки или угольника на просвет.</a:t>
            </a:r>
          </a:p>
          <a:p>
            <a:pPr marL="342900" indent="-342900">
              <a:spcBef>
                <a:spcPct val="20000"/>
              </a:spcBef>
            </a:pPr>
            <a:endParaRPr lang="ru-RU" sz="2800" dirty="0"/>
          </a:p>
        </p:txBody>
      </p:sp>
      <p:pic>
        <p:nvPicPr>
          <p:cNvPr id="5" name="Picture 6" descr="контр линей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3229744" cy="3749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контр уго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1447800"/>
            <a:ext cx="3816425" cy="319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sz="quarter" idx="1"/>
          </p:nvPr>
        </p:nvSpPr>
        <p:spPr>
          <a:xfrm>
            <a:off x="251520" y="2132856"/>
            <a:ext cx="8892480" cy="1512168"/>
          </a:xfrm>
        </p:spPr>
        <p:txBody>
          <a:bodyPr>
            <a:noAutofit/>
          </a:bodyPr>
          <a:lstStyle/>
          <a:p>
            <a:pPr marL="722312" lvl="1" indent="-45720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1. Подобрать материал.</a:t>
            </a:r>
          </a:p>
          <a:p>
            <a:pPr marL="722312" lvl="1" indent="-45720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2. Разметить материал по длине и ширине.</a:t>
            </a:r>
          </a:p>
          <a:p>
            <a:pPr marL="722312" lvl="1" indent="-45720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3. Выпилить  заготовку по длине.</a:t>
            </a:r>
          </a:p>
          <a:p>
            <a:pPr marL="722312" lvl="1" indent="-45720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4. Выстрогать узкую сторону бруска до линии разметки на широких сторонах бруска.</a:t>
            </a:r>
          </a:p>
          <a:p>
            <a:pPr marL="722312" lvl="1" indent="-45720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5. </a:t>
            </a:r>
            <a:r>
              <a:rPr lang="ru-RU" sz="2800" dirty="0" err="1" smtClean="0">
                <a:solidFill>
                  <a:schemeClr val="tx1"/>
                </a:solidFill>
              </a:rPr>
              <a:t>Проверитиь</a:t>
            </a:r>
            <a:r>
              <a:rPr lang="ru-RU" sz="2800" dirty="0" smtClean="0">
                <a:solidFill>
                  <a:schemeClr val="tx1"/>
                </a:solidFill>
              </a:rPr>
              <a:t> выстроганную узкую сторону бруска.</a:t>
            </a:r>
          </a:p>
          <a:p>
            <a:pPr marL="722312" lvl="1" indent="-45720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6. Проверить размеры бруска и прямолинейность смежных сторон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990600"/>
          </a:xfrm>
        </p:spPr>
        <p:txBody>
          <a:bodyPr>
            <a:noAutofit/>
          </a:bodyPr>
          <a:lstStyle/>
          <a:p>
            <a:pPr marL="273050" indent="-7938" algn="ctr"/>
            <a:r>
              <a:rPr lang="ru-RU" b="1" dirty="0" smtClean="0">
                <a:solidFill>
                  <a:schemeClr val="tx1"/>
                </a:solidFill>
                <a:latin typeface="+mn-lt"/>
              </a:rPr>
              <a:t>План работы по изготовлению </a:t>
            </a:r>
            <a:br>
              <a:rPr lang="ru-RU" b="1" dirty="0" smtClean="0">
                <a:solidFill>
                  <a:schemeClr val="tx1"/>
                </a:solidFill>
                <a:latin typeface="+mn-lt"/>
              </a:rPr>
            </a:br>
            <a:r>
              <a:rPr lang="ru-RU" b="1" dirty="0" smtClean="0">
                <a:solidFill>
                  <a:schemeClr val="tx1"/>
                </a:solidFill>
                <a:latin typeface="+mn-lt"/>
              </a:rPr>
              <a:t>бруска 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( длина 70 см., ширина 30 мм, толщина 30 мм.)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4848" y="-127984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ФИЗМИНУТКА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124744"/>
            <a:ext cx="871296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4000" i="1" dirty="0" smtClean="0"/>
          </a:p>
          <a:p>
            <a:pPr lvl="0" algn="ctr"/>
            <a:r>
              <a:rPr lang="ru-RU" sz="4000" i="1" dirty="0" smtClean="0"/>
              <a:t>Сидя на стуле, кисти рук в замке, вращение.</a:t>
            </a:r>
            <a:endParaRPr lang="ru-RU" sz="4000" dirty="0" smtClean="0"/>
          </a:p>
          <a:p>
            <a:pPr lvl="0" algn="ctr"/>
            <a:r>
              <a:rPr lang="ru-RU" sz="4000" i="1" dirty="0" smtClean="0"/>
              <a:t>Глаза закрыты. Вращение головой. Наклоны головы вперед, назад, влево, вправо.</a:t>
            </a:r>
            <a:endParaRPr lang="ru-RU" sz="4000" dirty="0" smtClean="0"/>
          </a:p>
          <a:p>
            <a:pPr lvl="0" algn="ctr"/>
            <a:r>
              <a:rPr lang="ru-RU" sz="4000" i="1" dirty="0" smtClean="0"/>
              <a:t>Расслаблено потрясите кисти рук.</a:t>
            </a:r>
            <a:endParaRPr lang="ru-RU" sz="4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Чертеж бруска</a:t>
            </a:r>
            <a:endParaRPr lang="ru-RU" sz="3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539552" y="1844824"/>
            <a:ext cx="91440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Рисунок 3" descr="2.jpg"/>
          <p:cNvPicPr/>
          <p:nvPr/>
        </p:nvPicPr>
        <p:blipFill>
          <a:blip r:embed="rId2" cstate="print">
            <a:lum/>
          </a:blip>
          <a:srcRect b="49059"/>
          <a:stretch>
            <a:fillRect/>
          </a:stretch>
        </p:blipFill>
        <p:spPr>
          <a:xfrm>
            <a:off x="1403648" y="1052736"/>
            <a:ext cx="6480720" cy="547260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Технологическая карта</a:t>
            </a:r>
            <a:br>
              <a:rPr lang="ru-RU" sz="36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 Обработка бруска строганием.</a:t>
            </a:r>
            <a:endParaRPr lang="ru-RU" sz="3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1340768"/>
            <a:ext cx="91440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3200" dirty="0" smtClean="0"/>
              <a:t>1.Подобрать материал для бруска по размерам, заданным на чертеже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pic>
        <p:nvPicPr>
          <p:cNvPr id="6" name="Рисунок 5" descr="1.jpg"/>
          <p:cNvPicPr/>
          <p:nvPr/>
        </p:nvPicPr>
        <p:blipFill>
          <a:blip r:embed="rId2" cstate="print">
            <a:lum/>
          </a:blip>
          <a:srcRect b="49493"/>
          <a:stretch>
            <a:fillRect/>
          </a:stretch>
        </p:blipFill>
        <p:spPr>
          <a:xfrm>
            <a:off x="1547664" y="2636912"/>
            <a:ext cx="6079311" cy="378244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2. Разметить материал с припуском по длине и ширине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" name="Рисунок 9" descr="3.jpg"/>
          <p:cNvPicPr/>
          <p:nvPr/>
        </p:nvPicPr>
        <p:blipFill>
          <a:blip r:embed="rId2" cstate="print">
            <a:lum/>
          </a:blip>
          <a:srcRect b="44718"/>
          <a:stretch>
            <a:fillRect/>
          </a:stretch>
        </p:blipFill>
        <p:spPr>
          <a:xfrm>
            <a:off x="1484556" y="1556792"/>
            <a:ext cx="6399812" cy="50025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4848" y="1556792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3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. Выпилить заготовку по линии разметки по длине</a:t>
            </a:r>
            <a:r>
              <a:rPr lang="ru-RU" sz="4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pic>
        <p:nvPicPr>
          <p:cNvPr id="4" name="Рисунок 3" descr="4.jpg"/>
          <p:cNvPicPr/>
          <p:nvPr/>
        </p:nvPicPr>
        <p:blipFill>
          <a:blip r:embed="rId2" cstate="print"/>
          <a:srcRect b="42547"/>
          <a:stretch>
            <a:fillRect/>
          </a:stretch>
        </p:blipFill>
        <p:spPr>
          <a:xfrm>
            <a:off x="2195736" y="1484784"/>
            <a:ext cx="6242496" cy="5071150"/>
          </a:xfrm>
          <a:prstGeom prst="rect">
            <a:avLst/>
          </a:prstGeom>
        </p:spPr>
      </p:pic>
      <p:pic>
        <p:nvPicPr>
          <p:cNvPr id="5" name="Рисунок 4" descr="4.jpg"/>
          <p:cNvPicPr/>
          <p:nvPr/>
        </p:nvPicPr>
        <p:blipFill>
          <a:blip r:embed="rId3" cstate="print"/>
          <a:srcRect l="22304" t="63097" r="13035" b="8538"/>
          <a:stretch>
            <a:fillRect/>
          </a:stretch>
        </p:blipFill>
        <p:spPr>
          <a:xfrm>
            <a:off x="395536" y="1700808"/>
            <a:ext cx="3134553" cy="194421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4848" y="1168160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4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. Закрепить брусок в зажимах верстака</a:t>
            </a:r>
            <a:r>
              <a:rPr lang="ru-RU" sz="4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pic>
        <p:nvPicPr>
          <p:cNvPr id="4" name="Рисунок 3" descr="img018.jpg"/>
          <p:cNvPicPr/>
          <p:nvPr/>
        </p:nvPicPr>
        <p:blipFill>
          <a:blip r:embed="rId2" cstate="print">
            <a:lum/>
          </a:blip>
          <a:srcRect l="3274" t="2817" r="63781" b="74366"/>
          <a:stretch>
            <a:fillRect/>
          </a:stretch>
        </p:blipFill>
        <p:spPr>
          <a:xfrm>
            <a:off x="467544" y="1916832"/>
            <a:ext cx="8158236" cy="410445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svif.ru/pic/products/235/170/235170/235170.jpg?s=145x145"/>
          <p:cNvPicPr>
            <a:picLocks noChangeAspect="1" noChangeArrowheads="1"/>
          </p:cNvPicPr>
          <p:nvPr/>
        </p:nvPicPr>
        <p:blipFill>
          <a:blip r:embed="rId2" cstate="print"/>
          <a:srcRect t="12815" b="13111"/>
          <a:stretch>
            <a:fillRect/>
          </a:stretch>
        </p:blipFill>
        <p:spPr bwMode="auto">
          <a:xfrm>
            <a:off x="1763688" y="2537521"/>
            <a:ext cx="5832648" cy="432047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+mn-lt"/>
              </a:rPr>
              <a:t>Перед тем как начать изучение нового материала проверим знания ранее изученного материала</a:t>
            </a:r>
            <a:endParaRPr lang="ru-RU" sz="3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8519" y="1772816"/>
            <a:ext cx="8225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/>
              <a:t>Назовите основные части рубанка? </a:t>
            </a:r>
            <a:endParaRPr lang="ru-RU" sz="2400" b="1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467544" y="2996952"/>
            <a:ext cx="444352" cy="707886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1</a:t>
            </a:r>
            <a:endParaRPr lang="ru-RU" sz="40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899592" y="3717032"/>
            <a:ext cx="2016224" cy="28803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99592" y="2924944"/>
            <a:ext cx="19062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Рожок</a:t>
            </a:r>
            <a:endParaRPr lang="ru-RU" sz="4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8460432" y="3284984"/>
            <a:ext cx="444352" cy="707886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3</a:t>
            </a:r>
            <a:endParaRPr lang="ru-RU" sz="4000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779912" y="3140968"/>
            <a:ext cx="2016224" cy="28803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779912" y="2348880"/>
            <a:ext cx="15327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Клин</a:t>
            </a:r>
            <a:endParaRPr lang="ru-RU" sz="4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092280" y="3212976"/>
            <a:ext cx="1348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Нож</a:t>
            </a:r>
            <a:endParaRPr lang="ru-RU" sz="4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347864" y="2492896"/>
            <a:ext cx="444352" cy="707886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2</a:t>
            </a:r>
            <a:endParaRPr lang="ru-RU" sz="40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6516216" y="2996952"/>
            <a:ext cx="1944216" cy="28803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388424" y="5661248"/>
            <a:ext cx="444352" cy="707886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4</a:t>
            </a:r>
            <a:endParaRPr lang="ru-RU" sz="4000" dirty="0"/>
          </a:p>
        </p:txBody>
      </p:sp>
      <p:sp>
        <p:nvSpPr>
          <p:cNvPr id="31" name="TextBox 30"/>
          <p:cNvSpPr txBox="1"/>
          <p:nvPr/>
        </p:nvSpPr>
        <p:spPr>
          <a:xfrm>
            <a:off x="5868144" y="5589240"/>
            <a:ext cx="2440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Колодка</a:t>
            </a:r>
            <a:endParaRPr lang="ru-RU" sz="4800" b="1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flipH="1" flipV="1">
            <a:off x="5148064" y="5229200"/>
            <a:ext cx="3240360" cy="43204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6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4848" y="1600208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5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. Выстрогать узкую сторону бруска до линий разметки на широких сторонах</a:t>
            </a:r>
            <a:r>
              <a:rPr lang="ru-RU" sz="4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pic>
        <p:nvPicPr>
          <p:cNvPr id="4" name="Рисунок 3" descr="img019.jpg"/>
          <p:cNvPicPr/>
          <p:nvPr/>
        </p:nvPicPr>
        <p:blipFill>
          <a:blip r:embed="rId2" cstate="print">
            <a:lum/>
          </a:blip>
          <a:srcRect l="22304" t="73640" r="61121" b="8625"/>
          <a:stretch>
            <a:fillRect/>
          </a:stretch>
        </p:blipFill>
        <p:spPr>
          <a:xfrm>
            <a:off x="251520" y="1864674"/>
            <a:ext cx="8580514" cy="43006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4848" y="1600208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6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. Проверить выстроганную узкую сторону бруска </a:t>
            </a:r>
            <a:r>
              <a:rPr lang="ru-RU" sz="4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pic>
        <p:nvPicPr>
          <p:cNvPr id="5" name="Рисунок 4" descr="img019.jpg"/>
          <p:cNvPicPr/>
          <p:nvPr/>
        </p:nvPicPr>
        <p:blipFill>
          <a:blip r:embed="rId2" cstate="print">
            <a:lum/>
          </a:blip>
          <a:srcRect l="23334" t="18098" r="61724" b="62453"/>
          <a:stretch>
            <a:fillRect/>
          </a:stretch>
        </p:blipFill>
        <p:spPr>
          <a:xfrm>
            <a:off x="2231142" y="1772816"/>
            <a:ext cx="4861138" cy="47945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7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. Отпилить припуск бруска по длине</a:t>
            </a:r>
            <a:r>
              <a:rPr lang="ru-RU" sz="44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pic>
        <p:nvPicPr>
          <p:cNvPr id="6" name="Рисунок 5" descr="img019.jpg"/>
          <p:cNvPicPr/>
          <p:nvPr/>
        </p:nvPicPr>
        <p:blipFill>
          <a:blip r:embed="rId2" cstate="print">
            <a:lum/>
          </a:blip>
          <a:srcRect l="77143" t="74394" r="7082" b="10512"/>
          <a:stretch>
            <a:fillRect/>
          </a:stretch>
        </p:blipFill>
        <p:spPr>
          <a:xfrm>
            <a:off x="2627784" y="1196752"/>
            <a:ext cx="6277831" cy="4096896"/>
          </a:xfrm>
          <a:prstGeom prst="rect">
            <a:avLst/>
          </a:prstGeom>
        </p:spPr>
      </p:pic>
      <p:pic>
        <p:nvPicPr>
          <p:cNvPr id="8" name="Рисунок 7" descr="4.jpg"/>
          <p:cNvPicPr/>
          <p:nvPr/>
        </p:nvPicPr>
        <p:blipFill>
          <a:blip r:embed="rId3" cstate="print">
            <a:lum/>
          </a:blip>
          <a:srcRect l="22304" t="63097" r="13035" b="8538"/>
          <a:stretch>
            <a:fillRect/>
          </a:stretch>
        </p:blipFill>
        <p:spPr>
          <a:xfrm>
            <a:off x="197145" y="3933056"/>
            <a:ext cx="3366743" cy="208823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4848" y="1600208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8</a:t>
            </a:r>
            <a:r>
              <a:rPr lang="ru-RU" sz="3600" dirty="0" smtClean="0">
                <a:solidFill>
                  <a:schemeClr val="tx1"/>
                </a:solidFill>
                <a:latin typeface="+mn-lt"/>
              </a:rPr>
              <a:t>. Проверить размеры бруска и прямолинейность смежных сторон </a:t>
            </a:r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pic>
        <p:nvPicPr>
          <p:cNvPr id="4" name="Рисунок 3" descr="img020.jpg"/>
          <p:cNvPicPr/>
          <p:nvPr/>
        </p:nvPicPr>
        <p:blipFill>
          <a:blip r:embed="rId2" cstate="print">
            <a:lum bright="-10000" contrast="10000"/>
          </a:blip>
          <a:srcRect l="20490" t="16900" r="63682" b="62359"/>
          <a:stretch>
            <a:fillRect/>
          </a:stretch>
        </p:blipFill>
        <p:spPr>
          <a:xfrm>
            <a:off x="2267744" y="1772816"/>
            <a:ext cx="4729841" cy="44478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sz="quarter" idx="1"/>
          </p:nvPr>
        </p:nvSpPr>
        <p:spPr>
          <a:xfrm>
            <a:off x="755576" y="2060848"/>
            <a:ext cx="8892480" cy="1512168"/>
          </a:xfrm>
        </p:spPr>
        <p:txBody>
          <a:bodyPr>
            <a:noAutofit/>
          </a:bodyPr>
          <a:lstStyle/>
          <a:p>
            <a:pPr marL="457200" indent="-457200">
              <a:buNone/>
            </a:pPr>
            <a:r>
              <a:rPr lang="ru-RU" sz="2400" dirty="0" smtClean="0"/>
              <a:t>1. Прочно закрепи заготовку клиньями на верстаке;</a:t>
            </a:r>
          </a:p>
          <a:p>
            <a:pPr marL="457200" indent="-457200">
              <a:buNone/>
            </a:pPr>
            <a:r>
              <a:rPr lang="ru-RU" sz="2400" dirty="0" smtClean="0"/>
              <a:t>2. Правильная хватка рубанка;</a:t>
            </a:r>
          </a:p>
          <a:p>
            <a:pPr marL="457200" indent="-457200">
              <a:buNone/>
            </a:pPr>
            <a:r>
              <a:rPr lang="ru-RU" sz="2400" dirty="0" smtClean="0"/>
              <a:t>3. Правильная стойка у верстака;</a:t>
            </a:r>
          </a:p>
          <a:p>
            <a:pPr marL="457200" indent="-457200">
              <a:buNone/>
            </a:pPr>
            <a:r>
              <a:rPr lang="ru-RU" sz="2400" dirty="0" smtClean="0"/>
              <a:t>4. Строгать на всю длину заготовки;</a:t>
            </a:r>
          </a:p>
          <a:p>
            <a:pPr marL="457200" indent="-457200">
              <a:buNone/>
            </a:pPr>
            <a:r>
              <a:rPr lang="ru-RU" sz="2400" dirty="0" smtClean="0"/>
              <a:t>5. Не раскачиваться во время работы;</a:t>
            </a:r>
          </a:p>
          <a:p>
            <a:pPr marL="457200" indent="-457200">
              <a:buNone/>
            </a:pPr>
            <a:r>
              <a:rPr lang="ru-RU" sz="2400" dirty="0" smtClean="0"/>
              <a:t>6. При задирах развернуть заготовку на 180</a:t>
            </a:r>
            <a:r>
              <a:rPr lang="ru-RU" sz="2400" baseline="30000" dirty="0" smtClean="0"/>
              <a:t>0</a:t>
            </a:r>
          </a:p>
          <a:p>
            <a:pPr marL="457200" indent="-457200">
              <a:buNone/>
            </a:pPr>
            <a:r>
              <a:rPr lang="ru-RU" sz="2400" dirty="0" smtClean="0"/>
              <a:t>7. Распределять усилия при строгании;</a:t>
            </a:r>
          </a:p>
          <a:p>
            <a:pPr marL="457200" indent="-457200">
              <a:buNone/>
            </a:pPr>
            <a:r>
              <a:rPr lang="ru-RU" sz="2400" dirty="0" smtClean="0"/>
              <a:t>8. Следить за разметкой на заготовке;</a:t>
            </a:r>
          </a:p>
          <a:p>
            <a:pPr marL="457200" indent="-457200">
              <a:buNone/>
            </a:pPr>
            <a:r>
              <a:rPr lang="ru-RU" sz="2400" dirty="0" smtClean="0"/>
              <a:t>9. Очищать </a:t>
            </a:r>
            <a:r>
              <a:rPr lang="en-US" sz="2400" dirty="0" smtClean="0"/>
              <a:t> </a:t>
            </a:r>
            <a:r>
              <a:rPr lang="ru-RU" sz="2400" dirty="0" smtClean="0"/>
              <a:t>гнездо от стружки щепкой;</a:t>
            </a:r>
          </a:p>
          <a:p>
            <a:pPr marL="457200" indent="-457200">
              <a:buNone/>
            </a:pPr>
            <a:r>
              <a:rPr lang="ru-RU" sz="2400" dirty="0" smtClean="0"/>
              <a:t>10. Класть рубанок на верстаке в лоток набок лезвием от себя.</a:t>
            </a:r>
          </a:p>
          <a:p>
            <a:pPr>
              <a:buNone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99824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Прежде чем приступить к выполнению практической работы нам необходимо повторить технику безопасности </a:t>
            </a:r>
            <a:br>
              <a:rPr lang="ru-RU" sz="28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Правила техники безопасности при строгании.</a:t>
            </a:r>
            <a:endParaRPr lang="ru-RU" sz="28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683568" y="1844824"/>
            <a:ext cx="7408333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Вопросы:</a:t>
            </a:r>
          </a:p>
          <a:p>
            <a:r>
              <a:rPr lang="ru-RU" sz="2800" b="1" dirty="0" smtClean="0"/>
              <a:t>1. О каких </a:t>
            </a:r>
            <a:r>
              <a:rPr lang="ru-RU" sz="2800" b="1" dirty="0" smtClean="0"/>
              <a:t>инструментах мы говорили на уроке?</a:t>
            </a:r>
            <a:endParaRPr lang="ru-RU" sz="2800" b="1" dirty="0" smtClean="0"/>
          </a:p>
          <a:p>
            <a:r>
              <a:rPr lang="ru-RU" sz="2800" b="1" dirty="0" smtClean="0"/>
              <a:t>2. Каким инструментом пользуются столяры </a:t>
            </a:r>
            <a:r>
              <a:rPr lang="ru-RU" sz="2800" b="1" dirty="0" smtClean="0"/>
              <a:t>при строгании</a:t>
            </a:r>
            <a:r>
              <a:rPr lang="ru-RU" sz="2800" b="1" dirty="0" smtClean="0"/>
              <a:t>?</a:t>
            </a:r>
            <a:endParaRPr lang="ru-RU" sz="2800" b="1" dirty="0" smtClean="0"/>
          </a:p>
          <a:p>
            <a:r>
              <a:rPr lang="ru-RU" sz="2800" b="1" dirty="0" smtClean="0"/>
              <a:t>3. Для чего </a:t>
            </a:r>
            <a:r>
              <a:rPr lang="ru-RU" sz="2800" b="1" dirty="0" smtClean="0"/>
              <a:t>нужен клин в рубанке?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76672"/>
            <a:ext cx="8111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Закрепление нового материала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+mn-lt"/>
              </a:rPr>
              <a:t>Список литературы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700808"/>
            <a:ext cx="7408333" cy="5040560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err="1" smtClean="0"/>
              <a:t>Кулебакин</a:t>
            </a:r>
            <a:r>
              <a:rPr lang="ru-RU" sz="5000" b="1" dirty="0" smtClean="0"/>
              <a:t> Г.И. </a:t>
            </a:r>
            <a:r>
              <a:rPr lang="ru-RU" sz="5000" b="1" dirty="0" err="1" smtClean="0"/>
              <a:t>Шепелев</a:t>
            </a:r>
            <a:r>
              <a:rPr lang="ru-RU" sz="5000" b="1" dirty="0" smtClean="0"/>
              <a:t> А.М. Столярное дело. Быт. Хозяйство. Строительство. Техника.</a:t>
            </a:r>
          </a:p>
          <a:p>
            <a:r>
              <a:rPr lang="ru-RU" sz="5000" b="1" dirty="0" err="1" smtClean="0"/>
              <a:t>Бухтияров</a:t>
            </a:r>
            <a:r>
              <a:rPr lang="ru-RU" sz="5000" b="1" dirty="0" smtClean="0"/>
              <a:t> В.П. Оборудование для отделки изделий из древесины. М.,1971.</a:t>
            </a:r>
          </a:p>
          <a:p>
            <a:r>
              <a:rPr lang="ru-RU" sz="5000" b="1" dirty="0" smtClean="0"/>
              <a:t>Э.К. </a:t>
            </a:r>
            <a:r>
              <a:rPr lang="ru-RU" sz="5000" b="1" dirty="0" err="1" smtClean="0"/>
              <a:t>Гульянц</a:t>
            </a:r>
            <a:r>
              <a:rPr lang="ru-RU" sz="5000" b="1" dirty="0" smtClean="0"/>
              <a:t>. Учите детей мастерить. М. «Просвещение» 1984г.</a:t>
            </a:r>
          </a:p>
          <a:p>
            <a:r>
              <a:rPr lang="ru-RU" sz="5000" b="1" dirty="0" smtClean="0"/>
              <a:t>Э.В. </a:t>
            </a:r>
            <a:r>
              <a:rPr lang="ru-RU" sz="5000" b="1" dirty="0" err="1" smtClean="0"/>
              <a:t>Рихвк</a:t>
            </a:r>
            <a:r>
              <a:rPr lang="ru-RU" sz="5000" b="1" dirty="0" smtClean="0"/>
              <a:t>. Мастерим из древесины. М. «Просвещение» 1988г.</a:t>
            </a:r>
          </a:p>
          <a:p>
            <a:r>
              <a:rPr lang="ru-RU" sz="5000" b="1" dirty="0" smtClean="0"/>
              <a:t>Е. М. Ямпольский, В.В. Юдин. Моя профессия – строитель. – М.: «Просвещение», 1983.</a:t>
            </a:r>
          </a:p>
          <a:p>
            <a:r>
              <a:rPr lang="ru-RU" sz="5000" b="1" dirty="0" err="1" smtClean="0"/>
              <a:t>Крейдлин</a:t>
            </a:r>
            <a:r>
              <a:rPr lang="ru-RU" sz="5000" b="1" dirty="0" smtClean="0"/>
              <a:t> Л.Н. Столярные работы. М.,1982.</a:t>
            </a:r>
          </a:p>
          <a:p>
            <a:r>
              <a:rPr lang="ru-RU" sz="5000" b="1" dirty="0" err="1" smtClean="0"/>
              <a:t>Крейдлин</a:t>
            </a:r>
            <a:r>
              <a:rPr lang="ru-RU" sz="5000" b="1" dirty="0" smtClean="0"/>
              <a:t> Л.Н. Плотничные работы. М.,1985.</a:t>
            </a:r>
          </a:p>
          <a:p>
            <a:r>
              <a:rPr lang="ru-RU" sz="5000" b="1" dirty="0" smtClean="0"/>
              <a:t>Григорьев М.А. Материаловедение для столяров и плотников. М.,1981.</a:t>
            </a:r>
          </a:p>
          <a:p>
            <a:r>
              <a:rPr lang="ru-RU" sz="5000" b="1" dirty="0" smtClean="0"/>
              <a:t>Прозоровский Н.И. Технология отделки столярных изделий.</a:t>
            </a:r>
          </a:p>
          <a:p>
            <a:endParaRPr lang="ru-RU" dirty="0"/>
          </a:p>
          <a:p>
            <a:pPr marL="13716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9384358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476672"/>
            <a:ext cx="89644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2. Я буду называть вам основные части рубанка, а вы должны кратко раскрыть их значение</a:t>
            </a:r>
          </a:p>
          <a:p>
            <a:endParaRPr lang="ru-RU" sz="3200" dirty="0" smtClean="0"/>
          </a:p>
          <a:p>
            <a:endParaRPr lang="ru-RU" sz="3600" dirty="0"/>
          </a:p>
        </p:txBody>
      </p:sp>
      <p:pic>
        <p:nvPicPr>
          <p:cNvPr id="41986" name="Picture 2" descr="https://ds03.infourok.ru/uploads/ex/09d5/00043c0c-0ba65408/img7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27162" t="25850" r="31101" b="24801"/>
          <a:stretch>
            <a:fillRect/>
          </a:stretch>
        </p:blipFill>
        <p:spPr bwMode="auto">
          <a:xfrm>
            <a:off x="5535682" y="2564904"/>
            <a:ext cx="3600400" cy="31928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32440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2340169"/>
            <a:ext cx="393056" cy="58477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204265"/>
            <a:ext cx="393056" cy="58477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068361"/>
            <a:ext cx="393056" cy="58477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4941168"/>
            <a:ext cx="393056" cy="58477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5805264"/>
            <a:ext cx="393056" cy="58477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2329716"/>
            <a:ext cx="1727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Колодка - 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237848" y="2289066"/>
            <a:ext cx="35779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это корпус рубанка, в котором</a:t>
            </a: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устанавливается нож и клин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3212976"/>
            <a:ext cx="1422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Рожок - 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1979712" y="3140968"/>
            <a:ext cx="3770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за рожок держат инструмент во</a:t>
            </a:r>
          </a:p>
          <a:p>
            <a:r>
              <a:rPr lang="ru-RU" sz="2000" b="1" dirty="0" smtClean="0"/>
              <a:t> время строгания рубанком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4077072"/>
            <a:ext cx="1346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Леток - 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1814147" y="4017258"/>
            <a:ext cx="4020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это отверстие в колодке рубанка,</a:t>
            </a:r>
          </a:p>
          <a:p>
            <a:r>
              <a:rPr lang="ru-RU" sz="2000" b="1" dirty="0" smtClean="0"/>
              <a:t> через который удаляется стружка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5013176"/>
            <a:ext cx="1223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Клин - 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1879543" y="4953362"/>
            <a:ext cx="3412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необходим для закрепления</a:t>
            </a:r>
          </a:p>
          <a:p>
            <a:r>
              <a:rPr lang="ru-RU" sz="2000" b="1" dirty="0" smtClean="0"/>
              <a:t> ножа в рубанке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5858108"/>
            <a:ext cx="1115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Нож - 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835696" y="5909210"/>
            <a:ext cx="4261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срезает часть материала древесины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s://sc01.alicdn.com/kf/HTB1vZmDQXXXXXcQaXXXq6xXFXXX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33056"/>
            <a:ext cx="5776978" cy="237626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45624" cy="12527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3. Найдите лишний инструменты? 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svif.ru/pic/products/235/170/235170/235170.jpg?s=145x145"/>
          <p:cNvPicPr>
            <a:picLocks noChangeAspect="1" noChangeArrowheads="1"/>
          </p:cNvPicPr>
          <p:nvPr/>
        </p:nvPicPr>
        <p:blipFill>
          <a:blip r:embed="rId3" cstate="print"/>
          <a:srcRect t="12815" b="13111"/>
          <a:stretch>
            <a:fillRect/>
          </a:stretch>
        </p:blipFill>
        <p:spPr bwMode="auto">
          <a:xfrm>
            <a:off x="827584" y="1628800"/>
            <a:ext cx="3402379" cy="2520280"/>
          </a:xfrm>
          <a:prstGeom prst="rect">
            <a:avLst/>
          </a:prstGeom>
          <a:noFill/>
        </p:spPr>
      </p:pic>
      <p:pic>
        <p:nvPicPr>
          <p:cNvPr id="38914" name="Picture 2" descr="https://svif.ru/pic/products/234/780/234780/2347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268760"/>
            <a:ext cx="2880319" cy="3144453"/>
          </a:xfrm>
          <a:prstGeom prst="rect">
            <a:avLst/>
          </a:prstGeom>
          <a:noFill/>
        </p:spPr>
      </p:pic>
      <p:pic>
        <p:nvPicPr>
          <p:cNvPr id="38918" name="Picture 6" descr="https://el-brus.pro/wp-content/uploads/el-brus-pro-instrument-pila-po-derevu-350-ARMERO-kod17533.jpg"/>
          <p:cNvPicPr>
            <a:picLocks noChangeAspect="1" noChangeArrowheads="1"/>
          </p:cNvPicPr>
          <p:nvPr/>
        </p:nvPicPr>
        <p:blipFill>
          <a:blip r:embed="rId5" cstate="print"/>
          <a:srcRect t="34001" b="32666"/>
          <a:stretch>
            <a:fillRect/>
          </a:stretch>
        </p:blipFill>
        <p:spPr bwMode="auto">
          <a:xfrm>
            <a:off x="5471592" y="4869160"/>
            <a:ext cx="3672408" cy="122413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79712" y="1772816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1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156176" y="1916832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051720" y="4293096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092280" y="4509120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445624" cy="12527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4. Устройство пилы</a:t>
            </a:r>
            <a:endParaRPr lang="ru-RU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7890" name="Picture 2" descr="https://centroinstrument.ru/data/default/img/catalog/item/1/nozhovka_po_derevu_tjowa_23_16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064897" cy="50405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2348880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1</a:t>
            </a:r>
            <a:endParaRPr lang="ru-RU" sz="28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043608" y="2852936"/>
            <a:ext cx="2448272" cy="108012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43608" y="2348880"/>
            <a:ext cx="16987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Полотно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1772816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932040" y="2276872"/>
            <a:ext cx="1512168" cy="6480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32040" y="1772816"/>
            <a:ext cx="1197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Ручка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331640" y="5498068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3</a:t>
            </a:r>
            <a:endParaRPr lang="ru-RU" sz="28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1691680" y="4581128"/>
            <a:ext cx="2232248" cy="93610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63688" y="5517232"/>
            <a:ext cx="12025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Зубья</a:t>
            </a:r>
            <a:endParaRPr lang="ru-RU" sz="3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445624" cy="12527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5. Основные части дерева</a:t>
            </a:r>
            <a:endParaRPr lang="ru-RU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8370" name="Picture 2" descr="https://fs00.infourok.ru/images/doc/167/192414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548330" cy="566124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11560" y="4509120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1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611560" y="2420888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699792" y="1340768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8100392" y="2348880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8165032" y="4437112"/>
            <a:ext cx="367408" cy="523220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5</a:t>
            </a:r>
            <a:endParaRPr lang="ru-RU" sz="28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4509120"/>
            <a:ext cx="1584176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43608" y="2420888"/>
            <a:ext cx="1584176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88224" y="2348880"/>
            <a:ext cx="1512168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31840" y="1340768"/>
            <a:ext cx="3024336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516216" y="4509120"/>
            <a:ext cx="1584176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74848" y="404664"/>
            <a:ext cx="8445624" cy="12527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6. Какое дерево изображено на рисунке?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7524328" y="6237312"/>
            <a:ext cx="1008112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844824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action="ppaction://hlinksldjump"/>
              </a:rPr>
              <a:t>а) Ель</a:t>
            </a:r>
            <a:endPara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action="ppaction://hlinksldjump"/>
              </a:rPr>
              <a:t>б) Сосна</a:t>
            </a:r>
            <a:endPara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 action="ppaction://hlinksldjump"/>
              </a:rPr>
              <a:t>в) Дуб</a:t>
            </a:r>
            <a:endPara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action="ppaction://hlinksldjump"/>
              </a:rPr>
              <a:t>г) Береза</a:t>
            </a:r>
            <a:endPara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6866" name="Picture 2" descr="https://avatars.mds.yandex.net/get-pdb/1534889/2316f1ef-eb5f-4b04-8762-558cdf02ac78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844824"/>
            <a:ext cx="5767630" cy="39604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НЕВЕРНО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11560" y="5517232"/>
            <a:ext cx="1224136" cy="8640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3157</TotalTime>
  <Words>906</Words>
  <Application>Microsoft Office PowerPoint</Application>
  <PresentationFormat>Экран (4:3)</PresentationFormat>
  <Paragraphs>160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Начальная</vt:lpstr>
      <vt:lpstr>Открытый урок  на тему:</vt:lpstr>
      <vt:lpstr>1. Учить детей умению строгать рубанком.        Совершенствовать знания учащихся по выполнению данной работы.  2. Развивать речь, двигательную активность,     работоспособность, сенсорные возможности.  3. Воспитывать трудолюбие, бережное отношение к инструментам и природному материалу.</vt:lpstr>
      <vt:lpstr>Перед тем как начать изучение нового материала проверим знания ранее изученного материала</vt:lpstr>
      <vt:lpstr>Слайд 4</vt:lpstr>
      <vt:lpstr>3. Найдите лишний инструменты?  </vt:lpstr>
      <vt:lpstr>4. Устройство пилы</vt:lpstr>
      <vt:lpstr>5. Основные части дерева</vt:lpstr>
      <vt:lpstr>6. Какое дерево изображено на рисунке? </vt:lpstr>
      <vt:lpstr>Слайд 9</vt:lpstr>
      <vt:lpstr>Слайд 10</vt:lpstr>
      <vt:lpstr>Слайд 11</vt:lpstr>
      <vt:lpstr>Слайд 12</vt:lpstr>
      <vt:lpstr>Слайд 13</vt:lpstr>
      <vt:lpstr>Слайд 14</vt:lpstr>
      <vt:lpstr>Тема урока: «Строгание древесины. Правила безопасной работы» </vt:lpstr>
      <vt:lpstr>Строгальные инструменты.</vt:lpstr>
      <vt:lpstr>Устройство фуганка</vt:lpstr>
      <vt:lpstr>Устройство рубанка и шерхебеля.</vt:lpstr>
      <vt:lpstr>Наладка инструмента.</vt:lpstr>
      <vt:lpstr>Закрепление заготовки.</vt:lpstr>
      <vt:lpstr>Приёмы работы рубанком.</vt:lpstr>
      <vt:lpstr>Контроль качества строгания</vt:lpstr>
      <vt:lpstr>План работы по изготовлению  бруска  ( длина 70 см., ширина 30 мм, толщина 30 мм.)</vt:lpstr>
      <vt:lpstr>ФИЗМИНУТКА</vt:lpstr>
      <vt:lpstr>Чертеж бруска</vt:lpstr>
      <vt:lpstr>Технологическая карта  Обработка бруска строганием.</vt:lpstr>
      <vt:lpstr> 2. Разметить материал с припуском по длине и ширине </vt:lpstr>
      <vt:lpstr> 3. Выпилить заготовку по линии разметки по длине  </vt:lpstr>
      <vt:lpstr> 4. Закрепить брусок в зажимах верстака  </vt:lpstr>
      <vt:lpstr> 5. Выстрогать узкую сторону бруска до линий разметки на широких сторонах  </vt:lpstr>
      <vt:lpstr> 6. Проверить выстроганную узкую сторону бруска   </vt:lpstr>
      <vt:lpstr> 7. Отпилить припуск бруска по длине  </vt:lpstr>
      <vt:lpstr> 8. Проверить размеры бруска и прямолинейность смежных сторон   </vt:lpstr>
      <vt:lpstr>Прежде чем приступить к выполнению практической работы нам необходимо повторить технику безопасности  Правила техники безопасности при строгании.</vt:lpstr>
      <vt:lpstr>Слайд 35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Ученик№1</cp:lastModifiedBy>
  <cp:revision>80</cp:revision>
  <dcterms:created xsi:type="dcterms:W3CDTF">2015-10-14T23:09:42Z</dcterms:created>
  <dcterms:modified xsi:type="dcterms:W3CDTF">2020-01-31T07:14:10Z</dcterms:modified>
</cp:coreProperties>
</file>