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mp3" ContentType="audio/mpe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74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5" r:id="rId16"/>
    <p:sldId id="269" r:id="rId17"/>
    <p:sldId id="270" r:id="rId18"/>
    <p:sldId id="271" r:id="rId19"/>
    <p:sldId id="280" r:id="rId20"/>
    <p:sldId id="276" r:id="rId21"/>
    <p:sldId id="277" r:id="rId22"/>
    <p:sldId id="278" r:id="rId23"/>
    <p:sldId id="279" r:id="rId24"/>
    <p:sldId id="272" r:id="rId25"/>
    <p:sldId id="273" r:id="rId26"/>
    <p:sldId id="281" r:id="rId27"/>
    <p:sldId id="285" r:id="rId28"/>
    <p:sldId id="286" r:id="rId29"/>
    <p:sldId id="287" r:id="rId30"/>
    <p:sldId id="282" r:id="rId31"/>
    <p:sldId id="283" r:id="rId32"/>
    <p:sldId id="284" r:id="rId33"/>
    <p:sldId id="288" r:id="rId34"/>
    <p:sldId id="289" r:id="rId35"/>
    <p:sldId id="290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10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CFCA9-D258-493C-A36E-C6B4129F734F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ED0CA-8FBE-4F89-9A55-4141AAE6C8FB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CFCA9-D258-493C-A36E-C6B4129F734F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ED0CA-8FBE-4F89-9A55-4141AAE6C8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CFCA9-D258-493C-A36E-C6B4129F734F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ED0CA-8FBE-4F89-9A55-4141AAE6C8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CFCA9-D258-493C-A36E-C6B4129F734F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ED0CA-8FBE-4F89-9A55-4141AAE6C8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CFCA9-D258-493C-A36E-C6B4129F734F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ED0CA-8FBE-4F89-9A55-4141AAE6C8F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CFCA9-D258-493C-A36E-C6B4129F734F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ED0CA-8FBE-4F89-9A55-4141AAE6C8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CFCA9-D258-493C-A36E-C6B4129F734F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ED0CA-8FBE-4F89-9A55-4141AAE6C8FB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CFCA9-D258-493C-A36E-C6B4129F734F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ED0CA-8FBE-4F89-9A55-4141AAE6C8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CFCA9-D258-493C-A36E-C6B4129F734F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ED0CA-8FBE-4F89-9A55-4141AAE6C8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CFCA9-D258-493C-A36E-C6B4129F734F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ED0CA-8FBE-4F89-9A55-4141AAE6C8FB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CFCA9-D258-493C-A36E-C6B4129F734F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ED0CA-8FBE-4F89-9A55-4141AAE6C8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EB3CFCA9-D258-493C-A36E-C6B4129F734F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514ED0CA-8FBE-4F89-9A55-4141AAE6C8F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1.pn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jp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Операция «Суворов»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Деловая игра по истории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520489" y="6237312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Автор: Поспелова М.Н.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66400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5976" y="3861048"/>
            <a:ext cx="4320480" cy="2160240"/>
          </a:xfrm>
        </p:spPr>
        <p:txBody>
          <a:bodyPr/>
          <a:lstStyle/>
          <a:p>
            <a:r>
              <a:rPr lang="ru-RU" dirty="0" smtClean="0"/>
              <a:t>На Берлин!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48680"/>
            <a:ext cx="3486627" cy="5184576"/>
          </a:xfrm>
        </p:spPr>
      </p:pic>
      <p:pic>
        <p:nvPicPr>
          <p:cNvPr id="5" name="Leonid_Utjosov_-_Doroga_na_Berlin_5443252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36096" y="8367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989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7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 поёт мне …. </a:t>
            </a:r>
            <a:r>
              <a:rPr lang="ru-RU" dirty="0" smtClean="0"/>
              <a:t>гармонь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620687"/>
            <a:ext cx="4608512" cy="4657417"/>
          </a:xfrm>
        </p:spPr>
      </p:pic>
      <p:pic>
        <p:nvPicPr>
          <p:cNvPr id="5" name="Leonid_Utjosov_-_V_zemlyanke_4870615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72200" y="10527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57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63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Leonid_Utjosov_-_Sluchajjnyjj_vals_54432671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164288" y="764704"/>
            <a:ext cx="609600" cy="6096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76672"/>
            <a:ext cx="6223139" cy="32567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3068960"/>
            <a:ext cx="4860032" cy="3414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135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9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 этап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250" y="685800"/>
            <a:ext cx="5829300" cy="38862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6948416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76672"/>
            <a:ext cx="6042248" cy="5839544"/>
          </a:xfrm>
        </p:spPr>
        <p:txBody>
          <a:bodyPr>
            <a:normAutofit fontScale="92500"/>
          </a:bodyPr>
          <a:lstStyle/>
          <a:p>
            <a:r>
              <a:rPr lang="ru-RU" dirty="0"/>
              <a:t>Ты помнишь, Алеша, дороги Смоленщины,</a:t>
            </a:r>
          </a:p>
          <a:p>
            <a:r>
              <a:rPr lang="ru-RU" dirty="0"/>
              <a:t>Как шли бесконечные, злые дожди,</a:t>
            </a:r>
          </a:p>
          <a:p>
            <a:r>
              <a:rPr lang="ru-RU" dirty="0"/>
              <a:t>Как кринки несли нам усталые женщины,</a:t>
            </a:r>
          </a:p>
          <a:p>
            <a:r>
              <a:rPr lang="ru-RU" dirty="0"/>
              <a:t>Прижав, как детей, от дождя их к груди,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dirty="0"/>
              <a:t>Как слезы они вытирали </a:t>
            </a:r>
            <a:r>
              <a:rPr lang="ru-RU" dirty="0" err="1"/>
              <a:t>украдкою</a:t>
            </a:r>
            <a:r>
              <a:rPr lang="ru-RU" dirty="0"/>
              <a:t>,</a:t>
            </a:r>
          </a:p>
          <a:p>
            <a:r>
              <a:rPr lang="ru-RU" dirty="0"/>
              <a:t>Как вслед нам шептали:- Господь вас спаси!-</a:t>
            </a:r>
          </a:p>
          <a:p>
            <a:r>
              <a:rPr lang="ru-RU" dirty="0"/>
              <a:t>И снова себя называли солдатками,</a:t>
            </a:r>
          </a:p>
          <a:p>
            <a:r>
              <a:rPr lang="ru-RU" dirty="0"/>
              <a:t>Как встарь повелось на великой Руси.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dirty="0"/>
              <a:t>Слезами измеренный чаще, чем верстами,</a:t>
            </a:r>
          </a:p>
          <a:p>
            <a:r>
              <a:rPr lang="ru-RU" dirty="0"/>
              <a:t>Шел тракт, на пригорках скрываясь из глаз:</a:t>
            </a:r>
          </a:p>
          <a:p>
            <a:r>
              <a:rPr lang="ru-RU" dirty="0"/>
              <a:t>Деревни, деревни, деревни с погостами,</a:t>
            </a:r>
          </a:p>
          <a:p>
            <a:r>
              <a:rPr lang="ru-RU" dirty="0"/>
              <a:t>Как будто на них вся Россия сошлась,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91647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685800"/>
            <a:ext cx="7554416" cy="5335488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Как будто за каждою русской околицей,</a:t>
            </a:r>
          </a:p>
          <a:p>
            <a:r>
              <a:rPr lang="ru-RU" dirty="0"/>
              <a:t>Крестом своих рук ограждая живых,</a:t>
            </a:r>
          </a:p>
          <a:p>
            <a:r>
              <a:rPr lang="ru-RU" dirty="0"/>
              <a:t>Всем миром сойдясь, наши прадеды молятся</a:t>
            </a:r>
          </a:p>
          <a:p>
            <a:r>
              <a:rPr lang="ru-RU" dirty="0"/>
              <a:t>За в бога не верящих внуков своих.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Ты знаешь, наверное, все-таки Родина -</a:t>
            </a:r>
          </a:p>
          <a:p>
            <a:r>
              <a:rPr lang="ru-RU" dirty="0"/>
              <a:t>Не дом городской, где я празднично жил,</a:t>
            </a:r>
          </a:p>
          <a:p>
            <a:r>
              <a:rPr lang="ru-RU" dirty="0"/>
              <a:t>А эти проселки, что дедами пройдены,</a:t>
            </a:r>
          </a:p>
          <a:p>
            <a:r>
              <a:rPr lang="ru-RU" dirty="0"/>
              <a:t>С простыми крестами их русских могил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/>
              <a:t>Не знаю, как ты, а меня с деревенскою</a:t>
            </a:r>
          </a:p>
          <a:p>
            <a:r>
              <a:rPr lang="ru-RU" dirty="0"/>
              <a:t>Дорожной тоской от села до села,</a:t>
            </a:r>
          </a:p>
          <a:p>
            <a:r>
              <a:rPr lang="ru-RU" dirty="0"/>
              <a:t>Со вдовьей слезою и с песнею женскою</a:t>
            </a:r>
          </a:p>
          <a:p>
            <a:r>
              <a:rPr lang="ru-RU" dirty="0"/>
              <a:t>Впервые война на проселках свела.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2876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3186" y="371292"/>
            <a:ext cx="7449254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 </a:t>
            </a:r>
          </a:p>
          <a:p>
            <a:r>
              <a:rPr lang="ru-RU" sz="2400" dirty="0" smtClean="0"/>
              <a:t>Ты помнишь, Алеша: изба под Борисовом,</a:t>
            </a:r>
          </a:p>
          <a:p>
            <a:r>
              <a:rPr lang="ru-RU" sz="2400" dirty="0" smtClean="0"/>
              <a:t>По мертвому плачущий девичий крик,</a:t>
            </a:r>
          </a:p>
          <a:p>
            <a:r>
              <a:rPr lang="ru-RU" sz="2400" dirty="0" smtClean="0"/>
              <a:t>Седая старуха в </a:t>
            </a:r>
            <a:r>
              <a:rPr lang="ru-RU" sz="2400" dirty="0" err="1" smtClean="0"/>
              <a:t>салопчике</a:t>
            </a:r>
            <a:r>
              <a:rPr lang="ru-RU" sz="2400" dirty="0" smtClean="0"/>
              <a:t> плисовом,</a:t>
            </a:r>
          </a:p>
          <a:p>
            <a:r>
              <a:rPr lang="ru-RU" sz="2400" dirty="0" smtClean="0"/>
              <a:t>Весь в белом, как на смерть одетый, старик.</a:t>
            </a:r>
          </a:p>
          <a:p>
            <a:r>
              <a:rPr lang="ru-RU" sz="2400" dirty="0" smtClean="0"/>
              <a:t> </a:t>
            </a:r>
          </a:p>
          <a:p>
            <a:r>
              <a:rPr lang="ru-RU" sz="2400" dirty="0" smtClean="0"/>
              <a:t>Ну что им сказать, чем утешить могли мы их?</a:t>
            </a:r>
          </a:p>
          <a:p>
            <a:r>
              <a:rPr lang="ru-RU" sz="2400" dirty="0" smtClean="0"/>
              <a:t>Но, горе поняв своим бабьим чутьем,</a:t>
            </a:r>
          </a:p>
          <a:p>
            <a:r>
              <a:rPr lang="ru-RU" sz="2400" dirty="0" smtClean="0"/>
              <a:t>Ты помнишь, старуха сказала:-  Родимые,</a:t>
            </a:r>
          </a:p>
          <a:p>
            <a:r>
              <a:rPr lang="ru-RU" sz="2400" dirty="0" smtClean="0"/>
              <a:t>Покуда идите, мы вас подождем.</a:t>
            </a:r>
          </a:p>
          <a:p>
            <a:r>
              <a:rPr lang="ru-RU" sz="2400" dirty="0" smtClean="0"/>
              <a:t>  </a:t>
            </a:r>
          </a:p>
          <a:p>
            <a:r>
              <a:rPr lang="ru-RU" sz="2400" dirty="0" smtClean="0"/>
              <a:t>Нас пули с тобою пока еще милуют.</a:t>
            </a:r>
          </a:p>
          <a:p>
            <a:r>
              <a:rPr lang="ru-RU" sz="2400" dirty="0" smtClean="0"/>
              <a:t>Но, трижды поверив, что жизнь уже вся,</a:t>
            </a:r>
          </a:p>
          <a:p>
            <a:r>
              <a:rPr lang="ru-RU" sz="2400" dirty="0" smtClean="0"/>
              <a:t>Я все-таки горд был за самую милую,</a:t>
            </a:r>
          </a:p>
          <a:p>
            <a:r>
              <a:rPr lang="ru-RU" sz="2400" dirty="0" smtClean="0"/>
              <a:t>За горькую землю, где я родился,</a:t>
            </a:r>
          </a:p>
          <a:p>
            <a:r>
              <a:rPr lang="ru-RU" sz="2400" dirty="0" smtClean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83290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685800"/>
            <a:ext cx="7410400" cy="5479504"/>
          </a:xfrm>
        </p:spPr>
        <p:txBody>
          <a:bodyPr>
            <a:normAutofit fontScale="92500" lnSpcReduction="20000"/>
          </a:bodyPr>
          <a:lstStyle/>
          <a:p>
            <a:endParaRPr lang="ru-RU" dirty="0"/>
          </a:p>
          <a:p>
            <a:r>
              <a:rPr lang="ru-RU" dirty="0"/>
              <a:t>За то, что на ней умереть мне завещано,</a:t>
            </a:r>
          </a:p>
          <a:p>
            <a:r>
              <a:rPr lang="ru-RU" dirty="0"/>
              <a:t>Что русская мать нас на свет родила,</a:t>
            </a:r>
          </a:p>
          <a:p>
            <a:r>
              <a:rPr lang="ru-RU" dirty="0"/>
              <a:t>Что, в бой провожая нас, русская женщина</a:t>
            </a:r>
          </a:p>
          <a:p>
            <a:r>
              <a:rPr lang="ru-RU" dirty="0"/>
              <a:t>По-русски три раза меня обняла.</a:t>
            </a:r>
          </a:p>
          <a:p>
            <a:endParaRPr lang="ru-RU" dirty="0"/>
          </a:p>
          <a:p>
            <a:r>
              <a:rPr lang="ru-RU" dirty="0" smtClean="0"/>
              <a:t>"</a:t>
            </a:r>
            <a:r>
              <a:rPr lang="ru-RU" dirty="0"/>
              <a:t>Мы вас подождем!"- говорили нам пажити.</a:t>
            </a:r>
          </a:p>
          <a:p>
            <a:r>
              <a:rPr lang="ru-RU" dirty="0"/>
              <a:t>"Мы вас подождем!"- говорили леса.</a:t>
            </a:r>
          </a:p>
          <a:p>
            <a:r>
              <a:rPr lang="ru-RU" dirty="0"/>
              <a:t>Ты знаешь, Алеша, ночами мне кажется,</a:t>
            </a:r>
          </a:p>
          <a:p>
            <a:r>
              <a:rPr lang="ru-RU" dirty="0"/>
              <a:t>Что следом за мной их идут голоса.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По русским обычаям, только пожарища</a:t>
            </a:r>
          </a:p>
          <a:p>
            <a:r>
              <a:rPr lang="ru-RU" dirty="0"/>
              <a:t>На русской земле раскидав позади,</a:t>
            </a:r>
          </a:p>
          <a:p>
            <a:r>
              <a:rPr lang="ru-RU" dirty="0"/>
              <a:t>На наших глазах умирали товарищи,</a:t>
            </a:r>
          </a:p>
          <a:p>
            <a:r>
              <a:rPr lang="ru-RU" dirty="0"/>
              <a:t>По-русски рубаху рванув на груди.</a:t>
            </a:r>
          </a:p>
        </p:txBody>
      </p:sp>
    </p:spTree>
    <p:extLst>
      <p:ext uri="{BB962C8B-B14F-4D97-AF65-F5344CB8AC3E}">
        <p14:creationId xmlns:p14="http://schemas.microsoft.com/office/powerpoint/2010/main" val="7952274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6781800" cy="1600200"/>
          </a:xfrm>
        </p:spPr>
        <p:txBody>
          <a:bodyPr>
            <a:noAutofit/>
          </a:bodyPr>
          <a:lstStyle/>
          <a:p>
            <a:r>
              <a:rPr lang="ru-RU" sz="4000" b="1" dirty="0"/>
              <a:t>Автор произведения «Василий </a:t>
            </a:r>
            <a:r>
              <a:rPr lang="ru-RU" sz="4000" b="1" dirty="0" err="1" smtClean="0"/>
              <a:t>Тёркин</a:t>
            </a:r>
            <a:r>
              <a:rPr lang="ru-RU" sz="4000" b="1" dirty="0" smtClean="0"/>
              <a:t>», </a:t>
            </a:r>
            <a:r>
              <a:rPr lang="ru-RU" sz="4000" b="1" dirty="0"/>
              <a:t>уроженец Смоленской губернии это?</a:t>
            </a:r>
            <a:r>
              <a:rPr lang="ru-RU" sz="4000" dirty="0"/>
              <a:t>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132856"/>
            <a:ext cx="5855521" cy="3888432"/>
          </a:xfrm>
        </p:spPr>
      </p:pic>
    </p:spTree>
    <p:extLst>
      <p:ext uri="{BB962C8B-B14F-4D97-AF65-F5344CB8AC3E}">
        <p14:creationId xmlns:p14="http://schemas.microsoft.com/office/powerpoint/2010/main" val="40652485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060848"/>
            <a:ext cx="6781800" cy="1600200"/>
          </a:xfrm>
        </p:spPr>
        <p:txBody>
          <a:bodyPr>
            <a:normAutofit fontScale="90000"/>
          </a:bodyPr>
          <a:lstStyle/>
          <a:p>
            <a:r>
              <a:rPr lang="ru-RU" sz="3600" b="1" dirty="0"/>
              <a:t>Где территориально в Смоленске установлен Мемориальный знак в честь освобождения Смоленщины от немецко-фашистских оккупантов?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348880"/>
            <a:ext cx="5760640" cy="3843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9834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Смоленская операция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dirty="0"/>
              <a:t>Смоленская наступательная операция явилась составной частью общего наступления Красной Армии в летне-осенней кампании 1943 года. В ходе этой кампании Ставка Верховного Главнокомандования намечала разгромить группы армий «Центр» и «Юг», освободить Левобережную Украину и Крым, выйти на Днепр и захватить плацдарм на его правом берегу, освободить Донбасс, восточные районы Белоруссии и выйти на линию Смоленск, река </a:t>
            </a:r>
            <a:r>
              <a:rPr lang="ru-RU" b="1" dirty="0" err="1"/>
              <a:t>Сож</a:t>
            </a:r>
            <a:r>
              <a:rPr lang="ru-RU" b="1" dirty="0"/>
              <a:t>, среднее и нижнее течение Днепра. Поэтому замысел Смоленской операции разрабатывался одновременно с общим планом кампании, а её подготовка проводилась параллельно с другими операциями, развернувшимися в ходе общего наступления наших войск летом и осенью 1943 года.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28333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/>
              <a:t>Какое название получил памятник в Смоленске, посвященный детям – узникам фашистских лагерей? </a:t>
            </a:r>
            <a:endParaRPr lang="ru-RU" sz="3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8803" y="685800"/>
            <a:ext cx="5850193" cy="3886200"/>
          </a:xfrm>
        </p:spPr>
      </p:pic>
    </p:spTree>
    <p:extLst>
      <p:ext uri="{BB962C8B-B14F-4D97-AF65-F5344CB8AC3E}">
        <p14:creationId xmlns:p14="http://schemas.microsoft.com/office/powerpoint/2010/main" val="5462155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5085184"/>
            <a:ext cx="7914456" cy="1584176"/>
          </a:xfrm>
        </p:spPr>
        <p:txBody>
          <a:bodyPr>
            <a:noAutofit/>
          </a:bodyPr>
          <a:lstStyle/>
          <a:p>
            <a:r>
              <a:rPr lang="ru-RU" sz="3200" b="1" dirty="0"/>
              <a:t>Что изображено на стене у памятника «Скорбящая мать» в </a:t>
            </a:r>
            <a:r>
              <a:rPr lang="ru-RU" sz="3200" b="1" dirty="0" err="1"/>
              <a:t>Реадовском</a:t>
            </a:r>
            <a:r>
              <a:rPr lang="ru-RU" sz="3200" b="1" dirty="0"/>
              <a:t> парке и с чем это связано?</a:t>
            </a:r>
            <a:endParaRPr lang="ru-RU" sz="3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76672"/>
            <a:ext cx="7200800" cy="4803962"/>
          </a:xfrm>
        </p:spPr>
      </p:pic>
    </p:spTree>
    <p:extLst>
      <p:ext uri="{BB962C8B-B14F-4D97-AF65-F5344CB8AC3E}">
        <p14:creationId xmlns:p14="http://schemas.microsoft.com/office/powerpoint/2010/main" val="25401969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5013176"/>
            <a:ext cx="6781800" cy="1600200"/>
          </a:xfrm>
        </p:spPr>
        <p:txBody>
          <a:bodyPr>
            <a:noAutofit/>
          </a:bodyPr>
          <a:lstStyle/>
          <a:p>
            <a:r>
              <a:rPr lang="ru-RU" sz="2800" b="1" dirty="0"/>
              <a:t>Каким трем войнам посвящен памятник воинам, защитникам и освободителям Смоленска, который находится на площади Победы города Смоленск?</a:t>
            </a: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330" y="685800"/>
            <a:ext cx="5825139" cy="3886200"/>
          </a:xfrm>
        </p:spPr>
      </p:pic>
    </p:spTree>
    <p:extLst>
      <p:ext uri="{BB962C8B-B14F-4D97-AF65-F5344CB8AC3E}">
        <p14:creationId xmlns:p14="http://schemas.microsoft.com/office/powerpoint/2010/main" val="2762537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96752"/>
            <a:ext cx="6781800" cy="1600200"/>
          </a:xfrm>
        </p:spPr>
        <p:txBody>
          <a:bodyPr>
            <a:noAutofit/>
          </a:bodyPr>
          <a:lstStyle/>
          <a:p>
            <a:r>
              <a:rPr lang="ru-RU" sz="2800" b="1" dirty="0"/>
              <a:t>Какой памятник установлен у Никольских ворот крепостной стены в 2018 году? Памятник является частью мемориального комплекса «Памяти смолян, павших при исполнении служебного долга».</a:t>
            </a:r>
            <a:r>
              <a:rPr lang="ru-RU" sz="2800" dirty="0"/>
              <a:t>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2780928"/>
            <a:ext cx="5837639" cy="3886200"/>
          </a:xfrm>
        </p:spPr>
      </p:pic>
    </p:spTree>
    <p:extLst>
      <p:ext uri="{BB962C8B-B14F-4D97-AF65-F5344CB8AC3E}">
        <p14:creationId xmlns:p14="http://schemas.microsoft.com/office/powerpoint/2010/main" val="37868689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4104456" cy="4176464"/>
          </a:xfrm>
        </p:spPr>
        <p:txBody>
          <a:bodyPr>
            <a:noAutofit/>
          </a:bodyPr>
          <a:lstStyle/>
          <a:p>
            <a:r>
              <a:rPr lang="ru-RU" sz="2800" b="1" dirty="0"/>
              <a:t>Кому посвящен «Обелиск-штык», который расположен в Заднепровском районе города Смоленск?</a:t>
            </a: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620688"/>
            <a:ext cx="4565976" cy="6098132"/>
          </a:xfrm>
        </p:spPr>
      </p:pic>
    </p:spTree>
    <p:extLst>
      <p:ext uri="{BB962C8B-B14F-4D97-AF65-F5344CB8AC3E}">
        <p14:creationId xmlns:p14="http://schemas.microsoft.com/office/powerpoint/2010/main" val="5691128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636912"/>
            <a:ext cx="6781800" cy="1600200"/>
          </a:xfrm>
        </p:spPr>
        <p:txBody>
          <a:bodyPr>
            <a:normAutofit fontScale="90000"/>
          </a:bodyPr>
          <a:lstStyle/>
          <a:p>
            <a:r>
              <a:rPr lang="ru-RU" dirty="0"/>
              <a:t>Егоров Михаил Алексеевич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 descr="https://www.smoladmin.ru/files/catalog/732/gallery/mid/egorov_m_a_1482760288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124744"/>
            <a:ext cx="3823692" cy="46805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431550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380" y="1988840"/>
            <a:ext cx="6781800" cy="1600200"/>
          </a:xfrm>
        </p:spPr>
        <p:txBody>
          <a:bodyPr>
            <a:normAutofit fontScale="90000"/>
          </a:bodyPr>
          <a:lstStyle/>
          <a:p>
            <a:r>
              <a:rPr lang="ru-RU" dirty="0"/>
              <a:t>Козырев Павел Григорьевич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 descr="https://www.smoladmin.ru/files/catalog/739/gallery/mid/kozirev_p_g_1482762327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980728"/>
            <a:ext cx="3823692" cy="50405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330075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484784"/>
            <a:ext cx="6781800" cy="1600200"/>
          </a:xfrm>
        </p:spPr>
        <p:txBody>
          <a:bodyPr>
            <a:normAutofit fontScale="90000"/>
          </a:bodyPr>
          <a:lstStyle/>
          <a:p>
            <a:r>
              <a:rPr lang="ru-RU" dirty="0"/>
              <a:t>Корнев Александр Александрович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 descr="https://www.smoladmin.ru/files/catalog/740/gallery/mid/korneev_a_a_1482762573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556792"/>
            <a:ext cx="3816424" cy="47525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149776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348880"/>
            <a:ext cx="6781800" cy="1600200"/>
          </a:xfrm>
        </p:spPr>
        <p:txBody>
          <a:bodyPr>
            <a:normAutofit fontScale="90000"/>
          </a:bodyPr>
          <a:lstStyle/>
          <a:p>
            <a:r>
              <a:rPr lang="ru-RU" dirty="0"/>
              <a:t>Гуревич Михаил Львович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 descr="https://www.smoladmin.ru/files/catalog/727/gallery/mid/gurevich_m_l_1482758494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836712"/>
            <a:ext cx="3607668" cy="48245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029038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052736"/>
            <a:ext cx="6781800" cy="1600200"/>
          </a:xfrm>
        </p:spPr>
        <p:txBody>
          <a:bodyPr>
            <a:normAutofit fontScale="90000"/>
          </a:bodyPr>
          <a:lstStyle/>
          <a:p>
            <a:r>
              <a:rPr lang="ru-RU" dirty="0"/>
              <a:t>Куриленко Владимир Тимофеевич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 descr="https://www.smoladmin.ru/files/catalog/744/gallery/mid/kurilenko_v_t_1482763579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340768"/>
            <a:ext cx="3319636" cy="45365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116138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76672"/>
            <a:ext cx="8724528" cy="6264696"/>
          </a:xfrm>
        </p:spPr>
      </p:pic>
    </p:spTree>
    <p:extLst>
      <p:ext uri="{BB962C8B-B14F-4D97-AF65-F5344CB8AC3E}">
        <p14:creationId xmlns:p14="http://schemas.microsoft.com/office/powerpoint/2010/main" val="287533796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060848"/>
            <a:ext cx="6781800" cy="1600200"/>
          </a:xfrm>
        </p:spPr>
        <p:txBody>
          <a:bodyPr>
            <a:normAutofit fontScale="90000"/>
          </a:bodyPr>
          <a:lstStyle/>
          <a:p>
            <a:r>
              <a:rPr lang="ru-RU" dirty="0"/>
              <a:t>Макаров Виктор Степанович</a:t>
            </a:r>
          </a:p>
        </p:txBody>
      </p:sp>
      <p:pic>
        <p:nvPicPr>
          <p:cNvPr id="4" name="Объект 3" descr="https://www.smoladmin.ru/files/catalog/746/gallery/mid/makarov_v_s_1482764271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764704"/>
            <a:ext cx="3390106" cy="46051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2854402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47456" y="1844824"/>
            <a:ext cx="4896544" cy="3312368"/>
          </a:xfrm>
        </p:spPr>
        <p:txBody>
          <a:bodyPr>
            <a:normAutofit/>
          </a:bodyPr>
          <a:lstStyle/>
          <a:p>
            <a:r>
              <a:rPr lang="ru-RU" dirty="0"/>
              <a:t>Морозов Иван Иванович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 descr="https://www.smoladmin.ru/files/catalog/750/gallery/mid/morozov_i_i_1482764901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836712"/>
            <a:ext cx="3096344" cy="44644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5640066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420888"/>
            <a:ext cx="6781800" cy="1600200"/>
          </a:xfrm>
        </p:spPr>
        <p:txBody>
          <a:bodyPr>
            <a:normAutofit fontScale="90000"/>
          </a:bodyPr>
          <a:lstStyle/>
          <a:p>
            <a:r>
              <a:rPr lang="ru-RU" dirty="0" err="1"/>
              <a:t>Балтин</a:t>
            </a:r>
            <a:r>
              <a:rPr lang="ru-RU" dirty="0"/>
              <a:t> Эдуард Дмитриевич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 descr="https://www.smoladmin.ru/files/catalog/719/gallery/mid/baltin_e_d_1652428186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764704"/>
            <a:ext cx="3670151" cy="49685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4963393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52736"/>
            <a:ext cx="6781800" cy="1600200"/>
          </a:xfrm>
        </p:spPr>
        <p:txBody>
          <a:bodyPr>
            <a:normAutofit fontScale="90000"/>
          </a:bodyPr>
          <a:lstStyle/>
          <a:p>
            <a:r>
              <a:rPr lang="ru-RU" dirty="0"/>
              <a:t>Волков Михаил </a:t>
            </a:r>
            <a:r>
              <a:rPr lang="ru-RU" dirty="0" err="1"/>
              <a:t>Карпович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 descr="https://www.smoladmin.ru/files/catalog/723/gallery/mid/volkov_m_k_1482755403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836712"/>
            <a:ext cx="3895700" cy="51125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532145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052736"/>
            <a:ext cx="6781800" cy="1600200"/>
          </a:xfrm>
        </p:spPr>
        <p:txBody>
          <a:bodyPr>
            <a:normAutofit fontScale="90000"/>
          </a:bodyPr>
          <a:lstStyle/>
          <a:p>
            <a:r>
              <a:rPr lang="ru-RU" dirty="0"/>
              <a:t>Евстигнеев Александр Дмитриевич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 descr="https://www.smoladmin.ru/files/catalog/731/gallery/mid/evstegneev_a_d_1482760066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196752"/>
            <a:ext cx="3535660" cy="47525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8220191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620688"/>
            <a:ext cx="8250811" cy="5472608"/>
          </a:xfrm>
        </p:spPr>
      </p:pic>
    </p:spTree>
    <p:extLst>
      <p:ext uri="{BB962C8B-B14F-4D97-AF65-F5344CB8AC3E}">
        <p14:creationId xmlns:p14="http://schemas.microsoft.com/office/powerpoint/2010/main" val="18432232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В ходе Смоленской наступательной операции войска левого крыла Калининского и Западного фронтов, развернув наступление в полосе шириной до 400 км, продвинулись на глубину 200–250 км. Они освободили территорию Смоленской области, свыше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7500 населенных пунктов, </a:t>
            </a:r>
            <a:r>
              <a:rPr lang="ru-RU" dirty="0"/>
              <a:t>в том числе города Смоленск, Рославль, Ярцево, Ельню, Спас-Деменск, Дорогобуж, Духовщину, Демидов, разгромили пять пехотных, одну танковую и одну моторизованную дивизии. Еще четырнадцати дивизиям был нанесен большой урон в людях и технике. Для того чтобы восполнить понесенные потери, командование группы армий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«Центр» </a:t>
            </a:r>
            <a:r>
              <a:rPr lang="ru-RU" dirty="0"/>
              <a:t>вынуждено было перебросить на смоленское и </a:t>
            </a:r>
            <a:r>
              <a:rPr lang="ru-RU" dirty="0" err="1"/>
              <a:t>рославльское</a:t>
            </a:r>
            <a:r>
              <a:rPr lang="ru-RU" dirty="0"/>
              <a:t> направления 16 различных соединений.</a:t>
            </a:r>
          </a:p>
        </p:txBody>
      </p:sp>
    </p:spTree>
    <p:extLst>
      <p:ext uri="{BB962C8B-B14F-4D97-AF65-F5344CB8AC3E}">
        <p14:creationId xmlns:p14="http://schemas.microsoft.com/office/powerpoint/2010/main" val="15194779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48680"/>
            <a:ext cx="8242866" cy="5544616"/>
          </a:xfrm>
        </p:spPr>
      </p:pic>
    </p:spTree>
    <p:extLst>
      <p:ext uri="{BB962C8B-B14F-4D97-AF65-F5344CB8AC3E}">
        <p14:creationId xmlns:p14="http://schemas.microsoft.com/office/powerpoint/2010/main" val="25127974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188640"/>
            <a:ext cx="4320480" cy="6092985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404664"/>
            <a:ext cx="3846528" cy="311403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7448" y="3518699"/>
            <a:ext cx="4640319" cy="3143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432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620688"/>
            <a:ext cx="8581853" cy="5472608"/>
          </a:xfrm>
        </p:spPr>
      </p:pic>
    </p:spTree>
    <p:extLst>
      <p:ext uri="{BB962C8B-B14F-4D97-AF65-F5344CB8AC3E}">
        <p14:creationId xmlns:p14="http://schemas.microsoft.com/office/powerpoint/2010/main" val="3107962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400550"/>
              </p:ext>
            </p:extLst>
          </p:nvPr>
        </p:nvGraphicFramePr>
        <p:xfrm>
          <a:off x="4563980" y="159392"/>
          <a:ext cx="3927475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Объект упаковщика для оболочки" showAsIcon="1" r:id="rId3" imgW="3927960" imgH="491040" progId="Package">
                  <p:embed/>
                </p:oleObj>
              </mc:Choice>
              <mc:Fallback>
                <p:oleObj name="Объект упаковщика для оболочки" showAsIcon="1" r:id="rId3" imgW="3927960" imgH="4910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63980" y="159392"/>
                        <a:ext cx="3927475" cy="490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404661"/>
            <a:ext cx="4248472" cy="6259619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23528" y="1052736"/>
            <a:ext cx="6781800" cy="1600200"/>
          </a:xfrm>
        </p:spPr>
        <p:txBody>
          <a:bodyPr/>
          <a:lstStyle/>
          <a:p>
            <a:r>
              <a:rPr lang="ru-RU" dirty="0" smtClean="0"/>
              <a:t>2 этап</a:t>
            </a:r>
            <a:endParaRPr lang="ru-RU" dirty="0"/>
          </a:p>
        </p:txBody>
      </p:sp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564904"/>
            <a:ext cx="2609850" cy="376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10802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628800"/>
            <a:ext cx="4831554" cy="4248472"/>
          </a:xfrm>
        </p:spPr>
        <p:txBody>
          <a:bodyPr>
            <a:normAutofit/>
          </a:bodyPr>
          <a:lstStyle/>
          <a:p>
            <a:r>
              <a:rPr lang="ru-RU" dirty="0" smtClean="0"/>
              <a:t>Определите название песни </a:t>
            </a:r>
            <a:endParaRPr lang="ru-RU" dirty="0"/>
          </a:p>
        </p:txBody>
      </p:sp>
      <p:pic>
        <p:nvPicPr>
          <p:cNvPr id="4" name="Lev_Barashkov_-_Na_bezymyannojj_vysote_55642670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1560" y="764704"/>
            <a:ext cx="609600" cy="60960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476672"/>
            <a:ext cx="4452982" cy="591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753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1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47</TotalTime>
  <Words>579</Words>
  <Application>Microsoft Office PowerPoint</Application>
  <PresentationFormat>Экран (4:3)</PresentationFormat>
  <Paragraphs>87</Paragraphs>
  <Slides>35</Slides>
  <Notes>0</Notes>
  <HiddenSlides>0</HiddenSlides>
  <MMClips>4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0" baseType="lpstr">
      <vt:lpstr>Arial</vt:lpstr>
      <vt:lpstr>Impact</vt:lpstr>
      <vt:lpstr>Times New Roman</vt:lpstr>
      <vt:lpstr>NewsPrint</vt:lpstr>
      <vt:lpstr>Объект упаковщика для оболочки</vt:lpstr>
      <vt:lpstr>Операция «Суворов»</vt:lpstr>
      <vt:lpstr>Смоленская операция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2 этап</vt:lpstr>
      <vt:lpstr>Определите название песни </vt:lpstr>
      <vt:lpstr>На Берлин!</vt:lpstr>
      <vt:lpstr>И поёт мне …. гармонь</vt:lpstr>
      <vt:lpstr>Презентация PowerPoint</vt:lpstr>
      <vt:lpstr>3 этап</vt:lpstr>
      <vt:lpstr>Презентация PowerPoint</vt:lpstr>
      <vt:lpstr>Презентация PowerPoint</vt:lpstr>
      <vt:lpstr>Презентация PowerPoint</vt:lpstr>
      <vt:lpstr>Презентация PowerPoint</vt:lpstr>
      <vt:lpstr>Автор произведения «Василий Тёркин», уроженец Смоленской губернии это? </vt:lpstr>
      <vt:lpstr>Где территориально в Смоленске установлен Мемориальный знак в честь освобождения Смоленщины от немецко-фашистских оккупантов? </vt:lpstr>
      <vt:lpstr>Какое название получил памятник в Смоленске, посвященный детям – узникам фашистских лагерей? </vt:lpstr>
      <vt:lpstr>Что изображено на стене у памятника «Скорбящая мать» в Реадовском парке и с чем это связано?</vt:lpstr>
      <vt:lpstr>Каким трем войнам посвящен памятник воинам, защитникам и освободителям Смоленска, который находится на площади Победы города Смоленск?</vt:lpstr>
      <vt:lpstr>Какой памятник установлен у Никольских ворот крепостной стены в 2018 году? Памятник является частью мемориального комплекса «Памяти смолян, павших при исполнении служебного долга». </vt:lpstr>
      <vt:lpstr>Кому посвящен «Обелиск-штык», который расположен в Заднепровском районе города Смоленск?</vt:lpstr>
      <vt:lpstr>Егоров Михаил Алексеевич </vt:lpstr>
      <vt:lpstr>Козырев Павел Григорьевич </vt:lpstr>
      <vt:lpstr>Корнев Александр Александрович </vt:lpstr>
      <vt:lpstr>Гуревич Михаил Львович </vt:lpstr>
      <vt:lpstr>Куриленко Владимир Тимофеевич </vt:lpstr>
      <vt:lpstr>Макаров Виктор Степанович</vt:lpstr>
      <vt:lpstr>Морозов Иван Иванович </vt:lpstr>
      <vt:lpstr>Балтин Эдуард Дмитриевич </vt:lpstr>
      <vt:lpstr>Волков Михаил Карпович </vt:lpstr>
      <vt:lpstr>Евстигнеев Александр Дмитриевич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Операция «Суворов»</dc:title>
  <dc:creator>Пользователь Windows</dc:creator>
  <cp:lastModifiedBy>Admin</cp:lastModifiedBy>
  <cp:revision>19</cp:revision>
  <dcterms:created xsi:type="dcterms:W3CDTF">2022-09-10T17:28:28Z</dcterms:created>
  <dcterms:modified xsi:type="dcterms:W3CDTF">2024-01-16T08:53:07Z</dcterms:modified>
</cp:coreProperties>
</file>