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264" r:id="rId2"/>
    <p:sldId id="276" r:id="rId3"/>
    <p:sldId id="287" r:id="rId4"/>
    <p:sldId id="286" r:id="rId5"/>
    <p:sldId id="288" r:id="rId6"/>
    <p:sldId id="269" r:id="rId7"/>
    <p:sldId id="259" r:id="rId8"/>
    <p:sldId id="266" r:id="rId9"/>
    <p:sldId id="263" r:id="rId10"/>
    <p:sldId id="289" r:id="rId11"/>
    <p:sldId id="290" r:id="rId12"/>
    <p:sldId id="291" r:id="rId13"/>
    <p:sldId id="293" r:id="rId14"/>
  </p:sldIdLst>
  <p:sldSz cx="12192000" cy="6858000"/>
  <p:notesSz cx="7104063" cy="102346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="" xmlns:p14="http://schemas.microsoft.com/office/powerpoint/2010/main">
        <p14:section name="Раздел по умолчанию" id="{14CBA933-3361-4815-A8CD-A6973398B46D}">
          <p14:sldIdLst>
            <p14:sldId id="264"/>
            <p14:sldId id="276"/>
            <p14:sldId id="287"/>
            <p14:sldId id="286"/>
            <p14:sldId id="288"/>
            <p14:sldId id="269"/>
            <p14:sldId id="259"/>
            <p14:sldId id="266"/>
            <p14:sldId id="263"/>
            <p14:sldId id="289"/>
            <p14:sldId id="290"/>
            <p14:sldId id="291"/>
            <p14:sldId id="293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2B2B2"/>
    <a:srgbClr val="202020"/>
    <a:srgbClr val="323232"/>
    <a:srgbClr val="CC3300"/>
    <a:srgbClr val="CC0000"/>
    <a:srgbClr val="FF3300"/>
    <a:srgbClr val="990000"/>
    <a:srgbClr val="FF8D41"/>
    <a:srgbClr val="FF66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2278" autoAdjust="0"/>
    <p:restoredTop sz="94660"/>
  </p:normalViewPr>
  <p:slideViewPr>
    <p:cSldViewPr snapToGrid="0" showGuides="1">
      <p:cViewPr varScale="1">
        <p:scale>
          <a:sx n="73" d="100"/>
          <a:sy n="73" d="100"/>
        </p:scale>
        <p:origin x="-720" y="-90"/>
      </p:cViewPr>
      <p:guideLst>
        <p:guide orient="horz" pos="2159"/>
        <p:guide pos="385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en-US" smtClean="0"/>
              <a:pPr/>
              <a:t>1/30/2024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59063711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C8D182-E4C8-4120-9249-FC9774456FFA}" type="datetimeFigureOut">
              <a:rPr lang="en-US" smtClean="0"/>
              <a:pPr/>
              <a:t>1/30/2024</a:t>
            </a:fld>
            <a:endParaRPr lang="en-US"/>
          </a:p>
        </p:txBody>
      </p:sp>
      <p:sp>
        <p:nvSpPr>
          <p:cNvPr id="4" name="Slide Image Placehoder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 Placeholder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0DACE-38E0-42D2-9336-2B707D34BC6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498505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322962"/>
            <a:ext cx="9144000" cy="2187001"/>
          </a:xfrm>
        </p:spPr>
        <p:txBody>
          <a:bodyPr anchor="b">
            <a:normAutofit/>
          </a:bodyPr>
          <a:lstStyle>
            <a:lvl1pPr algn="ctr">
              <a:lnSpc>
                <a:spcPct val="130000"/>
              </a:lnSpc>
              <a:defRPr sz="6000">
                <a:effectLst/>
                <a:latin typeface="Calibri Light" panose="020F0302020204030204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Date Placeholder 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  <a:pPr/>
              <a:t>1/30/2024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 Light" panose="020F0302020204030204" pitchFamily="34" charset="0"/>
                <a:ea typeface="+mj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  <a:pPr/>
              <a:t>1/30/2024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en-US" dirty="0">
                <a:sym typeface="+mn-ea"/>
              </a:rPr>
              <a:t>Click to edit Master text styles</a:t>
            </a:r>
            <a:endParaRPr lang="en-US" dirty="0"/>
          </a:p>
          <a:p>
            <a:pPr lvl="1"/>
            <a:r>
              <a:rPr lang="en-US" dirty="0">
                <a:sym typeface="+mn-ea"/>
              </a:rPr>
              <a:t>Second level</a:t>
            </a:r>
            <a:endParaRPr lang="en-US" dirty="0"/>
          </a:p>
          <a:p>
            <a:pPr lvl="2"/>
            <a:r>
              <a:rPr lang="en-US" dirty="0">
                <a:sym typeface="+mn-ea"/>
              </a:rPr>
              <a:t>Third level</a:t>
            </a:r>
            <a:endParaRPr lang="en-US" dirty="0"/>
          </a:p>
          <a:p>
            <a:pPr lvl="3"/>
            <a:r>
              <a:rPr lang="en-US" dirty="0">
                <a:sym typeface="+mn-ea"/>
              </a:rPr>
              <a:t>Fourth level</a:t>
            </a:r>
            <a:endParaRPr lang="en-US" dirty="0"/>
          </a:p>
          <a:p>
            <a:pPr lvl="4"/>
            <a:r>
              <a:rPr lang="en-US" dirty="0">
                <a:sym typeface="+mn-ea"/>
              </a:rPr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  <a:pPr/>
              <a:t>1/30/2024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 anchor="ctr" anchorCtr="0">
            <a:normAutofit/>
          </a:bodyPr>
          <a:lstStyle>
            <a:lvl1pPr>
              <a:defRPr sz="4400" b="1">
                <a:effectLst/>
                <a:latin typeface="Calibri Light" panose="020F0302020204030204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7700" y="1825625"/>
            <a:ext cx="10515600" cy="4351338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/>
              <a:t>Second level 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  <a:pPr/>
              <a:t>1/30/2024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3750945"/>
            <a:ext cx="9843135" cy="811530"/>
          </a:xfrm>
        </p:spPr>
        <p:txBody>
          <a:bodyPr anchor="b">
            <a:noAutofit/>
          </a:bodyPr>
          <a:lstStyle>
            <a:lvl1pPr>
              <a:defRPr sz="6000">
                <a:effectLst/>
              </a:defRPr>
            </a:lvl1pPr>
          </a:lstStyle>
          <a:p>
            <a:r>
              <a:rPr lang="en-US" dirty="0" smtClean="0">
                <a:sym typeface="+mn-ea"/>
              </a:rPr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610028"/>
            <a:ext cx="7321550" cy="647555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  <a:pPr/>
              <a:t>1/30/2024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>
            <a:normAutofit/>
          </a:bodyPr>
          <a:lstStyle>
            <a:lvl1pPr>
              <a:defRPr sz="4400" b="0" i="0">
                <a:effectLst/>
              </a:defRPr>
            </a:lvl1pPr>
          </a:lstStyle>
          <a:p>
            <a:r>
              <a:rPr lang="en-US" dirty="0" smtClean="0">
                <a:sym typeface="+mn-ea"/>
              </a:rPr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8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  <a:lvl2pPr>
              <a:lnSpc>
                <a:spcPct val="150000"/>
              </a:lnSpc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2pPr>
            <a:lvl3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3pPr>
            <a:lvl4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4pPr>
            <a:lvl5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81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kumimoji="0" lang="en-US" sz="2800" b="0" i="0" u="none" strike="noStrike" kern="1200" cap="none" spc="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>
              <a:lnSpc>
                <a:spcPct val="150000"/>
              </a:lnSpc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>
                <a:sym typeface="+mn-ea"/>
              </a:rPr>
              <a:t>Second level</a:t>
            </a:r>
            <a:endParaRPr lang="en-US" dirty="0"/>
          </a:p>
          <a:p>
            <a:pPr lvl="2"/>
            <a:r>
              <a:rPr lang="en-US" dirty="0">
                <a:sym typeface="+mn-ea"/>
              </a:rPr>
              <a:t>Third level</a:t>
            </a:r>
            <a:endParaRPr lang="en-US" dirty="0"/>
          </a:p>
          <a:p>
            <a:pPr lvl="3"/>
            <a:r>
              <a:rPr lang="en-US" dirty="0">
                <a:sym typeface="+mn-ea"/>
              </a:rPr>
              <a:t>Fourth level</a:t>
            </a:r>
            <a:endParaRPr lang="en-US" dirty="0"/>
          </a:p>
          <a:p>
            <a:pPr lvl="4"/>
            <a:r>
              <a:rPr lang="en-US" dirty="0">
                <a:sym typeface="+mn-ea"/>
              </a:rPr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  <a:pPr/>
              <a:t>1/30/2024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>
            <a:lvl1pPr>
              <a:defRPr sz="4400"/>
            </a:lvl1pPr>
          </a:lstStyle>
          <a:p>
            <a:r>
              <a:rPr lang="en-US" dirty="0" smtClean="0">
                <a:sym typeface="+mn-ea"/>
              </a:rPr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en-US" dirty="0">
                <a:sym typeface="+mn-ea"/>
              </a:rPr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  <a:pPr/>
              <a:t>1/30/2024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766219"/>
            <a:ext cx="10515600" cy="1325563"/>
          </a:xfrm>
        </p:spPr>
        <p:txBody>
          <a:bodyPr>
            <a:normAutofit/>
          </a:bodyPr>
          <a:lstStyle>
            <a:lvl1pPr algn="ctr">
              <a:defRPr sz="4400" b="0">
                <a:effectLst/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  <a:pPr/>
              <a:t>1/30/2024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  <a:pPr/>
              <a:t>1/30/2024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6747" y="127000"/>
            <a:ext cx="4165200" cy="1600200"/>
          </a:xfrm>
        </p:spPr>
        <p:txBody>
          <a:bodyPr anchor="ctr" anchorCtr="0">
            <a:normAutofit/>
          </a:bodyPr>
          <a:lstStyle>
            <a:lvl1pPr>
              <a:defRPr sz="3200" b="0">
                <a:effectLst/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4000" y="766354"/>
            <a:ext cx="5817375" cy="50944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1827" y="2057400"/>
            <a:ext cx="4165200" cy="3811588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en-US" smtClean="0"/>
              <a:pPr/>
              <a:t>1/30/2024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824484" y="365125"/>
            <a:ext cx="1529316" cy="5811838"/>
          </a:xfrm>
        </p:spPr>
        <p:txBody>
          <a:bodyPr vert="eaVert">
            <a:normAutofit/>
          </a:bodyPr>
          <a:lstStyle>
            <a:lvl1pPr>
              <a:defRPr sz="4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8879958" cy="5811838"/>
          </a:xfrm>
        </p:spPr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  <a:pPr/>
              <a:t>1/30/2024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  <a:endParaRPr lang="en-US" dirty="0"/>
          </a:p>
          <a:p>
            <a:pPr lvl="3"/>
            <a:r>
              <a:rPr lang="en-US" dirty="0" smtClean="0"/>
              <a:t>Fourth level</a:t>
            </a:r>
            <a:endParaRPr lang="en-US" dirty="0"/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en-US" smtClean="0"/>
              <a:pPr/>
              <a:t>1/30/2024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fld id="{49AE70B2-8BF9-45C0-BB95-33D1B9D3A854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Calibri Light" panose="020F0302020204030204" pitchFamily="34" charset="0"/>
          <a:ea typeface="+mj-ea"/>
          <a:cs typeface="+mj-cs"/>
        </a:defRPr>
      </a:lvl1pPr>
    </p:titleStyle>
    <p:bodyStyle>
      <a:lvl1pPr marL="0" marR="0" indent="0" algn="l" defTabSz="914400" rtl="0" eaLnBrk="1" fontAlgn="auto" latinLnBrk="0" hangingPunct="1">
        <a:lnSpc>
          <a:spcPct val="90000"/>
        </a:lnSpc>
        <a:spcBef>
          <a:spcPts val="1000"/>
        </a:spcBef>
        <a:spcAft>
          <a:spcPts val="0"/>
        </a:spcAft>
        <a:buClrTx/>
        <a:buSzTx/>
        <a:buFont typeface="Arial" panose="020B0604020202020204" pitchFamily="34" charset="0"/>
        <a:buNone/>
        <a:defRPr sz="2800" b="0" kern="1200">
          <a:solidFill>
            <a:schemeClr val="tx1"/>
          </a:solidFill>
          <a:latin typeface="Calibri Light" panose="020F030202020403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 baseline="0">
          <a:solidFill>
            <a:schemeClr val="tx1"/>
          </a:solidFill>
          <a:latin typeface="Calibri Light" panose="020F030202020403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 baseline="0">
          <a:solidFill>
            <a:schemeClr val="tx1"/>
          </a:solidFill>
          <a:effectLst/>
          <a:latin typeface="Calibri Light" panose="020F0302020204030204" pitchFamily="34" charset="0"/>
          <a:ea typeface="+mn-ea"/>
          <a:cs typeface="Calibri Light" panose="020F030202020403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 baseline="0">
          <a:solidFill>
            <a:schemeClr val="tx1"/>
          </a:solidFill>
          <a:effectLst/>
          <a:latin typeface="Calibri Light" panose="020F0302020204030204" pitchFamily="34" charset="0"/>
          <a:ea typeface="+mn-ea"/>
          <a:cs typeface="Calibri Light" panose="020F030202020403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 baseline="0">
          <a:solidFill>
            <a:schemeClr val="tx1"/>
          </a:solidFill>
          <a:effectLst/>
          <a:latin typeface="Calibri Light" panose="020F0302020204030204" pitchFamily="34" charset="0"/>
          <a:ea typeface="+mn-ea"/>
          <a:cs typeface="Calibri Light" panose="020F03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34645" y="521335"/>
            <a:ext cx="11503025" cy="1951990"/>
          </a:xfrm>
        </p:spPr>
        <p:txBody>
          <a:bodyPr>
            <a:normAutofit/>
          </a:bodyPr>
          <a:lstStyle/>
          <a:p>
            <a:pPr algn="ctr"/>
            <a:r>
              <a:rPr lang="ru-RU" altLang="en-US" sz="3110" smtClean="0">
                <a:sym typeface="+mn-ea"/>
              </a:rPr>
              <a:t>«</a:t>
            </a:r>
            <a:r>
              <a:rPr lang="ru-RU" altLang="en-US" sz="3110" dirty="0">
                <a:sym typeface="+mn-ea"/>
              </a:rPr>
              <a:t>Удивительные открытия </a:t>
            </a:r>
            <a:r>
              <a:rPr lang="ru-RU" altLang="en-US" sz="3110" dirty="0">
                <a:solidFill>
                  <a:schemeClr val="tx1"/>
                </a:solidFill>
                <a:sym typeface="+mn-ea"/>
              </a:rPr>
              <a:t/>
            </a:r>
            <a:br>
              <a:rPr lang="ru-RU" altLang="en-US" sz="3110" dirty="0">
                <a:solidFill>
                  <a:schemeClr val="tx1"/>
                </a:solidFill>
                <a:sym typeface="+mn-ea"/>
              </a:rPr>
            </a:br>
            <a:r>
              <a:rPr lang="ru-RU" altLang="en-US" sz="3110" dirty="0">
                <a:sym typeface="+mn-ea"/>
              </a:rPr>
              <a:t>малой Родины</a:t>
            </a:r>
            <a:r>
              <a:rPr lang="ru-RU" altLang="en-US" sz="3110" dirty="0" smtClean="0">
                <a:sym typeface="+mn-ea"/>
              </a:rPr>
              <a:t>».</a:t>
            </a:r>
            <a:r>
              <a:rPr lang="ru-RU" altLang="en-US" sz="3110" dirty="0">
                <a:solidFill>
                  <a:schemeClr val="tx1"/>
                </a:solidFill>
              </a:rPr>
              <a:t/>
            </a:r>
            <a:br>
              <a:rPr lang="ru-RU" altLang="en-US" sz="3110" dirty="0">
                <a:solidFill>
                  <a:schemeClr val="tx1"/>
                </a:solidFill>
              </a:rPr>
            </a:br>
            <a:endParaRPr lang="ru-RU" altLang="en-US" sz="3110" dirty="0"/>
          </a:p>
        </p:txBody>
      </p:sp>
      <p:sp>
        <p:nvSpPr>
          <p:cNvPr id="5" name="Замещающее содержимое 4"/>
          <p:cNvSpPr>
            <a:spLocks noGrp="1"/>
          </p:cNvSpPr>
          <p:nvPr>
            <p:ph idx="1"/>
          </p:nvPr>
        </p:nvSpPr>
        <p:spPr>
          <a:xfrm>
            <a:off x="5545015" y="2320290"/>
            <a:ext cx="6392985" cy="4005580"/>
          </a:xfrm>
        </p:spPr>
        <p:txBody>
          <a:bodyPr>
            <a:normAutofit/>
          </a:bodyPr>
          <a:lstStyle/>
          <a:p>
            <a:pPr algn="l"/>
            <a:r>
              <a:rPr lang="ru-RU" altLang="en-US" sz="3200" b="1" dirty="0"/>
              <a:t>Выполнили: обучающиеся детского объединения «Любители истории»</a:t>
            </a:r>
          </a:p>
          <a:p>
            <a:pPr algn="l"/>
            <a:r>
              <a:rPr lang="ru-RU" altLang="en-US" sz="3200" b="1" dirty="0"/>
              <a:t>МОУ ДО «Центр детского творчества» </a:t>
            </a:r>
            <a:r>
              <a:rPr lang="ru-RU" altLang="en-US" sz="3200" b="1" dirty="0" err="1"/>
              <a:t>п.Морки</a:t>
            </a:r>
            <a:endParaRPr lang="ru-RU" altLang="en-US" sz="3200" b="1" dirty="0"/>
          </a:p>
          <a:p>
            <a:pPr algn="l"/>
            <a:r>
              <a:rPr lang="ru-RU" altLang="en-US" sz="3200" b="1" dirty="0"/>
              <a:t>Руководитель: педагог дополнительного </a:t>
            </a:r>
            <a:r>
              <a:rPr lang="ru-RU" altLang="en-US" sz="3200" b="1" dirty="0" smtClean="0"/>
              <a:t>образования </a:t>
            </a:r>
            <a:endParaRPr lang="ru-RU" altLang="en-US" sz="3200" b="1" dirty="0"/>
          </a:p>
          <a:p>
            <a:pPr algn="l"/>
            <a:r>
              <a:rPr lang="ru-RU" altLang="en-US" sz="3200" b="1" dirty="0"/>
              <a:t>Никифорова Ирина Георгиевна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altLang="en-US" sz="3555" dirty="0"/>
              <a:t>Встреча с Павловой Валентиной </a:t>
            </a:r>
            <a:r>
              <a:rPr lang="ru-RU" altLang="en-US" sz="3555" dirty="0" err="1"/>
              <a:t>Лазаревной</a:t>
            </a:r>
            <a:r>
              <a:rPr lang="ru-RU" altLang="en-US" sz="3555" dirty="0"/>
              <a:t>, сотрудником </a:t>
            </a:r>
            <a:r>
              <a:rPr lang="ru-RU" altLang="en-US" sz="3555" dirty="0" err="1"/>
              <a:t>Моркинского</a:t>
            </a:r>
            <a:r>
              <a:rPr lang="ru-RU" altLang="en-US" sz="3555" dirty="0"/>
              <a:t> районного музея (14 ноября 2022 г.)</a:t>
            </a:r>
          </a:p>
        </p:txBody>
      </p:sp>
      <p:pic>
        <p:nvPicPr>
          <p:cNvPr id="5" name="Замещающее содержимое 4" descr="IMG-20230203-WA0007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537970" y="1596390"/>
            <a:ext cx="3878092" cy="4910455"/>
          </a:xfrm>
          <a:prstGeom prst="rect">
            <a:avLst/>
          </a:prstGeom>
        </p:spPr>
      </p:pic>
      <p:pic>
        <p:nvPicPr>
          <p:cNvPr id="6" name="Замещающее содержимое 5" descr="IMG-20230203-WA0004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6025661" y="1490882"/>
            <a:ext cx="4759570" cy="49218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altLang="en-US" dirty="0"/>
              <a:t>История </a:t>
            </a:r>
            <a:r>
              <a:rPr lang="ru-RU" altLang="en-US" dirty="0" err="1"/>
              <a:t>Моркинского</a:t>
            </a:r>
            <a:r>
              <a:rPr lang="ru-RU" altLang="en-US" dirty="0"/>
              <a:t> района отражена в экспонатах музея</a:t>
            </a:r>
          </a:p>
        </p:txBody>
      </p:sp>
      <p:pic>
        <p:nvPicPr>
          <p:cNvPr id="5" name="Замещающее содержимое 4" descr="IMG-20230203-WA0000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062355" y="1798955"/>
            <a:ext cx="3919953" cy="4768215"/>
          </a:xfrm>
          <a:prstGeom prst="rect">
            <a:avLst/>
          </a:prstGeom>
        </p:spPr>
      </p:pic>
      <p:pic>
        <p:nvPicPr>
          <p:cNvPr id="6" name="Замещающее содержимое 5" descr="IMG-20230203-WA0006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5984874" y="1798955"/>
            <a:ext cx="3874233" cy="48113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855980" y="258445"/>
            <a:ext cx="4392295" cy="5692140"/>
          </a:xfrm>
        </p:spPr>
        <p:txBody>
          <a:bodyPr>
            <a:normAutofit fontScale="90000"/>
          </a:bodyPr>
          <a:lstStyle/>
          <a:p>
            <a:pPr algn="just"/>
            <a:r>
              <a:rPr lang="ru-RU" altLang="en-US" sz="3600" b="0" dirty="0">
                <a:latin typeface="+mn-lt"/>
                <a:cs typeface="+mn-lt"/>
              </a:rPr>
              <a:t>Валентина </a:t>
            </a:r>
            <a:r>
              <a:rPr lang="ru-RU" altLang="en-US" sz="3600" b="0" dirty="0" err="1">
                <a:latin typeface="+mn-lt"/>
                <a:cs typeface="+mn-lt"/>
              </a:rPr>
              <a:t>Лазаревна</a:t>
            </a:r>
            <a:r>
              <a:rPr lang="ru-RU" altLang="en-US" sz="3600" b="0" dirty="0">
                <a:latin typeface="+mn-lt"/>
                <a:cs typeface="+mn-lt"/>
              </a:rPr>
              <a:t> увлеченно рассказала об обычаях и традициях народа мари, </a:t>
            </a:r>
            <a:r>
              <a:rPr lang="ru-RU" altLang="en-US" sz="3600" b="0" dirty="0" smtClean="0">
                <a:latin typeface="+mn-lt"/>
                <a:cs typeface="+mn-lt"/>
              </a:rPr>
              <a:t>познакомила ребят с </a:t>
            </a:r>
            <a:r>
              <a:rPr lang="ru-RU" altLang="en-US" sz="3600" b="0" dirty="0">
                <a:latin typeface="+mn-lt"/>
                <a:cs typeface="+mn-lt"/>
              </a:rPr>
              <a:t>экспонатами краеведческого отдела. Ребята с интересом слушали о прошлом марийского народа.</a:t>
            </a:r>
          </a:p>
        </p:txBody>
      </p:sp>
      <p:pic>
        <p:nvPicPr>
          <p:cNvPr id="5" name="Замещающее содержимое 4" descr="IMG-20230203-WA0002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072554" y="621665"/>
            <a:ext cx="4618306" cy="53289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838200" y="904875"/>
            <a:ext cx="10515600" cy="3434080"/>
          </a:xfrm>
        </p:spPr>
        <p:txBody>
          <a:bodyPr>
            <a:normAutofit/>
          </a:bodyPr>
          <a:lstStyle/>
          <a:p>
            <a:r>
              <a:rPr lang="ru-RU" altLang="en-US" dirty="0"/>
              <a:t>Главное богатство </a:t>
            </a:r>
            <a:r>
              <a:rPr lang="ru-RU" altLang="en-US" dirty="0" err="1"/>
              <a:t>Моркинского</a:t>
            </a:r>
            <a:r>
              <a:rPr lang="ru-RU" altLang="en-US" dirty="0"/>
              <a:t> района - </a:t>
            </a:r>
            <a:br>
              <a:rPr lang="ru-RU" altLang="en-US" dirty="0"/>
            </a:br>
            <a:r>
              <a:rPr lang="ru-RU" altLang="en-US" dirty="0"/>
              <a:t>это люди, увлеченные своей </a:t>
            </a:r>
            <a:r>
              <a:rPr lang="ru-RU" altLang="en-US" dirty="0" smtClean="0"/>
              <a:t>работой, помогающие раскрывать способности и талант </a:t>
            </a:r>
            <a:r>
              <a:rPr lang="ru-RU" altLang="en-US" smtClean="0"/>
              <a:t>каждого ребенка.</a:t>
            </a:r>
            <a:r>
              <a:rPr lang="ru-RU" altLang="en-US" dirty="0"/>
              <a:t/>
            </a:r>
            <a:br>
              <a:rPr lang="ru-RU" altLang="en-US" dirty="0"/>
            </a:br>
            <a:r>
              <a:rPr lang="ru-RU" altLang="en-US" dirty="0"/>
              <a:t>Мы ими гордимся!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92760" y="935990"/>
            <a:ext cx="11239500" cy="1986915"/>
          </a:xfrm>
        </p:spPr>
        <p:txBody>
          <a:bodyPr>
            <a:normAutofit fontScale="90000"/>
          </a:bodyPr>
          <a:lstStyle/>
          <a:p>
            <a:pPr algn="l"/>
            <a:r>
              <a:rPr lang="ru-RU" altLang="en-US" dirty="0">
                <a:sym typeface="+mn-ea"/>
              </a:rPr>
              <a:t/>
            </a:r>
            <a:br>
              <a:rPr lang="ru-RU" altLang="en-US" dirty="0">
                <a:sym typeface="+mn-ea"/>
              </a:rPr>
            </a:br>
            <a:r>
              <a:rPr lang="ru-RU" altLang="en-US" dirty="0">
                <a:sym typeface="+mn-ea"/>
              </a:rPr>
              <a:t/>
            </a:r>
            <a:br>
              <a:rPr lang="ru-RU" altLang="en-US" dirty="0">
                <a:sym typeface="+mn-ea"/>
              </a:rPr>
            </a:br>
            <a:r>
              <a:rPr lang="ru-RU" altLang="en-US" dirty="0">
                <a:sym typeface="+mn-ea"/>
              </a:rPr>
              <a:t/>
            </a:r>
            <a:br>
              <a:rPr lang="ru-RU" altLang="en-US" dirty="0">
                <a:sym typeface="+mn-ea"/>
              </a:rPr>
            </a:br>
            <a:r>
              <a:rPr lang="ru-RU" altLang="en-US" dirty="0">
                <a:sym typeface="+mn-ea"/>
              </a:rPr>
              <a:t/>
            </a:r>
            <a:br>
              <a:rPr lang="ru-RU" altLang="en-US" dirty="0">
                <a:sym typeface="+mn-ea"/>
              </a:rPr>
            </a:br>
            <a:r>
              <a:rPr lang="ru-RU" altLang="en-US" dirty="0">
                <a:sym typeface="+mn-ea"/>
              </a:rPr>
              <a:t/>
            </a:r>
            <a:br>
              <a:rPr lang="ru-RU" altLang="en-US" dirty="0">
                <a:sym typeface="+mn-ea"/>
              </a:rPr>
            </a:br>
            <a:r>
              <a:rPr lang="ru-RU" altLang="en-US" dirty="0">
                <a:sym typeface="+mn-ea"/>
              </a:rPr>
              <a:t/>
            </a:r>
            <a:br>
              <a:rPr lang="ru-RU" altLang="en-US" dirty="0">
                <a:sym typeface="+mn-ea"/>
              </a:rPr>
            </a:br>
            <a:r>
              <a:rPr lang="ru-RU" altLang="en-US" dirty="0">
                <a:sym typeface="+mn-ea"/>
              </a:rPr>
              <a:t>Обучающиеся детского объединения «Любители истории» провели встречу с педагогами Центра детского творчества:</a:t>
            </a:r>
            <a:br>
              <a:rPr lang="ru-RU" altLang="en-US" dirty="0">
                <a:sym typeface="+mn-ea"/>
              </a:rPr>
            </a:br>
            <a:r>
              <a:rPr lang="ru-RU" altLang="en-US" dirty="0">
                <a:sym typeface="+mn-ea"/>
              </a:rPr>
              <a:t>Васильевой Татьяной Ивановной,  руководителем детского объединения «Мир </a:t>
            </a:r>
            <a:r>
              <a:rPr lang="ru-RU" altLang="en-US" dirty="0" smtClean="0">
                <a:sym typeface="+mn-ea"/>
              </a:rPr>
              <a:t>танцев»,</a:t>
            </a:r>
            <a:r>
              <a:rPr lang="ru-RU" altLang="en-US" dirty="0">
                <a:sym typeface="+mn-ea"/>
              </a:rPr>
              <a:t/>
            </a:r>
            <a:br>
              <a:rPr lang="ru-RU" altLang="en-US" dirty="0">
                <a:sym typeface="+mn-ea"/>
              </a:rPr>
            </a:br>
            <a:r>
              <a:rPr lang="ru-RU" altLang="en-US" dirty="0">
                <a:sym typeface="+mn-ea"/>
              </a:rPr>
              <a:t>Стрелковым Альбертом Ивановичем, руководителем детского объединения «Школа безопасности»,</a:t>
            </a:r>
            <a:br>
              <a:rPr lang="ru-RU" altLang="en-US" dirty="0">
                <a:sym typeface="+mn-ea"/>
              </a:rPr>
            </a:br>
            <a:r>
              <a:rPr lang="ru-RU" altLang="en-US" dirty="0">
                <a:sym typeface="+mn-ea"/>
              </a:rPr>
              <a:t>Павловой Валентиной </a:t>
            </a:r>
            <a:r>
              <a:rPr lang="ru-RU" altLang="en-US" dirty="0" err="1">
                <a:sym typeface="+mn-ea"/>
              </a:rPr>
              <a:t>Лазаревной</a:t>
            </a:r>
            <a:r>
              <a:rPr lang="ru-RU" altLang="en-US" dirty="0">
                <a:sym typeface="+mn-ea"/>
              </a:rPr>
              <a:t>, сотрудником МБУК «</a:t>
            </a:r>
            <a:r>
              <a:rPr lang="ru-RU" altLang="en-US" dirty="0" err="1">
                <a:sym typeface="+mn-ea"/>
              </a:rPr>
              <a:t>Моркинский</a:t>
            </a:r>
            <a:r>
              <a:rPr lang="ru-RU" altLang="en-US" dirty="0">
                <a:sym typeface="+mn-ea"/>
              </a:rPr>
              <a:t> районный музей».</a:t>
            </a:r>
            <a:r>
              <a:rPr lang="ru-RU" altLang="en-US" b="0" dirty="0"/>
              <a:t/>
            </a:r>
            <a:br>
              <a:rPr lang="ru-RU" altLang="en-US" b="0" dirty="0"/>
            </a:br>
            <a:endParaRPr lang="ru-RU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838200" y="344805"/>
            <a:ext cx="10515600" cy="1671320"/>
          </a:xfrm>
        </p:spPr>
        <p:txBody>
          <a:bodyPr>
            <a:normAutofit fontScale="90000"/>
          </a:bodyPr>
          <a:lstStyle/>
          <a:p>
            <a:r>
              <a:rPr lang="ru-RU" altLang="en-US" dirty="0">
                <a:sym typeface="+mn-ea"/>
              </a:rPr>
              <a:t>Татьяна Ивановна - талантливый и </a:t>
            </a:r>
            <a:br>
              <a:rPr lang="ru-RU" altLang="en-US" dirty="0">
                <a:sym typeface="+mn-ea"/>
              </a:rPr>
            </a:br>
            <a:r>
              <a:rPr lang="ru-RU" altLang="en-US" dirty="0">
                <a:sym typeface="+mn-ea"/>
              </a:rPr>
              <a:t>опытный </a:t>
            </a:r>
            <a:r>
              <a:rPr lang="ru-RU" altLang="en-US" dirty="0" smtClean="0">
                <a:sym typeface="+mn-ea"/>
              </a:rPr>
              <a:t>хореограф </a:t>
            </a:r>
            <a:r>
              <a:rPr lang="ru-RU" altLang="en-US" dirty="0"/>
              <a:t/>
            </a:r>
            <a:br>
              <a:rPr lang="ru-RU" altLang="en-US" dirty="0"/>
            </a:br>
            <a:endParaRPr lang="ru-RU" altLang="en-US" dirty="0"/>
          </a:p>
        </p:txBody>
      </p:sp>
      <p:pic>
        <p:nvPicPr>
          <p:cNvPr id="5" name="Замещающее содержимое 4" descr="DSCF0107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444939" y="1587989"/>
            <a:ext cx="6713855" cy="5035550"/>
          </a:xfrm>
          <a:prstGeom prst="rect">
            <a:avLst/>
          </a:prstGeom>
        </p:spPr>
      </p:pic>
      <p:pic>
        <p:nvPicPr>
          <p:cNvPr id="6" name="Замещающее содержимое 5" descr="DSCF0207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7593136" y="1659206"/>
            <a:ext cx="4094771" cy="49526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26085" y="673735"/>
            <a:ext cx="10927715" cy="1276350"/>
          </a:xfrm>
        </p:spPr>
        <p:txBody>
          <a:bodyPr>
            <a:normAutofit/>
          </a:bodyPr>
          <a:lstStyle/>
          <a:p>
            <a:r>
              <a:rPr lang="ru-RU" altLang="en-US" sz="4000" dirty="0"/>
              <a:t>Встреча с Татьяной Ивановной (3 февраля 2023 г.)</a:t>
            </a:r>
          </a:p>
        </p:txBody>
      </p:sp>
      <p:pic>
        <p:nvPicPr>
          <p:cNvPr id="5" name="Замещающее содержимое 4" descr="20230203_11350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266092" y="1781909"/>
            <a:ext cx="9472245" cy="47467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838200" y="213360"/>
            <a:ext cx="10515600" cy="2214880"/>
          </a:xfrm>
        </p:spPr>
        <p:txBody>
          <a:bodyPr>
            <a:normAutofit/>
          </a:bodyPr>
          <a:lstStyle/>
          <a:p>
            <a:r>
              <a:rPr lang="ru-RU" altLang="en-US" sz="3110" dirty="0">
                <a:sym typeface="+mn-ea"/>
              </a:rPr>
              <a:t>Татьяна Ивановна учит детей соблюдать дисциплину и порядок, помогает им стать более уверенными и верит в способности каждого ребенка</a:t>
            </a:r>
            <a:r>
              <a:rPr lang="ru-RU" altLang="en-US" dirty="0"/>
              <a:t/>
            </a:r>
            <a:br>
              <a:rPr lang="ru-RU" altLang="en-US" dirty="0"/>
            </a:br>
            <a:endParaRPr lang="ru-RU" altLang="en-US" dirty="0"/>
          </a:p>
        </p:txBody>
      </p:sp>
      <p:pic>
        <p:nvPicPr>
          <p:cNvPr id="5" name="Замещающее содержимое 4" descr="DSCF4658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157480" y="1952625"/>
            <a:ext cx="5770245" cy="4541520"/>
          </a:xfrm>
          <a:prstGeom prst="rect">
            <a:avLst/>
          </a:prstGeom>
        </p:spPr>
      </p:pic>
      <p:pic>
        <p:nvPicPr>
          <p:cNvPr id="6" name="Замещающее содержимое 5" descr="DSCF8683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6041683" y="1966644"/>
            <a:ext cx="6005195" cy="452794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82869" y="862134"/>
            <a:ext cx="10515600" cy="848360"/>
          </a:xfrm>
        </p:spPr>
        <p:txBody>
          <a:bodyPr>
            <a:normAutofit fontScale="90000"/>
          </a:bodyPr>
          <a:lstStyle/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altLang="en-US" sz="3555" dirty="0">
                <a:sym typeface="+mn-ea"/>
              </a:rPr>
              <a:t>Альберт Иванович познакомил обучающихся детского объединения «Любители истории» со своей работой </a:t>
            </a:r>
            <a:br>
              <a:rPr lang="ru-RU" altLang="en-US" sz="3555" dirty="0">
                <a:sym typeface="+mn-ea"/>
              </a:rPr>
            </a:br>
            <a:r>
              <a:rPr lang="ru-RU" altLang="en-US" sz="3555" dirty="0">
                <a:sym typeface="+mn-ea"/>
              </a:rPr>
              <a:t>(12 января 2023 г.)</a:t>
            </a:r>
            <a:r>
              <a:rPr lang="ru-RU" altLang="en-US" dirty="0"/>
              <a:t/>
            </a:r>
            <a:br>
              <a:rPr lang="ru-RU" altLang="en-US" dirty="0"/>
            </a:br>
            <a:endParaRPr lang="ru-RU" altLang="en-US" dirty="0"/>
          </a:p>
        </p:txBody>
      </p:sp>
      <p:pic>
        <p:nvPicPr>
          <p:cNvPr id="2" name="Замещающее содержимое 1" descr="20230203_113901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593041" y="1805354"/>
            <a:ext cx="7343481" cy="4638578"/>
          </a:xfrm>
          <a:prstGeom prst="rect">
            <a:avLst/>
          </a:prstGeom>
        </p:spPr>
      </p:pic>
      <p:pic>
        <p:nvPicPr>
          <p:cNvPr id="6" name="Замещающее содержимое 5" descr="стрелков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8274636" y="1805352"/>
            <a:ext cx="3636010" cy="456823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Заголовок 1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altLang="en-US" dirty="0"/>
              <a:t>Ребята с удовольствием примерили на себя образы спасателей в кабинете </a:t>
            </a:r>
            <a:br>
              <a:rPr lang="ru-RU" altLang="en-US" dirty="0"/>
            </a:br>
            <a:r>
              <a:rPr lang="ru-RU" altLang="en-US" dirty="0"/>
              <a:t>«Школа безопасности»</a:t>
            </a:r>
          </a:p>
        </p:txBody>
      </p:sp>
      <p:pic>
        <p:nvPicPr>
          <p:cNvPr id="8" name="Замещающее содержимое 7" descr="20221216_101544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406400" y="1864360"/>
            <a:ext cx="2278380" cy="4784725"/>
          </a:xfrm>
          <a:prstGeom prst="rect">
            <a:avLst/>
          </a:prstGeom>
        </p:spPr>
      </p:pic>
      <p:pic>
        <p:nvPicPr>
          <p:cNvPr id="11" name="Замещающее содержимое 10" descr="20230203_114544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5734050" y="1864360"/>
            <a:ext cx="6202680" cy="4784725"/>
          </a:xfrm>
          <a:prstGeom prst="rect">
            <a:avLst/>
          </a:prstGeom>
        </p:spPr>
      </p:pic>
      <p:pic>
        <p:nvPicPr>
          <p:cNvPr id="13" name="Изображение 12" descr="20221216_101649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128010" y="1864360"/>
            <a:ext cx="2278380" cy="4784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47700" y="274955"/>
            <a:ext cx="10515600" cy="1787525"/>
          </a:xfrm>
        </p:spPr>
        <p:txBody>
          <a:bodyPr>
            <a:normAutofit fontScale="90000"/>
          </a:bodyPr>
          <a:lstStyle/>
          <a:p>
            <a:pPr algn="ctr"/>
            <a:r>
              <a:rPr lang="ru-RU" altLang="en-US" sz="3110" dirty="0">
                <a:sym typeface="+mn-ea"/>
              </a:rPr>
              <a:t>В </a:t>
            </a:r>
            <a:r>
              <a:rPr lang="ru-RU" altLang="en-US" sz="3110" dirty="0" smtClean="0">
                <a:sym typeface="+mn-ea"/>
              </a:rPr>
              <a:t>Центре </a:t>
            </a:r>
            <a:r>
              <a:rPr lang="ru-RU" altLang="en-US" sz="3110" dirty="0">
                <a:sym typeface="+mn-ea"/>
              </a:rPr>
              <a:t>детского творчества Альберт Иванович работает </a:t>
            </a:r>
            <a:br>
              <a:rPr lang="ru-RU" altLang="en-US" sz="3110" dirty="0">
                <a:sym typeface="+mn-ea"/>
              </a:rPr>
            </a:br>
            <a:r>
              <a:rPr lang="ru-RU" altLang="en-US" sz="3110" dirty="0">
                <a:sym typeface="+mn-ea"/>
              </a:rPr>
              <a:t>с 2015 года. </a:t>
            </a:r>
            <a:r>
              <a:rPr lang="ru-RU" altLang="en-US" sz="3110" dirty="0"/>
              <a:t>Активно участвует с детьми в республиканских соревнованиях по спортивному ориентированию и туризму,  организует районные </a:t>
            </a:r>
            <a:r>
              <a:rPr lang="ru-RU" altLang="en-US" sz="3110" dirty="0" err="1"/>
              <a:t>турслеты</a:t>
            </a:r>
            <a:r>
              <a:rPr lang="ru-RU" altLang="en-US" sz="3110" dirty="0"/>
              <a:t>....</a:t>
            </a:r>
          </a:p>
        </p:txBody>
      </p:sp>
      <p:pic>
        <p:nvPicPr>
          <p:cNvPr id="7" name="Замещающее содержимое 5" descr="uiicbTPuwB4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252730" y="2273300"/>
            <a:ext cx="6044565" cy="4032885"/>
          </a:xfrm>
          <a:prstGeom prst="rect">
            <a:avLst/>
          </a:prstGeom>
        </p:spPr>
      </p:pic>
      <p:pic>
        <p:nvPicPr>
          <p:cNvPr id="10" name="Замещающее содержимое 9" descr="поход 16-18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6476365" y="2273300"/>
            <a:ext cx="5377180" cy="40328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altLang="en-US" dirty="0"/>
              <a:t>Учит правилам поведения в чрезвычайных ситуациях.</a:t>
            </a:r>
          </a:p>
        </p:txBody>
      </p:sp>
      <p:pic>
        <p:nvPicPr>
          <p:cNvPr id="5" name="Замещающее содержимое 4" descr="IMG_20200213_105806_5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989330" y="1824990"/>
            <a:ext cx="3534410" cy="4713605"/>
          </a:xfrm>
          <a:prstGeom prst="rect">
            <a:avLst/>
          </a:prstGeom>
        </p:spPr>
      </p:pic>
      <p:pic>
        <p:nvPicPr>
          <p:cNvPr id="8" name="Изображение 7" descr="TaTXCpTeATU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961890" y="1826260"/>
            <a:ext cx="7062470" cy="4712335"/>
          </a:xfrm>
          <a:prstGeom prst="rect">
            <a:avLst/>
          </a:prstGeom>
        </p:spPr>
      </p:pic>
      <p:sp>
        <p:nvSpPr>
          <p:cNvPr id="9" name="Замещающее содержимое 8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微软雅黑"/>
        <a:ea typeface=""/>
        <a:cs typeface=""/>
        <a:font script="Jpan" typeface="游ゴシック Light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微软雅黑"/>
        <a:ea typeface=""/>
        <a:cs typeface=""/>
        <a:font script="Jpan" typeface="游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155</Words>
  <Application>Microsoft Office PowerPoint</Application>
  <PresentationFormat>Произвольный</PresentationFormat>
  <Paragraphs>17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Office Theme</vt:lpstr>
      <vt:lpstr>«Удивительные открытия  малой Родины». </vt:lpstr>
      <vt:lpstr>      Обучающиеся детского объединения «Любители истории» провели встречу с педагогами Центра детского творчества: Васильевой Татьяной Ивановной,  руководителем детского объединения «Мир танцев», Стрелковым Альбертом Ивановичем, руководителем детского объединения «Школа безопасности», Павловой Валентиной Лазаревной, сотрудником МБУК «Моркинский районный музей». </vt:lpstr>
      <vt:lpstr>Татьяна Ивановна - талантливый и  опытный хореограф  </vt:lpstr>
      <vt:lpstr>Встреча с Татьяной Ивановной (3 февраля 2023 г.)</vt:lpstr>
      <vt:lpstr>Татьяна Ивановна учит детей соблюдать дисциплину и порядок, помогает им стать более уверенными и верит в способности каждого ребенка </vt:lpstr>
      <vt:lpstr>Альберт Иванович познакомил обучающихся детского объединения «Любители истории» со своей работой  (12 января 2023 г.) </vt:lpstr>
      <vt:lpstr>Ребята с удовольствием примерили на себя образы спасателей в кабинете  «Школа безопасности»</vt:lpstr>
      <vt:lpstr>В Центре детского творчества Альберт Иванович работает  с 2015 года. Активно участвует с детьми в республиканских соревнованиях по спортивному ориентированию и туризму,  организует районные турслеты....</vt:lpstr>
      <vt:lpstr>Учит правилам поведения в чрезвычайных ситуациях.</vt:lpstr>
      <vt:lpstr>Встреча с Павловой Валентиной Лазаревной, сотрудником Моркинского районного музея (14 ноября 2022 г.)</vt:lpstr>
      <vt:lpstr>История Моркинского района отражена в экспонатах музея</vt:lpstr>
      <vt:lpstr>Валентина Лазаревна увлеченно рассказала об обычаях и традициях народа мари, познакомила ребят с экспонатами краеведческого отдела. Ребята с интересом слушали о прошлом марийского народа.</vt:lpstr>
      <vt:lpstr>Главное богатство Моркинского района -  это люди, увлеченные своей работой, помогающие раскрывать способности и талант каждого ребенка. Мы ими гордимся!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Учитель</cp:lastModifiedBy>
  <cp:revision>11</cp:revision>
  <dcterms:created xsi:type="dcterms:W3CDTF">2023-02-02T12:40:00Z</dcterms:created>
  <dcterms:modified xsi:type="dcterms:W3CDTF">2024-01-30T10:07:46Z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1049-11.2.0.11440</vt:lpwstr>
  </property>
  <property fmtid="{D5CDD505-2E9C-101B-9397-08002B2CF9AE}" pid="3" name="ICV">
    <vt:lpwstr>7F28721F417640909A011446C4B74040</vt:lpwstr>
  </property>
</Properties>
</file>