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1"/>
  </p:notesMasterIdLst>
  <p:sldIdLst>
    <p:sldId id="297" r:id="rId2"/>
    <p:sldId id="299" r:id="rId3"/>
    <p:sldId id="279" r:id="rId4"/>
    <p:sldId id="300" r:id="rId5"/>
    <p:sldId id="301" r:id="rId6"/>
    <p:sldId id="326" r:id="rId7"/>
    <p:sldId id="317" r:id="rId8"/>
    <p:sldId id="318" r:id="rId9"/>
    <p:sldId id="327" r:id="rId10"/>
    <p:sldId id="319" r:id="rId11"/>
    <p:sldId id="309" r:id="rId12"/>
    <p:sldId id="320" r:id="rId13"/>
    <p:sldId id="306" r:id="rId14"/>
    <p:sldId id="324" r:id="rId15"/>
    <p:sldId id="325" r:id="rId16"/>
    <p:sldId id="321" r:id="rId17"/>
    <p:sldId id="322" r:id="rId18"/>
    <p:sldId id="323" r:id="rId19"/>
    <p:sldId id="287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55737"/>
    <a:srgbClr val="CC6600"/>
    <a:srgbClr val="33CCFF"/>
    <a:srgbClr val="FF66CC"/>
    <a:srgbClr val="66FF33"/>
    <a:srgbClr val="FF00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16" autoAdjust="0"/>
    <p:restoredTop sz="92430" autoAdjust="0"/>
  </p:normalViewPr>
  <p:slideViewPr>
    <p:cSldViewPr>
      <p:cViewPr varScale="1">
        <p:scale>
          <a:sx n="41" d="100"/>
          <a:sy n="41" d="100"/>
        </p:scale>
        <p:origin x="-139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5" Type="http://schemas.openxmlformats.org/officeDocument/2006/relationships/image" Target="../media/image27.wmf"/><Relationship Id="rId10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82183FB-838A-4589-8610-76C8251F15C3}" type="datetimeFigureOut">
              <a:rPr lang="ru-RU"/>
              <a:pPr>
                <a:defRPr/>
              </a:pPr>
              <a:t>13.02.2019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7BB0193-B8A4-4BAF-9B29-92DA8206D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BB0193-B8A4-4BAF-9B29-92DA8206DD3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E53DB4-8FE6-4A26-8A51-9DF5D1DCF596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1800">
                <a:latin typeface="Arial" charset="0"/>
              </a:endParaRPr>
            </a:p>
          </p:txBody>
        </p:sp>
      </p:grpSp>
      <p:sp>
        <p:nvSpPr>
          <p:cNvPr id="2151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91CE-74E5-4495-8766-EBE22917A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EC4D1-729F-40CC-9789-F65E4E5FB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20877-926B-48FF-937E-973BB70C7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370013" y="301625"/>
            <a:ext cx="7313612" cy="56403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29284-611C-4150-A9B5-1EB5105D6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4A5AD-203A-4A91-BAF1-C9EBB11BC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6638E-8C40-4842-9403-FC5158D16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DA29B-3009-4214-8317-CBD62C9E0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23928-CAFE-425B-ABD9-463460B31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97878-82AE-4159-A710-08F1AB189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09C95-84E8-4B1A-8631-A802646DF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3B0C9-8B2F-4E59-8641-42E832DFB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CAF1F-6ED3-48AD-8DAA-6B303CCE8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A822E-F85A-47F7-843C-A24A4FF76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2048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/>
            </a:p>
          </p:txBody>
        </p:sp>
        <p:sp>
          <p:nvSpPr>
            <p:cNvPr id="2048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1800">
                <a:latin typeface="Arial" charset="0"/>
              </a:endParaRPr>
            </a:p>
          </p:txBody>
        </p:sp>
        <p:sp>
          <p:nvSpPr>
            <p:cNvPr id="2048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8F2016E7-7726-4FF0-85A7-D7A9E5DE7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2" r:id="rId3"/>
    <p:sldLayoutId id="2147483801" r:id="rId4"/>
    <p:sldLayoutId id="2147483800" r:id="rId5"/>
    <p:sldLayoutId id="2147483799" r:id="rId6"/>
    <p:sldLayoutId id="2147483798" r:id="rId7"/>
    <p:sldLayoutId id="2147483797" r:id="rId8"/>
    <p:sldLayoutId id="2147483796" r:id="rId9"/>
    <p:sldLayoutId id="2147483795" r:id="rId10"/>
    <p:sldLayoutId id="2147483794" r:id="rId11"/>
    <p:sldLayoutId id="2147483793" r:id="rId12"/>
    <p:sldLayoutId id="214748379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hyperlink" Target="file:///C:\Users\&#1064;&#1072;&#1083;&#1080;%20&#1057;&#1054;&#1064;%20&#1071;&#1088;&#1040;&#1083;&#1089;&#1091;\Desktop\&#1087;&#1077;&#1076;%20&#1087;&#1083;&#1072;&#1085;&#1077;&#1090;&#1072;\&#1059;&#1084;&#1085;&#1086;&#1078;&#1077;&#1085;&#1080;&#1077;%20&#1076;&#1088;&#1086;&#1073;&#1077;&#1081;\&#8470;428.doc" TargetMode="Externa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3.bin"/><Relationship Id="rId3" Type="http://schemas.openxmlformats.org/officeDocument/2006/relationships/hyperlink" Target="file:///C:\Users\&#1064;&#1072;&#1083;&#1080;%20&#1057;&#1054;&#1064;%20&#1071;&#1088;&#1040;&#1083;&#1089;&#1091;\Desktop\&#1087;&#1077;&#1076;%20&#1087;&#1083;&#1072;&#1085;&#1077;&#1090;&#1072;\&#1059;&#1084;&#1085;&#1086;&#1078;&#1077;&#1085;&#1080;&#1077;%20&#1076;&#1088;&#1086;&#1073;&#1077;&#1081;\&#8470;430.doc" TargetMode="External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64;&#1072;&#1083;&#1080;%20&#1057;&#1054;&#1064;%20&#1071;&#1088;&#1040;&#1083;&#1089;&#1091;\Desktop\&#1087;&#1077;&#1076;%20&#1087;&#1083;&#1072;&#1085;&#1077;&#1090;&#1072;\&#1059;&#1084;&#1085;&#1086;&#1078;&#1077;&#1085;&#1080;&#1077;%20&#1076;&#1088;&#1086;&#1073;&#1077;&#1081;\&#8470;432.doc" TargetMode="Externa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hyperlink" Target="file:///C:\Users\&#1064;&#1072;&#1083;&#1080;%20&#1057;&#1054;&#1064;%20&#1071;&#1088;&#1040;&#1083;&#1089;&#1091;\Desktop\&#1087;&#1077;&#1076;%20&#1087;&#1083;&#1072;&#1085;&#1077;&#1090;&#1072;\&#1059;&#1084;&#1085;&#1086;&#1078;&#1077;&#1085;&#1080;&#1077;%20&#1076;&#1088;&#1086;&#1073;&#1077;&#1081;\&#8470;469.doc" TargetMode="Externa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60350"/>
            <a:ext cx="7921625" cy="504825"/>
          </a:xfrm>
        </p:spPr>
        <p:txBody>
          <a:bodyPr/>
          <a:lstStyle/>
          <a:p>
            <a:pPr eaLnBrk="1" hangingPunct="1"/>
            <a:r>
              <a:rPr lang="ru-RU" sz="4400" smtClean="0"/>
              <a:t/>
            </a:r>
            <a:br>
              <a:rPr lang="ru-RU" sz="4400" smtClean="0"/>
            </a:br>
            <a:r>
              <a:rPr lang="ru-RU" sz="4400" smtClean="0"/>
              <a:t/>
            </a:r>
            <a:br>
              <a:rPr lang="ru-RU" sz="4400" smtClean="0"/>
            </a:br>
            <a:endParaRPr lang="ru-RU" sz="44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489" y="3644900"/>
            <a:ext cx="6286512" cy="25923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8080"/>
                </a:solidFill>
                <a:latin typeface="Arial" charset="0"/>
              </a:rPr>
              <a:t>МБОУ </a:t>
            </a:r>
            <a:r>
              <a:rPr lang="ru-RU" b="1" dirty="0" err="1" smtClean="0">
                <a:solidFill>
                  <a:srgbClr val="008080"/>
                </a:solidFill>
                <a:latin typeface="Arial" charset="0"/>
              </a:rPr>
              <a:t>Луневская</a:t>
            </a:r>
            <a:r>
              <a:rPr lang="ru-RU" b="1" dirty="0" smtClean="0">
                <a:solidFill>
                  <a:srgbClr val="008080"/>
                </a:solidFill>
                <a:latin typeface="Arial" charset="0"/>
              </a:rPr>
              <a:t> СОШ</a:t>
            </a:r>
          </a:p>
          <a:p>
            <a:pPr eaLnBrk="1" hangingPunct="1"/>
            <a:r>
              <a:rPr lang="ru-RU" b="1" dirty="0" smtClean="0">
                <a:solidFill>
                  <a:srgbClr val="008080"/>
                </a:solidFill>
                <a:latin typeface="Arial" charset="0"/>
              </a:rPr>
              <a:t>6 «б» класс </a:t>
            </a:r>
          </a:p>
          <a:p>
            <a:pPr eaLnBrk="1" hangingPunct="1"/>
            <a:r>
              <a:rPr lang="ru-RU" b="1" dirty="0" smtClean="0">
                <a:solidFill>
                  <a:srgbClr val="008080"/>
                </a:solidFill>
                <a:latin typeface="Arial" charset="0"/>
              </a:rPr>
              <a:t>26.10.2016</a:t>
            </a:r>
          </a:p>
          <a:p>
            <a:pPr eaLnBrk="1" hangingPunct="1"/>
            <a:r>
              <a:rPr lang="ru-RU" b="1" dirty="0" smtClean="0">
                <a:solidFill>
                  <a:srgbClr val="008080"/>
                </a:solidFill>
                <a:latin typeface="Arial" charset="0"/>
              </a:rPr>
              <a:t>учитель : </a:t>
            </a:r>
            <a:r>
              <a:rPr lang="ru-RU" b="1" dirty="0" err="1" smtClean="0">
                <a:solidFill>
                  <a:srgbClr val="008080"/>
                </a:solidFill>
                <a:latin typeface="Arial" charset="0"/>
              </a:rPr>
              <a:t>Ерусалимова</a:t>
            </a:r>
            <a:r>
              <a:rPr lang="ru-RU" b="1" dirty="0" smtClean="0">
                <a:solidFill>
                  <a:srgbClr val="008080"/>
                </a:solidFill>
                <a:latin typeface="Arial" charset="0"/>
              </a:rPr>
              <a:t> Г.М.</a:t>
            </a:r>
            <a:endParaRPr lang="ru-RU" b="1" dirty="0" smtClean="0">
              <a:solidFill>
                <a:srgbClr val="008080"/>
              </a:solidFill>
              <a:latin typeface="Arial" charset="0"/>
            </a:endParaRPr>
          </a:p>
          <a:p>
            <a:pPr eaLnBrk="1" hangingPunct="1"/>
            <a:endParaRPr lang="ru-RU" b="1" dirty="0" smtClean="0">
              <a:solidFill>
                <a:srgbClr val="008080"/>
              </a:solidFill>
              <a:latin typeface="Arial" charset="0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14282" y="1125538"/>
            <a:ext cx="8929718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Умножение дробей </a:t>
            </a: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7019925" y="5734050"/>
            <a:ext cx="1008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Решить задачу </a:t>
            </a:r>
            <a:r>
              <a:rPr lang="ru-RU" sz="2800" u="sng" dirty="0" smtClean="0">
                <a:hlinkClick r:id="rId3" action="ppaction://hlinkfile"/>
              </a:rPr>
              <a:t>№ 428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</a:t>
            </a:r>
            <a:endParaRPr lang="ru-RU" sz="2400" u="sng" dirty="0" smtClean="0"/>
          </a:p>
          <a:p>
            <a:pPr>
              <a:buNone/>
            </a:pPr>
            <a:r>
              <a:rPr lang="ru-RU" sz="2400" dirty="0" smtClean="0"/>
              <a:t>– Как найти периметр квадрата?</a:t>
            </a:r>
          </a:p>
          <a:p>
            <a:pPr>
              <a:buNone/>
            </a:pPr>
            <a:r>
              <a:rPr lang="ru-RU" sz="2400" i="1" dirty="0" smtClean="0"/>
              <a:t>Решение:</a:t>
            </a:r>
          </a:p>
          <a:p>
            <a:pPr>
              <a:buNone/>
            </a:pPr>
            <a:r>
              <a:rPr lang="ru-RU" sz="2400" dirty="0" smtClean="0"/>
              <a:t>Запишем формулу периметра:</a:t>
            </a:r>
          </a:p>
          <a:p>
            <a:pPr>
              <a:buNone/>
            </a:pPr>
            <a:r>
              <a:rPr lang="ru-RU" sz="2800" i="1" dirty="0" smtClean="0"/>
              <a:t>                                  Р = 4а</a:t>
            </a:r>
            <a:endParaRPr lang="ru-RU" sz="2800" dirty="0" smtClean="0"/>
          </a:p>
          <a:p>
            <a:pPr>
              <a:buNone/>
            </a:pPr>
            <a:r>
              <a:rPr lang="ru-RU" sz="2400" dirty="0" smtClean="0"/>
              <a:t>Периметр квадрата равен: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331640" y="5085184"/>
          <a:ext cx="730250" cy="361950"/>
        </p:xfrm>
        <a:graphic>
          <a:graphicData uri="http://schemas.openxmlformats.org/presentationml/2006/ole">
            <p:oleObj spid="_x0000_s117762" name="Формула" r:id="rId4" imgW="177480" imgH="164880" progId="Equation.3">
              <p:embed/>
            </p:oleObj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699792" y="6052356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 периметр квадрата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7236296" y="5805264"/>
          <a:ext cx="1296144" cy="864096"/>
        </p:xfrm>
        <a:graphic>
          <a:graphicData uri="http://schemas.openxmlformats.org/presentationml/2006/ole">
            <p:oleObj spid="_x0000_s117763" name="Формула" r:id="rId5" imgW="368140" imgH="393529" progId="Equation.3">
              <p:embed/>
            </p:oleObj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2051720" y="4869160"/>
          <a:ext cx="1098550" cy="863600"/>
        </p:xfrm>
        <a:graphic>
          <a:graphicData uri="http://schemas.openxmlformats.org/presentationml/2006/ole">
            <p:oleObj spid="_x0000_s117764" name="Формула" r:id="rId6" imgW="266400" imgH="393480" progId="Equation.3">
              <p:embed/>
            </p:oleObj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2915816" y="4869160"/>
          <a:ext cx="1776412" cy="863600"/>
        </p:xfrm>
        <a:graphic>
          <a:graphicData uri="http://schemas.openxmlformats.org/presentationml/2006/ole">
            <p:oleObj spid="_x0000_s117765" name="Формула" r:id="rId7" imgW="431640" imgH="393480" progId="Equation.3">
              <p:embed/>
            </p:oleObj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4427984" y="4869160"/>
          <a:ext cx="1096962" cy="863600"/>
        </p:xfrm>
        <a:graphic>
          <a:graphicData uri="http://schemas.openxmlformats.org/presentationml/2006/ole">
            <p:oleObj spid="_x0000_s117766" name="Формула" r:id="rId8" imgW="266400" imgH="393480" progId="Equation.3">
              <p:embed/>
            </p:oleObj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5292080" y="4869160"/>
          <a:ext cx="1514475" cy="863600"/>
        </p:xfrm>
        <a:graphic>
          <a:graphicData uri="http://schemas.openxmlformats.org/presentationml/2006/ole">
            <p:oleObj spid="_x0000_s117767" name="Формула" r:id="rId9" imgW="368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488267" cy="479902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1.Выполните действия: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</p:txBody>
      </p:sp>
      <p:pic>
        <p:nvPicPr>
          <p:cNvPr id="105474" name="Рисунок 168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00174"/>
            <a:ext cx="2786082" cy="128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9569" name="Object 1"/>
          <p:cNvGraphicFramePr>
            <a:graphicFrameLocks noChangeAspect="1"/>
          </p:cNvGraphicFramePr>
          <p:nvPr/>
        </p:nvGraphicFramePr>
        <p:xfrm>
          <a:off x="1928794" y="2714620"/>
          <a:ext cx="2714644" cy="1071570"/>
        </p:xfrm>
        <a:graphic>
          <a:graphicData uri="http://schemas.openxmlformats.org/presentationml/2006/ole">
            <p:oleObj spid="_x0000_s109569" name="Формула" r:id="rId4" imgW="482391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Решить задачу </a:t>
            </a:r>
            <a:r>
              <a:rPr lang="ru-RU" u="sng" dirty="0" smtClean="0">
                <a:hlinkClick r:id="rId3" action="ppaction://hlinkfile"/>
              </a:rPr>
              <a:t>№ 430</a:t>
            </a:r>
            <a:endParaRPr lang="ru-RU" u="sng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899592" y="908720"/>
          <a:ext cx="3168352" cy="936104"/>
        </p:xfrm>
        <a:graphic>
          <a:graphicData uri="http://schemas.openxmlformats.org/presentationml/2006/ole">
            <p:oleObj spid="_x0000_s118786" name="Формула" r:id="rId4" imgW="698197" imgH="393529" progId="Equation.3">
              <p:embed/>
            </p:oleObj>
          </a:graphicData>
        </a:graphic>
      </p:graphicFrame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971600" y="1880211"/>
            <a:ext cx="89999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раза больше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971600" y="2473660"/>
            <a:ext cx="90719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АС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2195736" y="2276872"/>
          <a:ext cx="1008112" cy="864096"/>
        </p:xfrm>
        <a:graphic>
          <a:graphicData uri="http://schemas.openxmlformats.org/presentationml/2006/ole">
            <p:oleObj spid="_x0000_s118787" name="Формула" r:id="rId5" imgW="203112" imgH="393529" progId="Equation.3">
              <p:embed/>
            </p:oleObj>
          </a:graphicData>
        </a:graphic>
      </p:graphicFrame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547664" y="2492896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м меньше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755576" y="3211742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899592" y="3933056"/>
          <a:ext cx="1190625" cy="390525"/>
        </p:xfrm>
        <a:graphic>
          <a:graphicData uri="http://schemas.openxmlformats.org/presentationml/2006/ole">
            <p:oleObj spid="_x0000_s118788" name="Формула" r:id="rId6" imgW="380880" imgH="177480" progId="Equation.3">
              <p:embed/>
            </p:oleObj>
          </a:graphicData>
        </a:graphic>
      </p:graphicFrame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2195736" y="4725144"/>
          <a:ext cx="1423987" cy="422275"/>
        </p:xfrm>
        <a:graphic>
          <a:graphicData uri="http://schemas.openxmlformats.org/presentationml/2006/ole">
            <p:oleObj spid="_x0000_s118789" name="Формула" r:id="rId7" imgW="393480" imgH="177480" progId="Equation.3">
              <p:embed/>
            </p:oleObj>
          </a:graphicData>
        </a:graphic>
      </p:graphicFrame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395536" y="5340410"/>
            <a:ext cx="87484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Периметр треугольника: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9" name="Object 13"/>
          <p:cNvGraphicFramePr>
            <a:graphicFrameLocks noChangeAspect="1"/>
          </p:cNvGraphicFramePr>
          <p:nvPr/>
        </p:nvGraphicFramePr>
        <p:xfrm>
          <a:off x="755576" y="5949280"/>
          <a:ext cx="1458912" cy="442913"/>
        </p:xfrm>
        <a:graphic>
          <a:graphicData uri="http://schemas.openxmlformats.org/presentationml/2006/ole">
            <p:oleObj spid="_x0000_s118790" name="Формула" r:id="rId8" imgW="482400" imgH="177480" progId="Equation.3">
              <p:embed/>
            </p:oleObj>
          </a:graphicData>
        </a:graphic>
      </p:graphicFrame>
      <p:graphicFrame>
        <p:nvGraphicFramePr>
          <p:cNvPr id="24591" name="Object 15"/>
          <p:cNvGraphicFramePr>
            <a:graphicFrameLocks noChangeAspect="1"/>
          </p:cNvGraphicFramePr>
          <p:nvPr/>
        </p:nvGraphicFramePr>
        <p:xfrm>
          <a:off x="4572000" y="3717032"/>
          <a:ext cx="1031875" cy="865187"/>
        </p:xfrm>
        <a:graphic>
          <a:graphicData uri="http://schemas.openxmlformats.org/presentationml/2006/ole">
            <p:oleObj spid="_x0000_s118791" name="Формула" r:id="rId9" imgW="330120" imgH="393480" progId="Equation.3">
              <p:embed/>
            </p:oleObj>
          </a:graphicData>
        </a:graphic>
      </p:graphicFrame>
      <p:graphicFrame>
        <p:nvGraphicFramePr>
          <p:cNvPr id="24592" name="Object 16"/>
          <p:cNvGraphicFramePr>
            <a:graphicFrameLocks noChangeAspect="1"/>
          </p:cNvGraphicFramePr>
          <p:nvPr/>
        </p:nvGraphicFramePr>
        <p:xfrm>
          <a:off x="2051720" y="3717032"/>
          <a:ext cx="1547813" cy="865188"/>
        </p:xfrm>
        <a:graphic>
          <a:graphicData uri="http://schemas.openxmlformats.org/presentationml/2006/ole">
            <p:oleObj spid="_x0000_s118792" name="Формула" r:id="rId10" imgW="495000" imgH="393480" progId="Equation.3">
              <p:embed/>
            </p:oleObj>
          </a:graphicData>
        </a:graphic>
      </p:graphicFrame>
      <p:graphicFrame>
        <p:nvGraphicFramePr>
          <p:cNvPr id="24593" name="Object 17"/>
          <p:cNvGraphicFramePr>
            <a:graphicFrameLocks noChangeAspect="1"/>
          </p:cNvGraphicFramePr>
          <p:nvPr/>
        </p:nvGraphicFramePr>
        <p:xfrm>
          <a:off x="3347864" y="3717032"/>
          <a:ext cx="1349375" cy="865188"/>
        </p:xfrm>
        <a:graphic>
          <a:graphicData uri="http://schemas.openxmlformats.org/presentationml/2006/ole">
            <p:oleObj spid="_x0000_s118793" name="Формула" r:id="rId11" imgW="431640" imgH="393480" progId="Equation.3">
              <p:embed/>
            </p:oleObj>
          </a:graphicData>
        </a:graphic>
      </p:graphicFrame>
      <p:graphicFrame>
        <p:nvGraphicFramePr>
          <p:cNvPr id="24595" name="Object 19"/>
          <p:cNvGraphicFramePr>
            <a:graphicFrameLocks noChangeAspect="1"/>
          </p:cNvGraphicFramePr>
          <p:nvPr/>
        </p:nvGraphicFramePr>
        <p:xfrm>
          <a:off x="5508104" y="4509120"/>
          <a:ext cx="1195387" cy="936625"/>
        </p:xfrm>
        <a:graphic>
          <a:graphicData uri="http://schemas.openxmlformats.org/presentationml/2006/ole">
            <p:oleObj spid="_x0000_s118794" name="Формула" r:id="rId12" imgW="330120" imgH="393480" progId="Equation.3">
              <p:embed/>
            </p:oleObj>
          </a:graphicData>
        </a:graphic>
      </p:graphicFrame>
      <p:graphicFrame>
        <p:nvGraphicFramePr>
          <p:cNvPr id="24596" name="Object 20"/>
          <p:cNvGraphicFramePr>
            <a:graphicFrameLocks noChangeAspect="1"/>
          </p:cNvGraphicFramePr>
          <p:nvPr/>
        </p:nvGraphicFramePr>
        <p:xfrm>
          <a:off x="3347864" y="4509120"/>
          <a:ext cx="2297113" cy="936625"/>
        </p:xfrm>
        <a:graphic>
          <a:graphicData uri="http://schemas.openxmlformats.org/presentationml/2006/ole">
            <p:oleObj spid="_x0000_s118795" name="Формула" r:id="rId13" imgW="634680" imgH="393480" progId="Equation.3">
              <p:embed/>
            </p:oleObj>
          </a:graphicData>
        </a:graphic>
      </p:graphicFrame>
      <p:graphicFrame>
        <p:nvGraphicFramePr>
          <p:cNvPr id="24597" name="Object 21"/>
          <p:cNvGraphicFramePr>
            <a:graphicFrameLocks noChangeAspect="1"/>
          </p:cNvGraphicFramePr>
          <p:nvPr/>
        </p:nvGraphicFramePr>
        <p:xfrm>
          <a:off x="4932040" y="5661248"/>
          <a:ext cx="2185988" cy="981075"/>
        </p:xfrm>
        <a:graphic>
          <a:graphicData uri="http://schemas.openxmlformats.org/presentationml/2006/ole">
            <p:oleObj spid="_x0000_s118796" name="Формула" r:id="rId14" imgW="723600" imgH="393480" progId="Equation.3">
              <p:embed/>
            </p:oleObj>
          </a:graphicData>
        </a:graphic>
      </p:graphicFrame>
      <p:graphicFrame>
        <p:nvGraphicFramePr>
          <p:cNvPr id="24598" name="Object 22"/>
          <p:cNvGraphicFramePr>
            <a:graphicFrameLocks noChangeAspect="1"/>
          </p:cNvGraphicFramePr>
          <p:nvPr/>
        </p:nvGraphicFramePr>
        <p:xfrm>
          <a:off x="2195736" y="5661248"/>
          <a:ext cx="2840038" cy="981075"/>
        </p:xfrm>
        <a:graphic>
          <a:graphicData uri="http://schemas.openxmlformats.org/presentationml/2006/ole">
            <p:oleObj spid="_x0000_s118797" name="Формула" r:id="rId15" imgW="939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1" grpId="0"/>
      <p:bldP spid="24582" grpId="0"/>
      <p:bldP spid="245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i="1" dirty="0" smtClean="0"/>
              <a:t>Физкультминутка</a:t>
            </a:r>
          </a:p>
        </p:txBody>
      </p:sp>
      <p:sp>
        <p:nvSpPr>
          <p:cNvPr id="26627" name="Содержимое 4"/>
          <p:cNvSpPr>
            <a:spLocks noGrp="1"/>
          </p:cNvSpPr>
          <p:nvPr>
            <p:ph idx="1"/>
          </p:nvPr>
        </p:nvSpPr>
        <p:spPr>
          <a:xfrm>
            <a:off x="395288" y="6092825"/>
            <a:ext cx="215900" cy="1412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8" name="Содержимое 4"/>
          <p:cNvSpPr>
            <a:spLocks/>
          </p:cNvSpPr>
          <p:nvPr/>
        </p:nvSpPr>
        <p:spPr bwMode="auto">
          <a:xfrm>
            <a:off x="468313" y="191611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714348" y="1428736"/>
            <a:ext cx="75724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Поднимает руки класс – это «раз».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Повернулась голова – это «два».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Руки вниз, вперед смотри – это «три».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Руки в стороны по- шире развернулись на «четыре»,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силой их к плечам прижать – это «пять».  Всем ребятам надо сесть – это «шесть»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1024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>
          <a:xfrm>
            <a:off x="395288" y="549275"/>
            <a:ext cx="7931150" cy="431800"/>
          </a:xfrm>
        </p:spPr>
        <p:txBody>
          <a:bodyPr/>
          <a:lstStyle/>
          <a:p>
            <a:r>
              <a:rPr lang="ru-RU" sz="3600" smtClean="0">
                <a:solidFill>
                  <a:srgbClr val="FF0066"/>
                </a:solidFill>
              </a:rPr>
              <a:t>ТЕСТОВАЯ   РАБОТА</a:t>
            </a:r>
          </a:p>
        </p:txBody>
      </p:sp>
      <p:sp>
        <p:nvSpPr>
          <p:cNvPr id="2" name="Объект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5536" y="1556792"/>
            <a:ext cx="8352928" cy="5112568"/>
          </a:xfr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142976" y="5786454"/>
            <a:ext cx="7215238" cy="8572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 Г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 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 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  Б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5) А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Проверь себя: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Решить задачу </a:t>
            </a:r>
            <a:r>
              <a:rPr lang="ru-RU" u="sng" dirty="0" smtClean="0">
                <a:hlinkClick r:id="rId3" action="ppaction://hlinkfile"/>
              </a:rPr>
              <a:t>№ 432</a:t>
            </a:r>
            <a:r>
              <a:rPr lang="ru-RU" dirty="0" smtClean="0"/>
              <a:t> (первое значение решаем вместе, 2-е и 3-е решаются с комментированием на месте).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83568" y="2146647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детали станок изготовит за: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1403648" y="2780928"/>
          <a:ext cx="1149350" cy="935038"/>
        </p:xfrm>
        <a:graphic>
          <a:graphicData uri="http://schemas.openxmlformats.org/presentationml/2006/ole">
            <p:oleObj spid="_x0000_s119810" name="Формула" r:id="rId4" imgW="266400" imgH="393480" progId="Equation.3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3203848" y="2780928"/>
          <a:ext cx="1149350" cy="936625"/>
        </p:xfrm>
        <a:graphic>
          <a:graphicData uri="http://schemas.openxmlformats.org/presentationml/2006/ole">
            <p:oleObj spid="_x0000_s119811" name="Формула" r:id="rId5" imgW="266400" imgH="393480" progId="Equation.3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411760" y="2996952"/>
          <a:ext cx="1039813" cy="422275"/>
        </p:xfrm>
        <a:graphic>
          <a:graphicData uri="http://schemas.openxmlformats.org/presentationml/2006/ole">
            <p:oleObj spid="_x0000_s119812" name="Формула" r:id="rId6" imgW="241200" imgH="177480" progId="Equation.3">
              <p:embed/>
            </p:oleObj>
          </a:graphicData>
        </a:graphic>
      </p:graphicFrame>
      <p:graphicFrame>
        <p:nvGraphicFramePr>
          <p:cNvPr id="25606" name="Object 2"/>
          <p:cNvGraphicFramePr>
            <a:graphicFrameLocks noChangeAspect="1"/>
          </p:cNvGraphicFramePr>
          <p:nvPr/>
        </p:nvGraphicFramePr>
        <p:xfrm>
          <a:off x="4139952" y="2780928"/>
          <a:ext cx="930275" cy="936625"/>
        </p:xfrm>
        <a:graphic>
          <a:graphicData uri="http://schemas.openxmlformats.org/presentationml/2006/ole">
            <p:oleObj spid="_x0000_s119813" name="Формула" r:id="rId7" imgW="215640" imgH="393480" progId="Equation.3">
              <p:embed/>
            </p:oleObj>
          </a:graphicData>
        </a:graphic>
      </p:graphicFrame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39552" y="4270373"/>
            <a:ext cx="86044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6. Повторение ранее изученного материала: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а) решить № 461 (а; г; ж) (три человека решают на доске, остальные – в тетрадях);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subSp spid="_x0000_s11981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subSp spid="_x0000_s119810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subSp spid="_x0000_s11981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5">
                                            <p:subSp spid="_x0000_s11981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subSp spid="_x0000_s11981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subSp spid="_x0000_s11981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subSp spid="_x0000_s11981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606">
                                            <p:subSp spid="_x0000_s11981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25601" grpId="0" autoUpdateAnimBg="0"/>
      <p:bldP spid="2560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решить задачу </a:t>
            </a:r>
            <a:r>
              <a:rPr lang="ru-RU" u="sng" dirty="0" smtClean="0">
                <a:hlinkClick r:id="rId3" action="ppaction://hlinkfile"/>
              </a:rPr>
              <a:t>№ 469 (1).</a:t>
            </a:r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39552" y="1736812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день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763688" y="1628800"/>
          <a:ext cx="576064" cy="792088"/>
        </p:xfrm>
        <a:graphic>
          <a:graphicData uri="http://schemas.openxmlformats.org/presentationml/2006/ole">
            <p:oleObj spid="_x0000_s120834" name="Формула" r:id="rId4" imgW="152334" imgH="393529" progId="Equation.3">
              <p:embed/>
            </p:oleObj>
          </a:graphicData>
        </a:graphic>
      </p:graphicFrame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483768" y="1698340"/>
            <a:ext cx="9648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всей работы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39552" y="2468236"/>
            <a:ext cx="8604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день –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1907704" y="2348880"/>
          <a:ext cx="504056" cy="792088"/>
        </p:xfrm>
        <a:graphic>
          <a:graphicData uri="http://schemas.openxmlformats.org/presentationml/2006/ole">
            <p:oleObj spid="_x0000_s120835" name="Формула" r:id="rId5" imgW="139639" imgH="393529" progId="Equation.3">
              <p:embed/>
            </p:oleObj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2555776" y="2433445"/>
            <a:ext cx="9648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часть всей работы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39552" y="2995251"/>
            <a:ext cx="8604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день – 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539552" y="3593817"/>
            <a:ext cx="8604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первые два дня было выполнено: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1403648" y="4077072"/>
          <a:ext cx="1562100" cy="865188"/>
        </p:xfrm>
        <a:graphic>
          <a:graphicData uri="http://schemas.openxmlformats.org/presentationml/2006/ole">
            <p:oleObj spid="_x0000_s120836" name="Формула" r:id="rId6" imgW="507960" imgH="393480" progId="Equation.3">
              <p:embed/>
            </p:oleObj>
          </a:graphicData>
        </a:graphic>
      </p:graphicFrame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11560" y="4923933"/>
            <a:ext cx="85324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третий день: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539552" y="5373216"/>
          <a:ext cx="1123950" cy="792162"/>
        </p:xfrm>
        <a:graphic>
          <a:graphicData uri="http://schemas.openxmlformats.org/presentationml/2006/ole">
            <p:oleObj spid="_x0000_s120837" name="Формула" r:id="rId7" imgW="520560" imgH="393480" progId="Equation.3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923928" y="5445224"/>
            <a:ext cx="3960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всей работы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2843808" y="4077072"/>
          <a:ext cx="1954212" cy="865188"/>
        </p:xfrm>
        <a:graphic>
          <a:graphicData uri="http://schemas.openxmlformats.org/presentationml/2006/ole">
            <p:oleObj spid="_x0000_s120838" name="Формула" r:id="rId8" imgW="634680" imgH="393480" progId="Equation.3">
              <p:embed/>
            </p:oleObj>
          </a:graphicData>
        </a:graphic>
      </p:graphicFrame>
      <p:graphicFrame>
        <p:nvGraphicFramePr>
          <p:cNvPr id="26639" name="Object 15"/>
          <p:cNvGraphicFramePr>
            <a:graphicFrameLocks noChangeAspect="1"/>
          </p:cNvGraphicFramePr>
          <p:nvPr/>
        </p:nvGraphicFramePr>
        <p:xfrm>
          <a:off x="4644008" y="4077072"/>
          <a:ext cx="623888" cy="865188"/>
        </p:xfrm>
        <a:graphic>
          <a:graphicData uri="http://schemas.openxmlformats.org/presentationml/2006/ole">
            <p:oleObj spid="_x0000_s120839" name="Формула" r:id="rId9" imgW="203040" imgH="393480" progId="Equation.3">
              <p:embed/>
            </p:oleObj>
          </a:graphicData>
        </a:graphic>
      </p:graphicFrame>
      <p:graphicFrame>
        <p:nvGraphicFramePr>
          <p:cNvPr id="26640" name="Object 16"/>
          <p:cNvGraphicFramePr>
            <a:graphicFrameLocks noChangeAspect="1"/>
          </p:cNvGraphicFramePr>
          <p:nvPr/>
        </p:nvGraphicFramePr>
        <p:xfrm>
          <a:off x="1619672" y="5373216"/>
          <a:ext cx="1371600" cy="792163"/>
        </p:xfrm>
        <a:graphic>
          <a:graphicData uri="http://schemas.openxmlformats.org/presentationml/2006/ole">
            <p:oleObj spid="_x0000_s120840" name="Формула" r:id="rId10" imgW="634680" imgH="393480" progId="Equation.3">
              <p:embed/>
            </p:oleObj>
          </a:graphicData>
        </a:graphic>
      </p:graphicFrame>
      <p:graphicFrame>
        <p:nvGraphicFramePr>
          <p:cNvPr id="26641" name="Object 17"/>
          <p:cNvGraphicFramePr>
            <a:graphicFrameLocks noChangeAspect="1"/>
          </p:cNvGraphicFramePr>
          <p:nvPr/>
        </p:nvGraphicFramePr>
        <p:xfrm>
          <a:off x="2987824" y="5373216"/>
          <a:ext cx="438150" cy="792163"/>
        </p:xfrm>
        <a:graphic>
          <a:graphicData uri="http://schemas.openxmlformats.org/presentationml/2006/ole">
            <p:oleObj spid="_x0000_s120841" name="Формула" r:id="rId11" imgW="203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/>
      <p:bldP spid="26629" grpId="0"/>
      <p:bldP spid="26630" grpId="0"/>
      <p:bldP spid="26631" grpId="0"/>
      <p:bldP spid="266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31236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321471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Домашнее задание</a:t>
            </a:r>
          </a:p>
          <a:p>
            <a:pPr algn="ctr">
              <a:buNone/>
            </a:pPr>
            <a:r>
              <a:rPr lang="ru-RU" dirty="0" smtClean="0"/>
              <a:t>Стр.71, №431, стр.76, №469(2).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WordArt 6"/>
          <p:cNvSpPr>
            <a:spLocks noChangeArrowheads="1" noChangeShapeType="1" noTextEdit="1"/>
          </p:cNvSpPr>
          <p:nvPr/>
        </p:nvSpPr>
        <p:spPr bwMode="auto">
          <a:xfrm>
            <a:off x="1071563" y="4643438"/>
            <a:ext cx="6911975" cy="20875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Спасибо за урок!</a:t>
            </a:r>
          </a:p>
        </p:txBody>
      </p:sp>
      <p:pic>
        <p:nvPicPr>
          <p:cNvPr id="21508" name="Picture 8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0" y="2857500"/>
            <a:ext cx="2051050" cy="1952625"/>
          </a:xfrm>
          <a:noFill/>
        </p:spPr>
      </p:pic>
      <p:sp>
        <p:nvSpPr>
          <p:cNvPr id="21509" name="Text Box 10"/>
          <p:cNvSpPr txBox="1">
            <a:spLocks noChangeArrowheads="1"/>
          </p:cNvSpPr>
          <p:nvPr/>
        </p:nvSpPr>
        <p:spPr bwMode="auto">
          <a:xfrm>
            <a:off x="142875" y="3214688"/>
            <a:ext cx="67151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                                 </a:t>
            </a:r>
            <a:endParaRPr lang="ru-RU" sz="2400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857250" y="2286000"/>
            <a:ext cx="8072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Какое у вас настроение в конце урока?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857496"/>
            <a:ext cx="62150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</a:rPr>
              <a:t>Считай несчастным тот день или тот час, в который ты не усвоил ничего нового и ничего не прибавил к своему образованию»                                          (Я. А. Коменский)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370013" y="1571612"/>
            <a:ext cx="7313612" cy="4370401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Рефлексия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16738" name="Объект 1"/>
          <p:cNvPicPr>
            <a:picLocks noChangeArrowheads="1"/>
          </p:cNvPicPr>
          <p:nvPr/>
        </p:nvPicPr>
        <p:blipFill>
          <a:blip r:embed="rId3"/>
          <a:srcRect t="-710" b="-1347"/>
          <a:stretch>
            <a:fillRect/>
          </a:stretch>
        </p:blipFill>
        <p:spPr bwMode="auto">
          <a:xfrm>
            <a:off x="7215206" y="0"/>
            <a:ext cx="9255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1" name="Объект 3"/>
          <p:cNvPicPr>
            <a:picLocks noChangeArrowheads="1"/>
          </p:cNvPicPr>
          <p:nvPr/>
        </p:nvPicPr>
        <p:blipFill>
          <a:blip r:embed="rId4"/>
          <a:srcRect t="-710" b="-1347"/>
          <a:stretch>
            <a:fillRect/>
          </a:stretch>
        </p:blipFill>
        <p:spPr bwMode="auto">
          <a:xfrm>
            <a:off x="1571604" y="0"/>
            <a:ext cx="9255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2" name="Объект 2"/>
          <p:cNvPicPr>
            <a:picLocks noChangeArrowheads="1"/>
          </p:cNvPicPr>
          <p:nvPr/>
        </p:nvPicPr>
        <p:blipFill>
          <a:blip r:embed="rId5"/>
          <a:srcRect t="-710" b="-1347"/>
          <a:stretch>
            <a:fillRect/>
          </a:stretch>
        </p:blipFill>
        <p:spPr bwMode="auto">
          <a:xfrm>
            <a:off x="4357686" y="0"/>
            <a:ext cx="9255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715140" y="1000108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9900CC"/>
                </a:solidFill>
              </a:rPr>
              <a:t>Всё понятно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786182" y="1142984"/>
            <a:ext cx="3129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Немного затруднялся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928670"/>
            <a:ext cx="3550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Было трудно и непонятно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313612" cy="4530725"/>
          </a:xfrm>
        </p:spPr>
        <p:txBody>
          <a:bodyPr/>
          <a:lstStyle/>
          <a:p>
            <a:pPr marL="552450" indent="-552450" eaLnBrk="1" hangingPunct="1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Разгадайте ребус</a:t>
            </a:r>
            <a:endParaRPr lang="ru-RU" sz="2400" b="1" i="1" dirty="0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2468" name="WordArt 4"/>
          <p:cNvSpPr>
            <a:spLocks noChangeArrowheads="1" noChangeShapeType="1" noTextEdit="1"/>
          </p:cNvSpPr>
          <p:nvPr/>
        </p:nvSpPr>
        <p:spPr bwMode="auto">
          <a:xfrm>
            <a:off x="1285852" y="500042"/>
            <a:ext cx="5345098" cy="86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87545" y="3305890"/>
            <a:ext cx="11689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Разгадайте ребус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3987544" y="3260171"/>
            <a:ext cx="28704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Разгадайте ребус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214546" y="285728"/>
            <a:ext cx="57864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Разгадайте ребусы:</a:t>
            </a:r>
            <a:endParaRPr lang="ru-RU" sz="4400" dirty="0"/>
          </a:p>
        </p:txBody>
      </p:sp>
      <p:pic>
        <p:nvPicPr>
          <p:cNvPr id="9" name="Содержимое 3" descr="Документ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142984"/>
            <a:ext cx="471487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Документ (2)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071546"/>
            <a:ext cx="4714876" cy="3071834"/>
          </a:xfrm>
          <a:prstGeom prst="rect">
            <a:avLst/>
          </a:prstGeom>
        </p:spPr>
      </p:pic>
      <p:pic>
        <p:nvPicPr>
          <p:cNvPr id="11" name="Рисунок 10" descr="Документ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29066"/>
            <a:ext cx="4786314" cy="2928934"/>
          </a:xfrm>
          <a:prstGeom prst="rect">
            <a:avLst/>
          </a:prstGeom>
        </p:spPr>
      </p:pic>
      <p:pic>
        <p:nvPicPr>
          <p:cNvPr id="12" name="Рисунок 11" descr="Документ (9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3929066"/>
            <a:ext cx="4714876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30388" y="1773238"/>
            <a:ext cx="7313612" cy="4114800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</a:pPr>
            <a:r>
              <a:rPr lang="ru-RU" smtClean="0"/>
              <a:t>    </a:t>
            </a:r>
            <a:endParaRPr lang="ru-RU" sz="5200" b="1" i="1" smtClean="0">
              <a:solidFill>
                <a:srgbClr val="6600CC"/>
              </a:solidFill>
              <a:latin typeface="Times New Roman" pitchFamily="18" charset="0"/>
            </a:endParaRPr>
          </a:p>
        </p:txBody>
      </p:sp>
      <p:sp>
        <p:nvSpPr>
          <p:cNvPr id="59403" name="Ribbon2Sharp"/>
          <p:cNvSpPr>
            <a:spLocks noEditPoints="1" noChangeArrowheads="1"/>
          </p:cNvSpPr>
          <p:nvPr/>
        </p:nvSpPr>
        <p:spPr bwMode="auto">
          <a:xfrm>
            <a:off x="323850" y="549275"/>
            <a:ext cx="8497888" cy="5976938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6000" dirty="0" smtClean="0">
                <a:solidFill>
                  <a:srgbClr val="0070C0"/>
                </a:solidFill>
              </a:rPr>
              <a:t>«Мало знать, надо применять» 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59405" name="Rectangle 13"/>
          <p:cNvSpPr>
            <a:spLocks noChangeArrowheads="1"/>
          </p:cNvSpPr>
          <p:nvPr/>
        </p:nvSpPr>
        <p:spPr bwMode="auto">
          <a:xfrm>
            <a:off x="6516688" y="5805488"/>
            <a:ext cx="22320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И.В.Гёте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59408" name="Picture 16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620713"/>
            <a:ext cx="1100137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370013" y="301625"/>
            <a:ext cx="7313612" cy="98423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Актуализация знаний. </a:t>
            </a:r>
            <a:r>
              <a:rPr lang="ru-RU" b="1" dirty="0" smtClean="0">
                <a:solidFill>
                  <a:srgbClr val="0070C0"/>
                </a:solidFill>
              </a:rPr>
              <a:t>Теоретическая разминка.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571612"/>
            <a:ext cx="75724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dirty="0" smtClean="0"/>
              <a:t> </a:t>
            </a:r>
            <a:r>
              <a:rPr lang="ru-RU" sz="2400" dirty="0" smtClean="0"/>
              <a:t>1. Как называется деление числителя и знаменателя на одно и то же число.</a:t>
            </a:r>
          </a:p>
          <a:p>
            <a:pPr algn="l"/>
            <a:r>
              <a:rPr lang="ru-RU" sz="2400" dirty="0" smtClean="0"/>
              <a:t>2. Как называется элемент дроби, стоящий над чертой, под чертой.</a:t>
            </a:r>
          </a:p>
          <a:p>
            <a:pPr algn="l"/>
            <a:r>
              <a:rPr lang="ru-RU" sz="2400" dirty="0" smtClean="0"/>
              <a:t>3. Каким действием можно заменить дробную черту.</a:t>
            </a:r>
          </a:p>
          <a:p>
            <a:pPr algn="l"/>
            <a:r>
              <a:rPr lang="ru-RU" sz="2400" dirty="0" smtClean="0"/>
              <a:t>4. Какая дробь называется правильной.</a:t>
            </a:r>
          </a:p>
          <a:p>
            <a:pPr algn="l"/>
            <a:r>
              <a:rPr lang="ru-RU" sz="2400" dirty="0" smtClean="0"/>
              <a:t>5. Какая дробь называется неправильной.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370013" y="301625"/>
            <a:ext cx="7313612" cy="984235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Устный счет.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428728" y="1714488"/>
            <a:ext cx="3108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1. Сократите дробь</a:t>
            </a:r>
            <a:endParaRPr lang="ru-RU" sz="2800" dirty="0"/>
          </a:p>
        </p:txBody>
      </p:sp>
      <p:sp>
        <p:nvSpPr>
          <p:cNvPr id="52270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71472" y="2714620"/>
            <a:ext cx="5855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 2. Исключите целую часть из дроби:</a:t>
            </a:r>
            <a:endParaRPr lang="ru-RU" sz="2800" dirty="0"/>
          </a:p>
        </p:txBody>
      </p:sp>
      <p:sp>
        <p:nvSpPr>
          <p:cNvPr id="52272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71" name="Object 47"/>
          <p:cNvGraphicFramePr>
            <a:graphicFrameLocks noChangeAspect="1"/>
          </p:cNvGraphicFramePr>
          <p:nvPr/>
        </p:nvGraphicFramePr>
        <p:xfrm>
          <a:off x="1071538" y="3143248"/>
          <a:ext cx="4786346" cy="1071570"/>
        </p:xfrm>
        <a:graphic>
          <a:graphicData uri="http://schemas.openxmlformats.org/presentationml/2006/ole">
            <p:oleObj spid="_x0000_s52271" name="Формула" r:id="rId3" imgW="698197" imgH="393529" progId="Equation.3">
              <p:embed/>
            </p:oleObj>
          </a:graphicData>
        </a:graphic>
      </p:graphicFrame>
      <p:sp>
        <p:nvSpPr>
          <p:cNvPr id="53" name="Прямоугольник 52"/>
          <p:cNvSpPr/>
          <p:nvPr/>
        </p:nvSpPr>
        <p:spPr>
          <a:xfrm>
            <a:off x="0" y="4214818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3. Запишите число в виде неправильной дроби: </a:t>
            </a:r>
            <a:endParaRPr lang="ru-RU" sz="2800" dirty="0"/>
          </a:p>
        </p:txBody>
      </p:sp>
      <p:sp>
        <p:nvSpPr>
          <p:cNvPr id="52281" name="Rectangle 57"/>
          <p:cNvSpPr>
            <a:spLocks noChangeArrowheads="1"/>
          </p:cNvSpPr>
          <p:nvPr/>
        </p:nvSpPr>
        <p:spPr bwMode="auto">
          <a:xfrm>
            <a:off x="1785918" y="4714884"/>
            <a:ext cx="2857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5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2280" name="Object 56"/>
          <p:cNvGraphicFramePr>
            <a:graphicFrameLocks noChangeAspect="1"/>
          </p:cNvGraphicFramePr>
          <p:nvPr/>
        </p:nvGraphicFramePr>
        <p:xfrm>
          <a:off x="2143108" y="4643446"/>
          <a:ext cx="642942" cy="1000132"/>
        </p:xfrm>
        <a:graphic>
          <a:graphicData uri="http://schemas.openxmlformats.org/presentationml/2006/ole">
            <p:oleObj spid="_x0000_s52280" name="Формула" r:id="rId4" imgW="139639" imgH="393529" progId="Equation.3">
              <p:embed/>
            </p:oleObj>
          </a:graphicData>
        </a:graphic>
      </p:graphicFrame>
      <p:sp>
        <p:nvSpPr>
          <p:cNvPr id="52282" name="Rectangle 58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143240" y="478632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52284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83" name="Object 59"/>
          <p:cNvGraphicFramePr>
            <a:graphicFrameLocks noChangeAspect="1"/>
          </p:cNvGraphicFramePr>
          <p:nvPr/>
        </p:nvGraphicFramePr>
        <p:xfrm>
          <a:off x="3643306" y="4572008"/>
          <a:ext cx="428628" cy="1000132"/>
        </p:xfrm>
        <a:graphic>
          <a:graphicData uri="http://schemas.openxmlformats.org/presentationml/2006/ole">
            <p:oleObj spid="_x0000_s52283" name="Формула" r:id="rId5" imgW="152334" imgH="393529" progId="Equation.3">
              <p:embed/>
            </p:oleObj>
          </a:graphicData>
        </a:graphic>
      </p:graphicFrame>
      <p:sp>
        <p:nvSpPr>
          <p:cNvPr id="67" name="Прямоугольник 66"/>
          <p:cNvSpPr/>
          <p:nvPr/>
        </p:nvSpPr>
        <p:spPr>
          <a:xfrm>
            <a:off x="4929190" y="4357694"/>
            <a:ext cx="3571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3</a:t>
            </a:r>
            <a:endParaRPr lang="ru-RU" sz="3200" dirty="0"/>
          </a:p>
        </p:txBody>
      </p:sp>
      <p:sp>
        <p:nvSpPr>
          <p:cNvPr id="52286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85" name="Object 61"/>
          <p:cNvGraphicFramePr>
            <a:graphicFrameLocks noChangeAspect="1"/>
          </p:cNvGraphicFramePr>
          <p:nvPr/>
        </p:nvGraphicFramePr>
        <p:xfrm>
          <a:off x="5357818" y="4643446"/>
          <a:ext cx="642942" cy="1000132"/>
        </p:xfrm>
        <a:graphic>
          <a:graphicData uri="http://schemas.openxmlformats.org/presentationml/2006/ole">
            <p:oleObj spid="_x0000_s52285" name="Формула" r:id="rId6" imgW="152334" imgH="393529" progId="Equation.3">
              <p:embed/>
            </p:oleObj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357158" y="5786454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571472" y="627322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  </a:t>
            </a:r>
            <a:endParaRPr lang="ru-RU" sz="3200" dirty="0"/>
          </a:p>
        </p:txBody>
      </p:sp>
      <p:sp>
        <p:nvSpPr>
          <p:cNvPr id="52301" name="Rectangle 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306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308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310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312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314" name="Rectangle 9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2714612" y="5072074"/>
            <a:ext cx="287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,</a:t>
            </a:r>
            <a:endParaRPr lang="ru-RU" sz="3200" dirty="0"/>
          </a:p>
        </p:txBody>
      </p:sp>
      <p:sp>
        <p:nvSpPr>
          <p:cNvPr id="110" name="Прямоугольник 109"/>
          <p:cNvSpPr/>
          <p:nvPr/>
        </p:nvSpPr>
        <p:spPr>
          <a:xfrm>
            <a:off x="4357686" y="4929198"/>
            <a:ext cx="287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,</a:t>
            </a:r>
            <a:endParaRPr lang="ru-RU" sz="3200" dirty="0"/>
          </a:p>
        </p:txBody>
      </p:sp>
      <p:sp>
        <p:nvSpPr>
          <p:cNvPr id="111" name="Прямоугольник 110"/>
          <p:cNvSpPr/>
          <p:nvPr/>
        </p:nvSpPr>
        <p:spPr>
          <a:xfrm>
            <a:off x="6143636" y="5000636"/>
            <a:ext cx="2872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,</a:t>
            </a:r>
            <a:endParaRPr lang="ru-RU" sz="3200" dirty="0"/>
          </a:p>
        </p:txBody>
      </p:sp>
      <p:pic>
        <p:nvPicPr>
          <p:cNvPr id="45" name="Рисунок 4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643050"/>
            <a:ext cx="400052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7786688" cy="2362200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умножить дробь на натуральное число, надо ее числитель умножить на это число, а знаменатель оставить без изменения.</a:t>
            </a:r>
          </a:p>
        </p:txBody>
      </p:sp>
      <p:sp>
        <p:nvSpPr>
          <p:cNvPr id="2" name="Прямоугольник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83568" y="3573016"/>
            <a:ext cx="7848872" cy="2842381"/>
          </a:xfrm>
          <a:prstGeom prst="rect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 l="-2329" t="-1502" r="-78" b="-343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8085138" y="5502105"/>
            <a:ext cx="635000" cy="654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1258035" y="683694"/>
            <a:ext cx="6627930" cy="73394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Умножение дробей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240269" y="5026677"/>
            <a:ext cx="8663462" cy="173664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i="1" dirty="0" smtClean="0"/>
              <a:t>Чтобы </a:t>
            </a:r>
            <a:r>
              <a:rPr lang="ru-RU" sz="2400" i="1" dirty="0" smtClean="0">
                <a:solidFill>
                  <a:srgbClr val="C00000"/>
                </a:solidFill>
              </a:rPr>
              <a:t>умножить дробь на дробь</a:t>
            </a:r>
            <a:r>
              <a:rPr lang="ru-RU" sz="2400" i="1" dirty="0" smtClean="0"/>
              <a:t>, надо: 1)  найти  произведение  числителей  и  произведение  знаменателей  этих дробей; 2)  первое произведение записать числителем, а второе – знаменателем. </a:t>
            </a:r>
            <a:endParaRPr lang="ru-RU" sz="2400" dirty="0" smtClean="0"/>
          </a:p>
        </p:txBody>
      </p:sp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971600" y="2168860"/>
          <a:ext cx="2610290" cy="2610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58"/>
                <a:gridCol w="522058"/>
                <a:gridCol w="522058"/>
                <a:gridCol w="522058"/>
                <a:gridCol w="522058"/>
              </a:tblGrid>
              <a:tr h="883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8633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C66FF">
                            <a:shade val="30000"/>
                            <a:satMod val="115000"/>
                          </a:srgbClr>
                        </a:gs>
                        <a:gs pos="50000">
                          <a:srgbClr val="CC66FF">
                            <a:shade val="67500"/>
                            <a:satMod val="115000"/>
                          </a:srgbClr>
                        </a:gs>
                        <a:gs pos="100000">
                          <a:srgbClr val="CC66FF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8633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Группа 99"/>
          <p:cNvGrpSpPr>
            <a:grpSpLocks/>
          </p:cNvGrpSpPr>
          <p:nvPr/>
        </p:nvGrpSpPr>
        <p:grpSpPr bwMode="auto">
          <a:xfrm>
            <a:off x="3626895" y="2540108"/>
            <a:ext cx="407484" cy="933897"/>
            <a:chOff x="567757" y="3867716"/>
            <a:chExt cx="406549" cy="933972"/>
          </a:xfrm>
        </p:grpSpPr>
        <p:sp>
          <p:nvSpPr>
            <p:cNvPr id="75" name="TextBox 74"/>
            <p:cNvSpPr txBox="1"/>
            <p:nvPr/>
          </p:nvSpPr>
          <p:spPr>
            <a:xfrm>
              <a:off x="567757" y="3867716"/>
              <a:ext cx="406549" cy="523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dirty="0" smtClean="0">
                  <a:solidFill>
                    <a:srgbClr val="C00000"/>
                  </a:solidFill>
                  <a:latin typeface="+mn-lt"/>
                </a:rPr>
                <a:t>2</a:t>
              </a:r>
              <a:endParaRPr lang="ru-RU" sz="28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67757" y="4278426"/>
              <a:ext cx="406549" cy="523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dirty="0" smtClean="0">
                  <a:solidFill>
                    <a:srgbClr val="C00000"/>
                  </a:solidFill>
                  <a:latin typeface="+mn-lt"/>
                </a:rPr>
                <a:t>3</a:t>
              </a:r>
              <a:endParaRPr lang="ru-RU" sz="28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83" name="Прямая соединительная линия 82"/>
            <p:cNvCxnSpPr/>
            <p:nvPr/>
          </p:nvCxnSpPr>
          <p:spPr>
            <a:xfrm flipV="1">
              <a:off x="645364" y="4345971"/>
              <a:ext cx="255001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99"/>
          <p:cNvGrpSpPr>
            <a:grpSpLocks/>
          </p:cNvGrpSpPr>
          <p:nvPr/>
        </p:nvGrpSpPr>
        <p:grpSpPr bwMode="auto">
          <a:xfrm>
            <a:off x="2319311" y="1324973"/>
            <a:ext cx="407484" cy="933897"/>
            <a:chOff x="567757" y="3867716"/>
            <a:chExt cx="406549" cy="933972"/>
          </a:xfrm>
        </p:grpSpPr>
        <p:sp>
          <p:nvSpPr>
            <p:cNvPr id="85" name="TextBox 84"/>
            <p:cNvSpPr txBox="1"/>
            <p:nvPr/>
          </p:nvSpPr>
          <p:spPr>
            <a:xfrm>
              <a:off x="567757" y="3867716"/>
              <a:ext cx="406549" cy="523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dirty="0" smtClean="0">
                  <a:solidFill>
                    <a:srgbClr val="C00000"/>
                  </a:solidFill>
                  <a:latin typeface="+mn-lt"/>
                </a:rPr>
                <a:t>4</a:t>
              </a:r>
              <a:endParaRPr lang="ru-RU" sz="28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67757" y="4278426"/>
              <a:ext cx="406549" cy="523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dirty="0" smtClean="0">
                  <a:solidFill>
                    <a:srgbClr val="C00000"/>
                  </a:solidFill>
                  <a:latin typeface="+mn-lt"/>
                </a:rPr>
                <a:t>5</a:t>
              </a:r>
              <a:endParaRPr lang="ru-RU" sz="28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87" name="Прямая соединительная линия 86"/>
            <p:cNvCxnSpPr/>
            <p:nvPr/>
          </p:nvCxnSpPr>
          <p:spPr>
            <a:xfrm flipV="1">
              <a:off x="645364" y="4345971"/>
              <a:ext cx="255001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139"/>
          <p:cNvGrpSpPr/>
          <p:nvPr/>
        </p:nvGrpSpPr>
        <p:grpSpPr>
          <a:xfrm>
            <a:off x="4572000" y="2168860"/>
            <a:ext cx="1350150" cy="1068562"/>
            <a:chOff x="4572000" y="2326233"/>
            <a:chExt cx="1350150" cy="1068562"/>
          </a:xfrm>
        </p:grpSpPr>
        <p:grpSp>
          <p:nvGrpSpPr>
            <p:cNvPr id="5" name="Группа 99"/>
            <p:cNvGrpSpPr>
              <a:grpSpLocks/>
            </p:cNvGrpSpPr>
            <p:nvPr/>
          </p:nvGrpSpPr>
          <p:grpSpPr bwMode="auto">
            <a:xfrm>
              <a:off x="5227729" y="2326233"/>
              <a:ext cx="694421" cy="1068562"/>
              <a:chOff x="477953" y="3794600"/>
              <a:chExt cx="692828" cy="1068648"/>
            </a:xfrm>
          </p:grpSpPr>
          <p:sp>
            <p:nvSpPr>
              <p:cNvPr id="93" name="TextBox 92"/>
              <p:cNvSpPr txBox="1"/>
              <p:nvPr/>
            </p:nvSpPr>
            <p:spPr>
              <a:xfrm>
                <a:off x="631960" y="3794600"/>
                <a:ext cx="438536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8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477953" y="4278426"/>
                <a:ext cx="692828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15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96" name="Прямая соединительная линия 95"/>
              <p:cNvCxnSpPr/>
              <p:nvPr/>
            </p:nvCxnSpPr>
            <p:spPr>
              <a:xfrm flipV="1">
                <a:off x="612658" y="4334702"/>
                <a:ext cx="423417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6" name="TextBox 105"/>
            <p:cNvSpPr txBox="1"/>
            <p:nvPr/>
          </p:nvSpPr>
          <p:spPr bwMode="auto">
            <a:xfrm>
              <a:off x="4572000" y="2573905"/>
              <a:ext cx="833883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i="1" dirty="0" smtClean="0">
                  <a:solidFill>
                    <a:srgbClr val="C00000"/>
                  </a:solidFill>
                  <a:latin typeface="+mn-lt"/>
                </a:rPr>
                <a:t>S =</a:t>
              </a:r>
              <a:endParaRPr lang="ru-RU" sz="3200" i="1" dirty="0">
                <a:solidFill>
                  <a:srgbClr val="C00000"/>
                </a:solidFill>
                <a:latin typeface="+mn-lt"/>
              </a:endParaRPr>
            </a:p>
          </p:txBody>
        </p:sp>
      </p:grpSp>
      <p:grpSp>
        <p:nvGrpSpPr>
          <p:cNvPr id="6" name="Группа 140"/>
          <p:cNvGrpSpPr/>
          <p:nvPr/>
        </p:nvGrpSpPr>
        <p:grpSpPr>
          <a:xfrm>
            <a:off x="4572000" y="3879049"/>
            <a:ext cx="4572000" cy="1080121"/>
            <a:chOff x="4572000" y="3361347"/>
            <a:chExt cx="4572000" cy="1080121"/>
          </a:xfrm>
        </p:grpSpPr>
        <p:grpSp>
          <p:nvGrpSpPr>
            <p:cNvPr id="7" name="Группа 99"/>
            <p:cNvGrpSpPr>
              <a:grpSpLocks/>
            </p:cNvGrpSpPr>
            <p:nvPr/>
          </p:nvGrpSpPr>
          <p:grpSpPr bwMode="auto">
            <a:xfrm>
              <a:off x="5418254" y="3361347"/>
              <a:ext cx="458891" cy="1080120"/>
              <a:chOff x="612658" y="3794600"/>
              <a:chExt cx="457839" cy="1080207"/>
            </a:xfrm>
          </p:grpSpPr>
          <p:sp>
            <p:nvSpPr>
              <p:cNvPr id="111" name="TextBox 110"/>
              <p:cNvSpPr txBox="1"/>
              <p:nvPr/>
            </p:nvSpPr>
            <p:spPr>
              <a:xfrm>
                <a:off x="631960" y="3794600"/>
                <a:ext cx="438536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2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631961" y="4289985"/>
                <a:ext cx="438536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3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113" name="Прямая соединительная линия 112"/>
              <p:cNvCxnSpPr/>
              <p:nvPr/>
            </p:nvCxnSpPr>
            <p:spPr>
              <a:xfrm flipV="1">
                <a:off x="612658" y="4334702"/>
                <a:ext cx="423417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TextBox 113"/>
            <p:cNvSpPr txBox="1"/>
            <p:nvPr/>
          </p:nvSpPr>
          <p:spPr bwMode="auto">
            <a:xfrm>
              <a:off x="4572000" y="3609020"/>
              <a:ext cx="457200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3200" i="1" dirty="0" smtClean="0">
                  <a:solidFill>
                    <a:srgbClr val="C00000"/>
                  </a:solidFill>
                  <a:latin typeface="+mn-lt"/>
                </a:rPr>
                <a:t>S =     ∙     =         =</a:t>
              </a:r>
              <a:endParaRPr lang="ru-RU" sz="3200" i="1" dirty="0">
                <a:solidFill>
                  <a:srgbClr val="C00000"/>
                </a:solidFill>
                <a:latin typeface="+mn-lt"/>
              </a:endParaRPr>
            </a:p>
          </p:txBody>
        </p:sp>
        <p:grpSp>
          <p:nvGrpSpPr>
            <p:cNvPr id="8" name="Группа 99"/>
            <p:cNvGrpSpPr>
              <a:grpSpLocks/>
            </p:cNvGrpSpPr>
            <p:nvPr/>
          </p:nvGrpSpPr>
          <p:grpSpPr bwMode="auto">
            <a:xfrm>
              <a:off x="6192180" y="3361348"/>
              <a:ext cx="458891" cy="1080120"/>
              <a:chOff x="612658" y="3794600"/>
              <a:chExt cx="457839" cy="1080207"/>
            </a:xfrm>
          </p:grpSpPr>
          <p:sp>
            <p:nvSpPr>
              <p:cNvPr id="116" name="TextBox 115"/>
              <p:cNvSpPr txBox="1"/>
              <p:nvPr/>
            </p:nvSpPr>
            <p:spPr>
              <a:xfrm>
                <a:off x="631960" y="3794600"/>
                <a:ext cx="438536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4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631961" y="4289985"/>
                <a:ext cx="438536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5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118" name="Прямая соединительная линия 117"/>
              <p:cNvCxnSpPr/>
              <p:nvPr/>
            </p:nvCxnSpPr>
            <p:spPr>
              <a:xfrm flipV="1">
                <a:off x="612658" y="4334702"/>
                <a:ext cx="423417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Группа 99"/>
            <p:cNvGrpSpPr>
              <a:grpSpLocks/>
            </p:cNvGrpSpPr>
            <p:nvPr/>
          </p:nvGrpSpPr>
          <p:grpSpPr bwMode="auto">
            <a:xfrm>
              <a:off x="6957265" y="3361347"/>
              <a:ext cx="1088761" cy="1080120"/>
              <a:chOff x="486772" y="3794600"/>
              <a:chExt cx="1086265" cy="1080207"/>
            </a:xfrm>
          </p:grpSpPr>
          <p:sp>
            <p:nvSpPr>
              <p:cNvPr id="120" name="TextBox 119"/>
              <p:cNvSpPr txBox="1"/>
              <p:nvPr/>
            </p:nvSpPr>
            <p:spPr>
              <a:xfrm>
                <a:off x="486772" y="3794600"/>
                <a:ext cx="1086264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2 ∙ 4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486773" y="4289985"/>
                <a:ext cx="1086264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3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Constantia"/>
                  </a:rPr>
                  <a:t>∙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 5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122" name="Прямая соединительная линия 121"/>
              <p:cNvCxnSpPr/>
              <p:nvPr/>
            </p:nvCxnSpPr>
            <p:spPr>
              <a:xfrm>
                <a:off x="521192" y="4334705"/>
                <a:ext cx="951759" cy="0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Группа 99"/>
            <p:cNvGrpSpPr>
              <a:grpSpLocks/>
            </p:cNvGrpSpPr>
            <p:nvPr/>
          </p:nvGrpSpPr>
          <p:grpSpPr bwMode="auto">
            <a:xfrm>
              <a:off x="8217405" y="3367127"/>
              <a:ext cx="694421" cy="1068562"/>
              <a:chOff x="343247" y="3794600"/>
              <a:chExt cx="692828" cy="1068648"/>
            </a:xfrm>
          </p:grpSpPr>
          <p:sp>
            <p:nvSpPr>
              <p:cNvPr id="137" name="TextBox 136"/>
              <p:cNvSpPr txBox="1"/>
              <p:nvPr/>
            </p:nvSpPr>
            <p:spPr>
              <a:xfrm>
                <a:off x="497254" y="3794600"/>
                <a:ext cx="438536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8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343247" y="4278426"/>
                <a:ext cx="692828" cy="58482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 dirty="0" smtClean="0">
                    <a:solidFill>
                      <a:srgbClr val="C00000"/>
                    </a:solidFill>
                    <a:latin typeface="+mn-lt"/>
                  </a:rPr>
                  <a:t>15</a:t>
                </a:r>
                <a:endParaRPr lang="ru-RU" sz="32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139" name="Прямая соединительная линия 138"/>
              <p:cNvCxnSpPr/>
              <p:nvPr/>
            </p:nvCxnSpPr>
            <p:spPr>
              <a:xfrm flipV="1">
                <a:off x="477953" y="4334702"/>
                <a:ext cx="423417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Прямоугольник 141"/>
          <p:cNvSpPr/>
          <p:nvPr/>
        </p:nvSpPr>
        <p:spPr>
          <a:xfrm>
            <a:off x="5337085" y="3969060"/>
            <a:ext cx="1575175" cy="945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Прямоугольник 142"/>
          <p:cNvSpPr/>
          <p:nvPr/>
        </p:nvSpPr>
        <p:spPr>
          <a:xfrm>
            <a:off x="6957266" y="3969060"/>
            <a:ext cx="1260139" cy="945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Прямоугольник 143"/>
          <p:cNvSpPr/>
          <p:nvPr/>
        </p:nvSpPr>
        <p:spPr>
          <a:xfrm>
            <a:off x="8262410" y="3969060"/>
            <a:ext cx="881590" cy="945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Прямоугольник 144"/>
          <p:cNvSpPr/>
          <p:nvPr/>
        </p:nvSpPr>
        <p:spPr>
          <a:xfrm>
            <a:off x="3851920" y="1763815"/>
            <a:ext cx="5292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0000"/>
                </a:solidFill>
                <a:latin typeface="Bookman Old Style"/>
              </a:rPr>
              <a:t>Найти </a:t>
            </a:r>
            <a:r>
              <a:rPr lang="en-US" sz="2400" i="1" dirty="0" smtClean="0">
                <a:solidFill>
                  <a:srgbClr val="000000"/>
                </a:solidFill>
                <a:latin typeface="Bookman Old Style"/>
              </a:rPr>
              <a:t>S</a:t>
            </a:r>
            <a:r>
              <a:rPr lang="ru-RU" sz="2400" i="1" dirty="0" smtClean="0">
                <a:solidFill>
                  <a:srgbClr val="000000"/>
                </a:solidFill>
                <a:latin typeface="Bookman Old Style"/>
              </a:rPr>
              <a:t> закрашенной фигуры</a:t>
            </a:r>
            <a:endParaRPr lang="ru-RU" dirty="0"/>
          </a:p>
        </p:txBody>
      </p:sp>
      <p:sp>
        <p:nvSpPr>
          <p:cNvPr id="146" name="TextBox 145"/>
          <p:cNvSpPr txBox="1"/>
          <p:nvPr/>
        </p:nvSpPr>
        <p:spPr bwMode="auto">
          <a:xfrm>
            <a:off x="4572000" y="3248980"/>
            <a:ext cx="179889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 dirty="0" smtClean="0">
                <a:solidFill>
                  <a:srgbClr val="C00000"/>
                </a:solidFill>
                <a:latin typeface="+mn-lt"/>
              </a:rPr>
              <a:t>S =</a:t>
            </a:r>
            <a:r>
              <a:rPr lang="ru-RU" sz="32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3200" i="1" dirty="0" smtClean="0">
                <a:solidFill>
                  <a:srgbClr val="C00000"/>
                </a:solidFill>
                <a:latin typeface="+mn-lt"/>
              </a:rPr>
              <a:t>a ∙ b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2" grpId="0" animBg="1"/>
      <p:bldP spid="143" grpId="0" animBg="1"/>
      <p:bldP spid="144" grpId="0" animBg="1"/>
      <p:bldP spid="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81590" y="458670"/>
            <a:ext cx="8100899" cy="958968"/>
          </a:xfrm>
        </p:spPr>
        <p:txBody>
          <a:bodyPr/>
          <a:lstStyle/>
          <a:p>
            <a:pPr lvl="0">
              <a:defRPr/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смешанных чисел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0835" name="Object 3"/>
          <p:cNvGraphicFramePr>
            <a:graphicFrameLocks noChangeAspect="1"/>
          </p:cNvGraphicFramePr>
          <p:nvPr/>
        </p:nvGraphicFramePr>
        <p:xfrm>
          <a:off x="542925" y="1808820"/>
          <a:ext cx="8058150" cy="1169987"/>
        </p:xfrm>
        <a:graphic>
          <a:graphicData uri="http://schemas.openxmlformats.org/presentationml/2006/ole">
            <p:oleObj spid="_x0000_s116738" name="Формула" r:id="rId4" imgW="2717640" imgH="393480" progId="Equation.3">
              <p:embed/>
            </p:oleObj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2321750" y="1898687"/>
            <a:ext cx="162018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649397" y="1898687"/>
            <a:ext cx="1845206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607116" y="1898688"/>
            <a:ext cx="1305144" cy="1080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 bwMode="auto">
          <a:xfrm>
            <a:off x="5067055" y="1493642"/>
            <a:ext cx="4074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4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3896925" y="2770622"/>
            <a:ext cx="4074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1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912260" y="1898688"/>
            <a:ext cx="1620180" cy="1080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3"/>
          <p:cNvGraphicFramePr>
            <a:graphicFrameLocks noChangeAspect="1"/>
          </p:cNvGraphicFramePr>
          <p:nvPr/>
        </p:nvGraphicFramePr>
        <p:xfrm>
          <a:off x="373062" y="3788898"/>
          <a:ext cx="8397875" cy="1169987"/>
        </p:xfrm>
        <a:graphic>
          <a:graphicData uri="http://schemas.openxmlformats.org/presentationml/2006/ole">
            <p:oleObj spid="_x0000_s116739" name="Формула" r:id="rId5" imgW="2831760" imgH="393480" progId="Equation.3">
              <p:embed/>
            </p:oleObj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2276744" y="3834045"/>
            <a:ext cx="1665185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919426" y="3834045"/>
            <a:ext cx="1575175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94601" y="3834046"/>
            <a:ext cx="1417658" cy="1080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 bwMode="auto">
          <a:xfrm>
            <a:off x="4932039" y="3429000"/>
            <a:ext cx="4074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4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3896924" y="4750842"/>
            <a:ext cx="4074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3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89756" y="3834188"/>
            <a:ext cx="1912713" cy="1080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 bwMode="auto">
          <a:xfrm>
            <a:off x="3626894" y="3429000"/>
            <a:ext cx="6303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13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4887034" y="4734145"/>
            <a:ext cx="4074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1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20134" y="5409220"/>
            <a:ext cx="8903731" cy="127694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300" i="1" dirty="0" smtClean="0"/>
              <a:t>Для того чтобы выполнить </a:t>
            </a:r>
            <a:r>
              <a:rPr lang="ru-RU" sz="2300" i="1" dirty="0" smtClean="0">
                <a:solidFill>
                  <a:srgbClr val="C00000"/>
                </a:solidFill>
              </a:rPr>
              <a:t>умножение смешанных чисел</a:t>
            </a:r>
            <a:r>
              <a:rPr lang="ru-RU" sz="2300" i="1" dirty="0" smtClean="0"/>
              <a:t>, надо их записать в виде неправильных дробей, а затем воспользоваться правилом умножения дробей. </a:t>
            </a:r>
            <a:endParaRPr lang="ru-RU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15" grpId="0"/>
      <p:bldP spid="18" grpId="0"/>
      <p:bldP spid="29" grpId="0" animBg="1"/>
      <p:bldP spid="31" grpId="0" animBg="1"/>
      <p:bldP spid="32" grpId="0" animBg="1"/>
      <p:bldP spid="33" grpId="0" animBg="1"/>
      <p:bldP spid="34" grpId="0"/>
      <p:bldP spid="35" grpId="0"/>
      <p:bldP spid="36" grpId="0" animBg="1"/>
      <p:bldP spid="37" grpId="0"/>
      <p:bldP spid="38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39552" y="1412776"/>
            <a:ext cx="8229600" cy="4968552"/>
          </a:xfrm>
          <a:prstGeom prst="rect">
            <a:avLst/>
          </a:prstGeom>
          <a:blipFill rotWithShape="1">
            <a:blip r:embed="rId2"/>
            <a:stretch>
              <a:fillRect t="-982"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tabLst/>
              <a:defRPr/>
            </a:pPr>
            <a:r>
              <a:rPr kumimoji="0" lang="ru-RU" sz="2900" b="0" i="0" u="none" strike="noStrike" kern="0" cap="none" spc="0" normalizeH="0" baseline="0" noProof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900" b="0" i="0" u="none" strike="noStrike" kern="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тмение">
  <a:themeElements>
    <a:clrScheme name="Затмение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2378</TotalTime>
  <Words>479</Words>
  <Application>Microsoft Office PowerPoint</Application>
  <PresentationFormat>Экран (4:3)</PresentationFormat>
  <Paragraphs>121</Paragraphs>
  <Slides>19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Затмение</vt:lpstr>
      <vt:lpstr>Формула</vt:lpstr>
      <vt:lpstr>  </vt:lpstr>
      <vt:lpstr>Слайд 2</vt:lpstr>
      <vt:lpstr>Слайд 3</vt:lpstr>
      <vt:lpstr>Слайд 4</vt:lpstr>
      <vt:lpstr>Слайд 5</vt:lpstr>
      <vt:lpstr> Чтобы умножить дробь на натуральное число, надо ее числитель умножить на это число, а знаменатель оставить без изменения.</vt:lpstr>
      <vt:lpstr>Слайд 7</vt:lpstr>
      <vt:lpstr>Умножение смешанных чисел</vt:lpstr>
      <vt:lpstr>Слайд 9</vt:lpstr>
      <vt:lpstr>Решить задачу № 428</vt:lpstr>
      <vt:lpstr>Слайд 11</vt:lpstr>
      <vt:lpstr>Слайд 12</vt:lpstr>
      <vt:lpstr>Физкультминутка</vt:lpstr>
      <vt:lpstr>ТЕСТОВАЯ   РАБОТА</vt:lpstr>
      <vt:lpstr>Проверь себя:</vt:lpstr>
      <vt:lpstr>Слайд 16</vt:lpstr>
      <vt:lpstr>Слайд 17</vt:lpstr>
      <vt:lpstr>  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1</dc:creator>
  <cp:lastModifiedBy>Гульжан</cp:lastModifiedBy>
  <cp:revision>304</cp:revision>
  <dcterms:created xsi:type="dcterms:W3CDTF">2009-11-09T07:05:38Z</dcterms:created>
  <dcterms:modified xsi:type="dcterms:W3CDTF">2019-02-13T17:59:22Z</dcterms:modified>
</cp:coreProperties>
</file>