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3" r:id="rId2"/>
    <p:sldId id="264" r:id="rId3"/>
    <p:sldId id="257" r:id="rId4"/>
    <p:sldId id="256" r:id="rId5"/>
    <p:sldId id="268" r:id="rId6"/>
    <p:sldId id="267" r:id="rId7"/>
    <p:sldId id="26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60"/>
  </p:normalViewPr>
  <p:slideViewPr>
    <p:cSldViewPr>
      <p:cViewPr varScale="1">
        <p:scale>
          <a:sx n="83" d="100"/>
          <a:sy n="83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6771B5B-5706-4284-A06F-F3370B1972B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9F2A581-94C4-402A-8464-408DE4DE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png"/><Relationship Id="rId3" Type="http://schemas.openxmlformats.org/officeDocument/2006/relationships/audio" Target="file:///C:\Users\Lenovo\Downloads\ryik-lva-korotkiy-zvuk-30857.mp3" TargetMode="Externa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file:///C:\Users\Lenovo\Downloads\ryik-tigra-korotkiy-zvuk-30578.mp3" TargetMode="External"/><Relationship Id="rId16" Type="http://schemas.openxmlformats.org/officeDocument/2006/relationships/image" Target="../media/image13.png"/><Relationship Id="rId1" Type="http://schemas.openxmlformats.org/officeDocument/2006/relationships/audio" Target="../media/audio1.wav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2.png"/><Relationship Id="rId10" Type="http://schemas.openxmlformats.org/officeDocument/2006/relationships/image" Target="../media/image7.jpeg"/><Relationship Id="rId4" Type="http://schemas.openxmlformats.org/officeDocument/2006/relationships/audio" Target="file:///C:\Users\Lenovo\Downloads\slon-izdaet-raznyie-zvuki-svoim-hobotom.mp3" TargetMode="External"/><Relationship Id="rId9" Type="http://schemas.openxmlformats.org/officeDocument/2006/relationships/image" Target="../media/image6.jpe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lh6.googleusercontent.com/-ZcNw-3oxCOE/YEI1QDMVfNI/AAAAAAAADo0/tO-GXcGxpzoE94fuGLSEiig3PvTufrGLwCLcBGAsYHQ/s16000/umnye-d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227687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B0F0"/>
                </a:solidFill>
                <a:latin typeface="Arial Black" pitchFamily="34" charset="0"/>
              </a:rPr>
              <a:t>Презентация</a:t>
            </a:r>
            <a:r>
              <a:rPr lang="ru-RU" sz="7200" dirty="0" smtClean="0"/>
              <a:t> </a:t>
            </a:r>
            <a:endParaRPr lang="ru-RU" sz="72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139952" y="5877272"/>
            <a:ext cx="46805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chemeClr val="bg2"/>
                </a:solidFill>
                <a:latin typeface="Arial Black" pitchFamily="34" charset="0"/>
                <a:ea typeface="+mj-ea"/>
                <a:cs typeface="+mj-cs"/>
              </a:rPr>
              <a:t>Учитель </a:t>
            </a:r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  <a:ea typeface="+mj-ea"/>
                <a:cs typeface="+mj-cs"/>
              </a:rPr>
              <a:t>начальных классов </a:t>
            </a:r>
            <a:r>
              <a:rPr lang="ru-RU" sz="4400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  <a:ea typeface="+mj-ea"/>
                <a:cs typeface="+mj-cs"/>
              </a:rPr>
              <a:t>Шаевская</a:t>
            </a:r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  <a:ea typeface="+mj-ea"/>
                <a:cs typeface="+mj-cs"/>
              </a:rPr>
              <a:t> О.Г.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908720"/>
            <a:ext cx="2555776" cy="511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dirty="0" smtClean="0"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1 «А»</a:t>
            </a:r>
            <a:endParaRPr lang="en-US" sz="7200" dirty="0" smtClean="0">
              <a:solidFill>
                <a:srgbClr val="FFFF0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  <a:ea typeface="+mj-ea"/>
                <a:cs typeface="+mj-cs"/>
              </a:rPr>
              <a:t>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30.01.2024 г.</a:t>
            </a: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i?id=d63e51402aaaa8f9a918ac1da008419676c4ecb5-5256771-images-thumbs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19" y="2276871"/>
            <a:ext cx="1872209" cy="4493299"/>
          </a:xfrm>
          <a:prstGeom prst="rect">
            <a:avLst/>
          </a:prstGeom>
          <a:noFill/>
        </p:spPr>
      </p:pic>
      <p:pic>
        <p:nvPicPr>
          <p:cNvPr id="21508" name="Picture 4" descr="https://avatars.mds.yandex.net/i?id=f59727a548cd33a423108b0e63b3ddbc5264078b-9216096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0"/>
            <a:ext cx="3168352" cy="2132856"/>
          </a:xfrm>
          <a:prstGeom prst="rect">
            <a:avLst/>
          </a:prstGeom>
          <a:noFill/>
        </p:spPr>
      </p:pic>
      <p:pic>
        <p:nvPicPr>
          <p:cNvPr id="21510" name="Picture 6" descr="https://avatars.mds.yandex.net/i?id=c6a752a30558d197bea48ee61dc0c738fb839316-12608033-images-thumbs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4365104"/>
            <a:ext cx="1487865" cy="2088232"/>
          </a:xfrm>
          <a:prstGeom prst="rect">
            <a:avLst/>
          </a:prstGeom>
          <a:noFill/>
        </p:spPr>
      </p:pic>
      <p:pic>
        <p:nvPicPr>
          <p:cNvPr id="21512" name="Picture 8" descr="https://avatars.mds.yandex.net/i?id=f972e24bce98fab1310ab85e8caeed864dc47bd4-4884390-images-thumbs&amp;n=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4221088"/>
            <a:ext cx="1734942" cy="2160240"/>
          </a:xfrm>
          <a:prstGeom prst="rect">
            <a:avLst/>
          </a:prstGeom>
          <a:noFill/>
        </p:spPr>
      </p:pic>
      <p:pic>
        <p:nvPicPr>
          <p:cNvPr id="21514" name="Picture 10" descr="https://avatars.mds.yandex.net/i?id=e16c5059c51546441b804d17fb06003a8a6cbc22-9683943-images-thumbs&amp;n=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0"/>
            <a:ext cx="5040560" cy="3140968"/>
          </a:xfrm>
          <a:prstGeom prst="rect">
            <a:avLst/>
          </a:prstGeom>
          <a:noFill/>
        </p:spPr>
      </p:pic>
      <p:pic>
        <p:nvPicPr>
          <p:cNvPr id="21516" name="Picture 12" descr="https://avatars.mds.yandex.net/i?id=bff20d33649292d1cacbff9889c900a32e9c3828-5232476-images-thumbs&amp;n=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83768" y="2492896"/>
            <a:ext cx="2304256" cy="1726844"/>
          </a:xfrm>
          <a:prstGeom prst="rect">
            <a:avLst/>
          </a:prstGeom>
          <a:noFill/>
        </p:spPr>
      </p:pic>
      <p:pic>
        <p:nvPicPr>
          <p:cNvPr id="21518" name="Picture 14" descr="https://avatars.mds.yandex.net/i?id=b31a7dbbc8b83b955095c7feccbae22d186d1807-5526617-images-thumbs&amp;n=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39608" y="3068960"/>
            <a:ext cx="2004392" cy="200439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0800000" flipH="1" flipV="1">
            <a:off x="1835696" y="6076165"/>
            <a:ext cx="288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7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740352" y="620688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4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88424" y="5517232"/>
            <a:ext cx="3898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6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1916832"/>
            <a:ext cx="3577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5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355976" y="4149080"/>
            <a:ext cx="369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9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95936" y="6237312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10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948264" y="6165304"/>
            <a:ext cx="424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?</a:t>
            </a:r>
            <a:endParaRPr lang="ru-RU" sz="3600" dirty="0"/>
          </a:p>
        </p:txBody>
      </p:sp>
      <p:pic>
        <p:nvPicPr>
          <p:cNvPr id="19" name="~PP3058.WAV">
            <a:hlinkClick r:id="" action="ppaction://media"/>
          </p:cNvPr>
          <p:cNvPicPr>
            <a:picLocks noRot="1" noChangeAspect="1"/>
          </p:cNvPicPr>
          <p:nvPr>
            <a:wavAudioFile r:embed="rId1" name="~PP3058.WAV"/>
          </p:nvPr>
        </p:nvPicPr>
        <p:blipFill>
          <a:blip r:embed="rId13" cstate="print"/>
          <a:stretch>
            <a:fillRect/>
          </a:stretch>
        </p:blipFill>
        <p:spPr>
          <a:xfrm>
            <a:off x="8704263" y="6418263"/>
            <a:ext cx="244475" cy="244475"/>
          </a:xfrm>
          <a:prstGeom prst="rect">
            <a:avLst/>
          </a:prstGeom>
        </p:spPr>
      </p:pic>
      <p:pic>
        <p:nvPicPr>
          <p:cNvPr id="20" name="ryik-tigra-korotkiy-zvuk-30578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21" name="ryik-tigra-korotkiy-zvuk-30578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23" name="ryik-lva-korotkiy-zvuk-30857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22" name="slon-izdaet-raznyie-zvuki-svoim-hobotom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38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8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8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76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91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694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75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 зоопарка: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Жирафов  -7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Слонов    -4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Обезьян-6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Носорогов-5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Крокодилов-9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Львов-10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hnschrift Condensed" pitchFamily="34" charset="0"/>
              </a:rPr>
              <a:t>Тигров-6 и их на 4 меньше, чем львов.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xn--1-dtbyoegefo1c.xn--p1ai/800/600/https/gdzbomb.ru/wp-content/uploads/book/1-klass/uchebnik-moro-2-chast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480720" cy="6866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fonoteka.top/uploads/posts/2021-04/1617803777_42-p-tetradnii-list-v-kletku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4" y="476672"/>
            <a:ext cx="9132506" cy="59766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69269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latin typeface="Arial Black" pitchFamily="34" charset="0"/>
              </a:rPr>
              <a:t>   </a:t>
            </a:r>
            <a:r>
              <a:rPr lang="ru-RU" b="1" dirty="0" smtClean="0">
                <a:latin typeface="Arial Black" pitchFamily="34" charset="0"/>
              </a:rPr>
              <a:t>                      </a:t>
            </a:r>
            <a:r>
              <a:rPr lang="ru-RU" b="1" smtClean="0">
                <a:latin typeface="Arial Black" pitchFamily="34" charset="0"/>
              </a:rPr>
              <a:t>30 </a:t>
            </a:r>
            <a:r>
              <a:rPr lang="ru-RU" b="1" smtClean="0">
                <a:latin typeface="Arial Black" pitchFamily="34" charset="0"/>
              </a:rPr>
              <a:t>январ</a:t>
            </a:r>
            <a:r>
              <a:rPr lang="ru-RU" b="1" smtClean="0">
                <a:latin typeface="Arial Black" pitchFamily="34" charset="0"/>
              </a:rPr>
              <a:t>я</a:t>
            </a:r>
            <a:endParaRPr lang="ru-RU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                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                Классная работа.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                            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                               </a:t>
            </a:r>
            <a:r>
              <a:rPr lang="en-US" b="1" dirty="0" smtClean="0">
                <a:latin typeface="Arial Black" pitchFamily="34" charset="0"/>
              </a:rPr>
              <a:t>N</a:t>
            </a:r>
            <a:r>
              <a:rPr lang="ru-RU" b="1" dirty="0" smtClean="0">
                <a:latin typeface="Arial Black" pitchFamily="34" charset="0"/>
              </a:rPr>
              <a:t> 3.</a:t>
            </a:r>
          </a:p>
          <a:p>
            <a:pPr>
              <a:buNone/>
            </a:pPr>
            <a:endParaRPr lang="ru-RU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И - 6 м.                     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                                                         ?     </a:t>
            </a:r>
            <a:r>
              <a:rPr lang="ru-RU" b="1" dirty="0" smtClean="0">
                <a:solidFill>
                  <a:srgbClr val="00B0F0"/>
                </a:solidFill>
                <a:latin typeface="Arial Black" pitchFamily="34" charset="0"/>
              </a:rPr>
              <a:t>1)(-);  2) (+)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Р -  ?,  на 3&lt;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1)  6  -  3 = 3(м) -   Российских.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2)  6  + 3 = 9 (м) -  всего.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Ответ: у Васи всего 9 марок.</a:t>
            </a:r>
          </a:p>
          <a:p>
            <a:pPr>
              <a:buNone/>
            </a:pPr>
            <a:endParaRPr lang="ru-RU" b="1" dirty="0" smtClean="0">
              <a:latin typeface="Arial Black" pitchFamily="34" charset="0"/>
            </a:endParaRPr>
          </a:p>
          <a:p>
            <a:pPr>
              <a:buNone/>
            </a:pPr>
            <a:endParaRPr lang="ru-RU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                               </a:t>
            </a:r>
            <a:r>
              <a:rPr lang="en-US" b="1" dirty="0" smtClean="0">
                <a:latin typeface="Arial Black" pitchFamily="34" charset="0"/>
              </a:rPr>
              <a:t>N</a:t>
            </a:r>
            <a:r>
              <a:rPr lang="ru-RU" b="1" dirty="0" smtClean="0">
                <a:latin typeface="Arial Black" pitchFamily="34" charset="0"/>
              </a:rPr>
              <a:t> 5.</a:t>
            </a:r>
          </a:p>
        </p:txBody>
      </p:sp>
      <p:sp>
        <p:nvSpPr>
          <p:cNvPr id="6" name="Стрелка углом вверх 5"/>
          <p:cNvSpPr/>
          <p:nvPr/>
        </p:nvSpPr>
        <p:spPr>
          <a:xfrm rot="16200000">
            <a:off x="2411760" y="2636912"/>
            <a:ext cx="648072" cy="216024"/>
          </a:xfrm>
          <a:prstGeom prst="bentUpArrow">
            <a:avLst>
              <a:gd name="adj1" fmla="val 25000"/>
              <a:gd name="adj2" fmla="val 21787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3923928" y="2348880"/>
            <a:ext cx="792088" cy="79208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ofsi.ru/upload/iblock/c5d/qwzfx2oe9gdte51p51tu1vkrk9jzx2fa/11214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19672"/>
            <a:ext cx="10476656" cy="110763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-2331639"/>
            <a:ext cx="7344816" cy="9017853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/>
              <a:t>  </a:t>
            </a:r>
            <a:r>
              <a:rPr lang="en-US" sz="3600" b="1" dirty="0" smtClean="0"/>
              <a:t>                            </a:t>
            </a:r>
            <a:endParaRPr lang="ru-RU" sz="3600" b="1" dirty="0" smtClean="0"/>
          </a:p>
          <a:p>
            <a:pPr>
              <a:buNone/>
            </a:pPr>
            <a:endParaRPr lang="ru-RU" sz="36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36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36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3600" b="1" dirty="0" smtClean="0">
                <a:latin typeface="Arial Black" pitchFamily="34" charset="0"/>
              </a:rPr>
              <a:t>                     </a:t>
            </a:r>
            <a:r>
              <a:rPr lang="en-US" b="1" dirty="0" smtClean="0">
                <a:latin typeface="Arial Black" pitchFamily="34" charset="0"/>
              </a:rPr>
              <a:t>N 5.</a:t>
            </a:r>
          </a:p>
          <a:p>
            <a:pPr>
              <a:buNone/>
            </a:pPr>
            <a:r>
              <a:rPr lang="en-US" sz="3600" b="1" dirty="0" smtClean="0"/>
              <a:t>  </a:t>
            </a:r>
            <a:r>
              <a:rPr lang="ru-RU" b="1" dirty="0" smtClean="0">
                <a:latin typeface="Arial Black" pitchFamily="34" charset="0"/>
              </a:rPr>
              <a:t>О</a:t>
            </a:r>
            <a:r>
              <a:rPr lang="en-US" sz="1200" b="1" dirty="0" smtClean="0">
                <a:latin typeface="Arial Black" pitchFamily="34" charset="0"/>
              </a:rPr>
              <a:t>1</a:t>
            </a:r>
            <a:r>
              <a:rPr lang="en-US" b="1" dirty="0" smtClean="0">
                <a:latin typeface="Arial Black" pitchFamily="34" charset="0"/>
              </a:rPr>
              <a:t> – 5 </a:t>
            </a:r>
            <a:r>
              <a:rPr lang="ru-RU" b="1" dirty="0" smtClean="0">
                <a:latin typeface="Arial Black" pitchFamily="34" charset="0"/>
              </a:rPr>
              <a:t>см.</a:t>
            </a:r>
            <a:endParaRPr lang="en-US" b="1" dirty="0" smtClean="0">
              <a:latin typeface="Arial Black" pitchFamily="34" charset="0"/>
            </a:endParaRPr>
          </a:p>
          <a:p>
            <a:pPr>
              <a:buNone/>
            </a:pPr>
            <a:endParaRPr lang="ru-RU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 О</a:t>
            </a:r>
            <a:r>
              <a:rPr lang="en-US" sz="1200" b="1" dirty="0" smtClean="0">
                <a:latin typeface="Arial Black" pitchFamily="34" charset="0"/>
              </a:rPr>
              <a:t>2</a:t>
            </a:r>
            <a:r>
              <a:rPr lang="ru-RU" b="1" dirty="0" smtClean="0">
                <a:latin typeface="Arial Black" pitchFamily="34" charset="0"/>
              </a:rPr>
              <a:t>  -  ?,на  2 см. </a:t>
            </a:r>
            <a:r>
              <a:rPr lang="en-US" b="1" dirty="0" smtClean="0">
                <a:latin typeface="Arial Black" pitchFamily="34" charset="0"/>
              </a:rPr>
              <a:t>&lt;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(-)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Arial Black" pitchFamily="34" charset="0"/>
              </a:rPr>
              <a:t>  </a:t>
            </a:r>
            <a:r>
              <a:rPr lang="ru-RU" sz="2000" dirty="0" smtClean="0">
                <a:latin typeface="Arial Black" pitchFamily="34" charset="0"/>
              </a:rPr>
              <a:t> 5  -  2 = 3(см) - второй отрезок.</a:t>
            </a: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b="1" u="sng" dirty="0" smtClean="0">
                <a:latin typeface="Arial Black" pitchFamily="34" charset="0"/>
              </a:rPr>
              <a:t>_______</a:t>
            </a:r>
            <a:r>
              <a:rPr lang="ru-RU" b="1" u="sng" dirty="0" smtClean="0">
                <a:latin typeface="Arial Black" pitchFamily="34" charset="0"/>
              </a:rPr>
              <a:t>5см.</a:t>
            </a:r>
            <a:r>
              <a:rPr lang="en-US" b="1" u="sng" dirty="0" smtClean="0">
                <a:latin typeface="Arial Black" pitchFamily="34" charset="0"/>
              </a:rPr>
              <a:t>___________</a:t>
            </a:r>
          </a:p>
          <a:p>
            <a:pPr>
              <a:buNone/>
            </a:pPr>
            <a:endParaRPr lang="en-US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   </a:t>
            </a:r>
            <a:r>
              <a:rPr lang="en-US" b="1" u="sng" dirty="0" smtClean="0">
                <a:latin typeface="Arial Black" pitchFamily="34" charset="0"/>
              </a:rPr>
              <a:t>______</a:t>
            </a:r>
            <a:r>
              <a:rPr lang="ru-RU" b="1" u="sng" dirty="0" smtClean="0">
                <a:latin typeface="Arial Black" pitchFamily="34" charset="0"/>
              </a:rPr>
              <a:t>3 см.</a:t>
            </a:r>
            <a:r>
              <a:rPr lang="en-US" b="1" u="sng" dirty="0" smtClean="0">
                <a:latin typeface="Arial Black" pitchFamily="34" charset="0"/>
              </a:rPr>
              <a:t>__</a:t>
            </a:r>
          </a:p>
          <a:p>
            <a:pPr>
              <a:buNone/>
            </a:pPr>
            <a:r>
              <a:rPr lang="en-US" sz="2000" b="1" dirty="0" smtClean="0"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en-US" sz="2000" dirty="0" smtClean="0">
                <a:latin typeface="Arial Black" pitchFamily="34" charset="0"/>
              </a:rPr>
              <a:t>   </a:t>
            </a:r>
            <a:r>
              <a:rPr lang="ru-RU" sz="2000" dirty="0" smtClean="0">
                <a:latin typeface="Arial Black" pitchFamily="34" charset="0"/>
              </a:rPr>
              <a:t>Ответ: второй отрезок 3 сантиметра.</a:t>
            </a:r>
            <a:endParaRPr lang="ru-RU" sz="2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              </a:t>
            </a:r>
            <a:endParaRPr lang="ru-RU" sz="20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b="1" dirty="0" smtClean="0"/>
              <a:t>     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  8   </a:t>
            </a:r>
            <a:r>
              <a:rPr lang="en-US" sz="2000" b="1" dirty="0" smtClean="0">
                <a:latin typeface="Arial Black" pitchFamily="34" charset="0"/>
              </a:rPr>
              <a:t>&gt;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5              6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+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2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&gt;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6            9+1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&gt;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9</a:t>
            </a: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  </a:t>
            </a:r>
            <a:r>
              <a:rPr lang="en-US" sz="2000" b="1" dirty="0" smtClean="0">
                <a:latin typeface="Arial Black" pitchFamily="34" charset="0"/>
              </a:rPr>
              <a:t>6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&lt;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9               8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-</a:t>
            </a:r>
            <a:r>
              <a:rPr lang="ru-RU" sz="2000" b="1" dirty="0" smtClean="0">
                <a:latin typeface="Arial Black" pitchFamily="34" charset="0"/>
              </a:rPr>
              <a:t>   </a:t>
            </a:r>
            <a:r>
              <a:rPr lang="en-US" sz="2000" b="1" dirty="0" smtClean="0">
                <a:latin typeface="Arial Black" pitchFamily="34" charset="0"/>
              </a:rPr>
              <a:t>1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&lt;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8              9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-</a:t>
            </a:r>
            <a:r>
              <a:rPr lang="ru-RU" sz="2000" b="1" dirty="0" smtClean="0">
                <a:latin typeface="Arial Black" pitchFamily="34" charset="0"/>
              </a:rPr>
              <a:t>  </a:t>
            </a:r>
            <a:r>
              <a:rPr lang="en-US" sz="2000" b="1" dirty="0" smtClean="0">
                <a:latin typeface="Arial Black" pitchFamily="34" charset="0"/>
              </a:rPr>
              <a:t>1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&lt;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en-US" sz="2000" b="1" dirty="0" smtClean="0">
                <a:latin typeface="Arial Black" pitchFamily="34" charset="0"/>
              </a:rPr>
              <a:t>9</a:t>
            </a: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                       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         </a:t>
            </a:r>
            <a:endParaRPr lang="ru-RU" dirty="0"/>
          </a:p>
        </p:txBody>
      </p:sp>
      <p:sp>
        <p:nvSpPr>
          <p:cNvPr id="5" name="Стрелка углом вверх 4"/>
          <p:cNvSpPr/>
          <p:nvPr/>
        </p:nvSpPr>
        <p:spPr>
          <a:xfrm rot="16200000">
            <a:off x="4788024" y="1052736"/>
            <a:ext cx="720080" cy="144016"/>
          </a:xfrm>
          <a:prstGeom prst="bentUpArrow">
            <a:avLst>
              <a:gd name="adj1" fmla="val 25000"/>
              <a:gd name="adj2" fmla="val 21787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1835696" y="2564904"/>
            <a:ext cx="72008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4427984" y="2564904"/>
            <a:ext cx="72008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835696" y="3140968"/>
            <a:ext cx="72008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419872" y="3140968"/>
            <a:ext cx="72008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noteka.top/uploads/posts/2021-04/1617803777_42-p-tetradnii-list-v-kletku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340769"/>
            <a:ext cx="85689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                                 </a:t>
            </a:r>
            <a:r>
              <a:rPr lang="en-US" dirty="0" smtClean="0">
                <a:latin typeface="Arial Black" pitchFamily="34" charset="0"/>
              </a:rPr>
              <a:t>N 4</a:t>
            </a:r>
            <a:r>
              <a:rPr lang="ru-RU" dirty="0" smtClean="0">
                <a:latin typeface="Arial Black" pitchFamily="34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Н -  2  м.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                                                   </a:t>
            </a:r>
            <a:r>
              <a:rPr lang="ru-RU" sz="2400" dirty="0" smtClean="0">
                <a:latin typeface="Arial Black" pitchFamily="34" charset="0"/>
              </a:rPr>
              <a:t>?    </a:t>
            </a:r>
            <a:r>
              <a:rPr lang="ru-RU" sz="2400" dirty="0" smtClean="0">
                <a:solidFill>
                  <a:schemeClr val="accent1"/>
                </a:solidFill>
                <a:latin typeface="Arial Black" pitchFamily="34" charset="0"/>
              </a:rPr>
              <a:t>1)(+); 2)(+)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К  -  ?, на 6&gt;</a:t>
            </a:r>
            <a:endParaRPr lang="ru-RU" b="1" dirty="0" smtClean="0">
              <a:latin typeface="Arial Black" pitchFamily="34" charset="0"/>
            </a:endParaRP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pPr marL="342900" indent="-342900">
              <a:buAutoNum type="arabicParenR"/>
            </a:pPr>
            <a:r>
              <a:rPr lang="ru-RU" dirty="0" smtClean="0">
                <a:latin typeface="Arial Black" pitchFamily="34" charset="0"/>
              </a:rPr>
              <a:t>  2  + 6  = 8 (м)- на кофту.</a:t>
            </a: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  <a:p>
            <a:pPr marL="342900" indent="-342900">
              <a:buAutoNum type="arabicParenR"/>
            </a:pPr>
            <a:r>
              <a:rPr lang="ru-RU" dirty="0" smtClean="0">
                <a:latin typeface="Arial Black" pitchFamily="34" charset="0"/>
              </a:rPr>
              <a:t>  2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+  8  = 1 0 (м) -   всего.</a:t>
            </a:r>
          </a:p>
          <a:p>
            <a:pPr marL="342900" indent="-342900">
              <a:buAutoNum type="arabicParenR"/>
            </a:pPr>
            <a:endParaRPr lang="ru-RU" dirty="0" smtClean="0">
              <a:latin typeface="Arial Black" pitchFamily="34" charset="0"/>
            </a:endParaRPr>
          </a:p>
          <a:p>
            <a:pPr marL="342900" indent="-342900"/>
            <a:r>
              <a:rPr lang="ru-RU" dirty="0" smtClean="0">
                <a:latin typeface="Arial Black" pitchFamily="34" charset="0"/>
              </a:rPr>
              <a:t> Ответ: всего    на  кофту  и  на  носки 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ушло   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10 мотков</a:t>
            </a:r>
          </a:p>
          <a:p>
            <a:pPr marL="342900" indent="-342900">
              <a:buAutoNum type="arabicParenR"/>
            </a:pPr>
            <a:endParaRPr lang="ru-RU" dirty="0" smtClean="0">
              <a:latin typeface="Arial Black" pitchFamily="34" charset="0"/>
            </a:endParaRPr>
          </a:p>
          <a:p>
            <a:pPr marL="342900" indent="-342900"/>
            <a:r>
              <a:rPr lang="ru-RU" dirty="0" smtClean="0">
                <a:latin typeface="Arial Black" pitchFamily="34" charset="0"/>
              </a:rPr>
              <a:t> шерсти. </a:t>
            </a: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  <a:p>
            <a:pPr marL="342900" indent="-342900"/>
            <a:r>
              <a:rPr lang="ru-RU" dirty="0" smtClean="0">
                <a:latin typeface="Arial Black" pitchFamily="34" charset="0"/>
              </a:rPr>
              <a:t>                                        </a:t>
            </a: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  <a:p>
            <a:pPr marL="342900" indent="-342900"/>
            <a:endParaRPr lang="ru-RU" dirty="0" smtClean="0">
              <a:latin typeface="Arial Black" pitchFamily="34" charset="0"/>
            </a:endParaRPr>
          </a:p>
          <a:p>
            <a:pPr marL="342900" indent="-342900"/>
            <a:r>
              <a:rPr lang="ru-RU" dirty="0" smtClean="0">
                <a:latin typeface="Arial Black" pitchFamily="34" charset="0"/>
              </a:rPr>
              <a:t>                                      </a:t>
            </a:r>
          </a:p>
        </p:txBody>
      </p:sp>
      <p:sp>
        <p:nvSpPr>
          <p:cNvPr id="4" name="Стрелка углом вверх 3"/>
          <p:cNvSpPr/>
          <p:nvPr/>
        </p:nvSpPr>
        <p:spPr>
          <a:xfrm rot="16200000">
            <a:off x="2267744" y="2276872"/>
            <a:ext cx="576064" cy="144016"/>
          </a:xfrm>
          <a:prstGeom prst="bentUpArrow">
            <a:avLst>
              <a:gd name="adj1" fmla="val 25000"/>
              <a:gd name="adj2" fmla="val 21787"/>
              <a:gd name="adj3" fmla="val 2500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491880" y="1916832"/>
            <a:ext cx="864096" cy="864096"/>
          </a:xfrm>
          <a:prstGeom prst="rightBrace">
            <a:avLst>
              <a:gd name="adj1" fmla="val 61244"/>
              <a:gd name="adj2" fmla="val 44024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17.userapi.com/impg/9UwZc3Mkr94DckR3KxPpfcT0hVlGO2rsyh7vWA/GRuDkFOEPKI.jpg?size=1280x848&amp;quality=95&amp;sign=cdaebd73179513a4c2ed5fbeeca1bf37&amp;c_uniq_tag=rbOxRg3MEhhv0JhtO3rMHtpQdn6pkQZgOB9qfO0vEyI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474</TotalTime>
  <Words>263</Words>
  <Application>Microsoft Office PowerPoint</Application>
  <PresentationFormat>Экран (4:3)</PresentationFormat>
  <Paragraphs>82</Paragraphs>
  <Slides>8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Презентация </vt:lpstr>
      <vt:lpstr>Слайд 2</vt:lpstr>
      <vt:lpstr>Животные зоопарка: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65</cp:revision>
  <dcterms:created xsi:type="dcterms:W3CDTF">2024-01-25T14:27:37Z</dcterms:created>
  <dcterms:modified xsi:type="dcterms:W3CDTF">2024-01-30T06:28:17Z</dcterms:modified>
</cp:coreProperties>
</file>