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87" r:id="rId4"/>
  </p:sldMasterIdLst>
  <p:notesMasterIdLst>
    <p:notesMasterId r:id="rId26"/>
  </p:notesMasterIdLst>
  <p:sldIdLst>
    <p:sldId id="1864" r:id="rId5"/>
    <p:sldId id="1846" r:id="rId6"/>
    <p:sldId id="1869" r:id="rId7"/>
    <p:sldId id="1845" r:id="rId8"/>
    <p:sldId id="1848" r:id="rId9"/>
    <p:sldId id="1880" r:id="rId10"/>
    <p:sldId id="1849" r:id="rId11"/>
    <p:sldId id="1858" r:id="rId12"/>
    <p:sldId id="1868" r:id="rId13"/>
    <p:sldId id="1881" r:id="rId14"/>
    <p:sldId id="1870" r:id="rId15"/>
    <p:sldId id="1871" r:id="rId16"/>
    <p:sldId id="1872" r:id="rId17"/>
    <p:sldId id="1873" r:id="rId18"/>
    <p:sldId id="1874" r:id="rId19"/>
    <p:sldId id="1875" r:id="rId20"/>
    <p:sldId id="1876" r:id="rId21"/>
    <p:sldId id="1877" r:id="rId22"/>
    <p:sldId id="1878" r:id="rId23"/>
    <p:sldId id="1879" r:id="rId24"/>
    <p:sldId id="1867" r:id="rId2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80" userDrawn="1">
          <p15:clr>
            <a:srgbClr val="A4A3A4"/>
          </p15:clr>
        </p15:guide>
        <p15:guide id="3" pos="7200" userDrawn="1">
          <p15:clr>
            <a:srgbClr val="A4A3A4"/>
          </p15:clr>
        </p15:guide>
        <p15:guide id="4" pos="4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625"/>
    <a:srgbClr val="FE4387"/>
    <a:srgbClr val="007788"/>
    <a:srgbClr val="297C2A"/>
    <a:srgbClr val="F69000"/>
    <a:srgbClr val="01C2D1"/>
    <a:srgbClr val="D6D734"/>
    <a:srgbClr val="005C68"/>
    <a:srgbClr val="3B2E58"/>
    <a:srgbClr val="6B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96" autoAdjust="0"/>
    <p:restoredTop sz="94724" autoAdjust="0"/>
  </p:normalViewPr>
  <p:slideViewPr>
    <p:cSldViewPr snapToGrid="0">
      <p:cViewPr varScale="1">
        <p:scale>
          <a:sx n="80" d="100"/>
          <a:sy n="80" d="100"/>
        </p:scale>
        <p:origin x="816" y="48"/>
      </p:cViewPr>
      <p:guideLst>
        <p:guide orient="horz" pos="2160"/>
        <p:guide pos="480"/>
        <p:guide pos="7200"/>
        <p:guide pos="4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D9F622F8-1824-4338-8C3C-5529D3BDEF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18DDD53-BB38-4118-BC75-9CE27D49C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6C03B6F7-B1AE-4118-ABA2-FFEC9B8F0E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646F5356-BDE8-43C1-9587-85323D02B1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89912C35-11A9-4DA7-8476-F1823F658C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7180ED79-CEC3-4FB9-B511-8597B20A0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EB7EE2-04A2-4FB2-9625-C9C73AC4D32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A4671F7-4D2C-4B1E-AED7-24676BE8B4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47842D7-C728-4EBD-982B-B8BE79E4DBBE}" type="slidenum">
              <a:rPr lang="en-US" altLang="en-US"/>
              <a:pPr eaLnBrk="1" hangingPunct="1"/>
              <a:t>1</a:t>
            </a:fld>
            <a:endParaRPr lang="en-US" altLang="en-US" dirty="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8E83BD0-7AE4-4323-9047-FC368929C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FDECF5EC-C5EC-4723-8F4F-A75A20018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14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781378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8255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40571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74454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6475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78628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93126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1711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2278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3417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01595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3314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13505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12817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4388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CF5191-0569-4DC4-91C0-32BE2B3AB9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"/>
            <a:ext cx="12191998" cy="685799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E7964CB-E75A-4A03-88D3-6A48EF650A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2012" y="2766219"/>
            <a:ext cx="6220101" cy="1325563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1440679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7724906-4405-47F4-B533-7291B003B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EEF53A4-35A6-4E43-B220-67DA381C5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Insert content here</a:t>
            </a:r>
          </a:p>
        </p:txBody>
      </p:sp>
      <p:pic>
        <p:nvPicPr>
          <p:cNvPr id="6" name="Picture Placeholder 5" descr="Red, blue grey white pattern background">
            <a:extLst>
              <a:ext uri="{FF2B5EF4-FFF2-40B4-BE49-F238E27FC236}">
                <a16:creationId xmlns:a16="http://schemas.microsoft.com/office/drawing/2014/main" id="{906BF34F-6945-4E11-BAEC-F66F7254C4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999582"/>
            <a:ext cx="12192000" cy="85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23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attern Content Blu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668F4E-0433-49FD-9D92-3B60E9B0AE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99742" y="715961"/>
            <a:ext cx="6477000" cy="118903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1000"/>
              </a:spcBef>
              <a:defRPr sz="4000" b="1" spc="-5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99743" y="1905000"/>
            <a:ext cx="6477000" cy="32766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 marL="228600" indent="-228600">
              <a:lnSpc>
                <a:spcPct val="100000"/>
              </a:lnSpc>
              <a:spcBef>
                <a:spcPts val="1000"/>
              </a:spcBef>
              <a:defRPr sz="18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Insert subtitle here</a:t>
            </a:r>
          </a:p>
          <a:p>
            <a:pPr lvl="1"/>
            <a:r>
              <a:rPr lang="en-US" dirty="0"/>
              <a:t>Insert content here</a:t>
            </a:r>
          </a:p>
        </p:txBody>
      </p:sp>
      <p:pic>
        <p:nvPicPr>
          <p:cNvPr id="5" name="Picture Placeholder 6" descr="Red, blue grey white pattern background">
            <a:extLst>
              <a:ext uri="{FF2B5EF4-FFF2-40B4-BE49-F238E27FC236}">
                <a16:creationId xmlns:a16="http://schemas.microsoft.com/office/drawing/2014/main" id="{BC85C715-EF0D-4E33-AC89-C35DD2596E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767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7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08" userDrawn="1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87E8F-5716-4A71-B64F-EC5A742B45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1"/>
            <a:ext cx="6477000" cy="1189038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spcBef>
                <a:spcPts val="1000"/>
              </a:spcBef>
              <a:defRPr sz="40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6340929" cy="32766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sz="18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Insert subtitle here</a:t>
            </a:r>
          </a:p>
          <a:p>
            <a:pPr lvl="1"/>
            <a:r>
              <a:rPr lang="en-US" dirty="0"/>
              <a:t>Insert content here</a:t>
            </a:r>
          </a:p>
        </p:txBody>
      </p:sp>
      <p:pic>
        <p:nvPicPr>
          <p:cNvPr id="6" name="Picture Placeholder 5" descr="Red, blue grey white pattern background">
            <a:extLst>
              <a:ext uri="{FF2B5EF4-FFF2-40B4-BE49-F238E27FC236}">
                <a16:creationId xmlns:a16="http://schemas.microsoft.com/office/drawing/2014/main" id="{8FD53BA4-73D2-4CCA-8580-11F4221524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7166" y="0"/>
            <a:ext cx="47648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7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6" descr="White Striped background">
            <a:extLst>
              <a:ext uri="{FF2B5EF4-FFF2-40B4-BE49-F238E27FC236}">
                <a16:creationId xmlns:a16="http://schemas.microsoft.com/office/drawing/2014/main" id="{3917D528-010E-4303-97BF-F7F67BC661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Insert content here</a:t>
            </a:r>
          </a:p>
        </p:txBody>
      </p:sp>
    </p:spTree>
    <p:extLst>
      <p:ext uri="{BB962C8B-B14F-4D97-AF65-F5344CB8AC3E}">
        <p14:creationId xmlns:p14="http://schemas.microsoft.com/office/powerpoint/2010/main" val="324088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 userDrawn="1">
          <p15:clr>
            <a:srgbClr val="5ACBF0"/>
          </p15:clr>
        </p15:guide>
        <p15:guide id="4" orient="horz" pos="2488" userDrawn="1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13624-9AD4-4B61-B3D1-7B21213507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4"/>
            <a:ext cx="10591800" cy="646332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1000"/>
              </a:spcBef>
              <a:defRPr sz="40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780F473D-F2DF-4163-AB6E-F7327F60EC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432562"/>
            <a:ext cx="10667999" cy="11582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0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sz="1800" b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Insert subtitle here</a:t>
            </a:r>
          </a:p>
          <a:p>
            <a:pPr lvl="1"/>
            <a:r>
              <a:rPr lang="en-US" dirty="0"/>
              <a:t>Insert content here</a:t>
            </a:r>
          </a:p>
        </p:txBody>
      </p:sp>
      <p:sp>
        <p:nvSpPr>
          <p:cNvPr id="11" name="Table Placeholder 10">
            <a:extLst>
              <a:ext uri="{FF2B5EF4-FFF2-40B4-BE49-F238E27FC236}">
                <a16:creationId xmlns:a16="http://schemas.microsoft.com/office/drawing/2014/main" id="{7DC18506-6205-438F-AA5C-D337F9975FC3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757381" y="2591662"/>
            <a:ext cx="10667999" cy="28337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/>
            </a:lvl1pPr>
          </a:lstStyle>
          <a:p>
            <a:r>
              <a:rPr lang="en-US" dirty="0"/>
              <a:t>Insert content here</a:t>
            </a:r>
          </a:p>
        </p:txBody>
      </p:sp>
      <p:pic>
        <p:nvPicPr>
          <p:cNvPr id="7" name="Picture Placeholder 5" descr="Red, blue grey white pattern background">
            <a:extLst>
              <a:ext uri="{FF2B5EF4-FFF2-40B4-BE49-F238E27FC236}">
                <a16:creationId xmlns:a16="http://schemas.microsoft.com/office/drawing/2014/main" id="{CD2D4C14-919B-45F8-8FB9-55AAC8A8FC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990252"/>
            <a:ext cx="12192000" cy="86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1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668F4E-0433-49FD-9D92-3B60E9B0AE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99742" y="715961"/>
            <a:ext cx="6477000" cy="118903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1000"/>
              </a:spcBef>
              <a:defRPr sz="4000" b="1" spc="-5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99743" y="1905000"/>
            <a:ext cx="6477000" cy="32766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 marL="228600" indent="-228600">
              <a:lnSpc>
                <a:spcPct val="100000"/>
              </a:lnSpc>
              <a:spcBef>
                <a:spcPts val="1000"/>
              </a:spcBef>
              <a:defRPr sz="18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Insert subtitle here</a:t>
            </a:r>
          </a:p>
          <a:p>
            <a:pPr lvl="1"/>
            <a:r>
              <a:rPr lang="en-US" dirty="0"/>
              <a:t>Insert content here</a:t>
            </a:r>
          </a:p>
        </p:txBody>
      </p:sp>
      <p:pic>
        <p:nvPicPr>
          <p:cNvPr id="6" name="Picture Placeholder 6" descr="Red, blue grey white pattern background">
            <a:extLst>
              <a:ext uri="{FF2B5EF4-FFF2-40B4-BE49-F238E27FC236}">
                <a16:creationId xmlns:a16="http://schemas.microsoft.com/office/drawing/2014/main" id="{3A82D859-AED3-485F-A04E-40320B1043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767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7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08" userDrawn="1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13624-9AD4-4B61-B3D1-7B21213507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4"/>
            <a:ext cx="10591800" cy="646332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1000"/>
              </a:spcBef>
              <a:defRPr sz="4000" b="1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DF03C311-DDF4-44A3-9D51-D5FDC4A8E7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432562"/>
            <a:ext cx="10667999" cy="9274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0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sz="1800" b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Insert subtitle here</a:t>
            </a:r>
          </a:p>
          <a:p>
            <a:pPr lvl="1"/>
            <a:r>
              <a:rPr lang="en-US" dirty="0"/>
              <a:t>Insert content here</a:t>
            </a:r>
          </a:p>
        </p:txBody>
      </p:sp>
      <p:sp>
        <p:nvSpPr>
          <p:cNvPr id="8" name="SmartArt Placeholder 7">
            <a:extLst>
              <a:ext uri="{FF2B5EF4-FFF2-40B4-BE49-F238E27FC236}">
                <a16:creationId xmlns:a16="http://schemas.microsoft.com/office/drawing/2014/main" id="{9FD563C5-3DFB-47DD-8A9E-30D8084590F6}"/>
              </a:ext>
            </a:extLst>
          </p:cNvPr>
          <p:cNvSpPr>
            <a:spLocks noGrp="1"/>
          </p:cNvSpPr>
          <p:nvPr>
            <p:ph type="dgm" sz="quarter" idx="14" hasCustomPrompt="1"/>
          </p:nvPr>
        </p:nvSpPr>
        <p:spPr>
          <a:xfrm>
            <a:off x="762001" y="2369129"/>
            <a:ext cx="10667998" cy="33436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/>
            </a:lvl1pPr>
          </a:lstStyle>
          <a:p>
            <a:r>
              <a:rPr lang="en-US" dirty="0"/>
              <a:t>Insert Content here</a:t>
            </a:r>
          </a:p>
        </p:txBody>
      </p:sp>
      <p:pic>
        <p:nvPicPr>
          <p:cNvPr id="9" name="Picture Placeholder 8" descr="Red, blue grey white pattern background">
            <a:extLst>
              <a:ext uri="{FF2B5EF4-FFF2-40B4-BE49-F238E27FC236}">
                <a16:creationId xmlns:a16="http://schemas.microsoft.com/office/drawing/2014/main" id="{EFDBB6A3-9760-4B41-9E31-6D5DD396E1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999582"/>
            <a:ext cx="12192000" cy="85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26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3F45076F-4240-4B40-8CE4-637DD751A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3"/>
            <a:ext cx="5334000" cy="11890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1000"/>
              </a:spcBef>
              <a:defRPr sz="40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5334000" cy="32766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1"/>
            </a:lvl1pPr>
            <a:lvl2pPr marL="228600">
              <a:lnSpc>
                <a:spcPct val="100000"/>
              </a:lnSpc>
              <a:spcBef>
                <a:spcPts val="1000"/>
              </a:spcBef>
              <a:defRPr sz="1800"/>
            </a:lvl2pPr>
          </a:lstStyle>
          <a:p>
            <a:pPr lvl="0"/>
            <a:r>
              <a:rPr lang="en-US" dirty="0"/>
              <a:t>Insert subtitle here</a:t>
            </a:r>
          </a:p>
          <a:p>
            <a:pPr lvl="1"/>
            <a:r>
              <a:rPr lang="en-US" dirty="0"/>
              <a:t>Insert content here</a:t>
            </a:r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827A95C0-AE8D-46E1-9EF9-64504CBEF9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00" y="715963"/>
            <a:ext cx="4572000" cy="2362200"/>
          </a:xfrm>
          <a:prstGeom prst="rect">
            <a:avLst/>
          </a:prstGeom>
          <a:solidFill>
            <a:schemeClr val="tx2"/>
          </a:solidFill>
        </p:spPr>
        <p:txBody>
          <a:bodyPr>
            <a:normAutofit/>
          </a:bodyPr>
          <a:lstStyle>
            <a:lvl1pPr algn="ctr">
              <a:buNone/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Picture Placeholder 13">
            <a:extLst>
              <a:ext uri="{FF2B5EF4-FFF2-40B4-BE49-F238E27FC236}">
                <a16:creationId xmlns:a16="http://schemas.microsoft.com/office/drawing/2014/main" id="{89E410BA-B0FE-4F0E-8BE5-D33CC0166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8000" y="3305541"/>
            <a:ext cx="4572000" cy="2362200"/>
          </a:xfrm>
          <a:prstGeom prst="rect">
            <a:avLst/>
          </a:prstGeom>
          <a:solidFill>
            <a:schemeClr val="tx2"/>
          </a:solidFill>
        </p:spPr>
        <p:txBody>
          <a:bodyPr>
            <a:normAutofit/>
          </a:bodyPr>
          <a:lstStyle>
            <a:lvl1pPr algn="ctr">
              <a:buNone/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11" name="Picture Placeholder 5" descr="Red, blue grey white pattern background">
            <a:extLst>
              <a:ext uri="{FF2B5EF4-FFF2-40B4-BE49-F238E27FC236}">
                <a16:creationId xmlns:a16="http://schemas.microsoft.com/office/drawing/2014/main" id="{1014381E-E235-4624-9267-69EEEE9826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980922"/>
            <a:ext cx="12192000" cy="87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80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attern Content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87E8F-5716-4A71-B64F-EC5A742B45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1"/>
            <a:ext cx="6477000" cy="1189038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spcBef>
                <a:spcPts val="1000"/>
              </a:spcBef>
              <a:defRPr sz="4000" b="1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6477000" cy="32766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sz="18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Insert subtitle here</a:t>
            </a:r>
          </a:p>
          <a:p>
            <a:pPr lvl="1"/>
            <a:r>
              <a:rPr lang="en-US" dirty="0"/>
              <a:t>Insert content here</a:t>
            </a:r>
          </a:p>
        </p:txBody>
      </p:sp>
      <p:pic>
        <p:nvPicPr>
          <p:cNvPr id="5" name="Picture Placeholder 6" descr="Red, blue grey white pattern background">
            <a:extLst>
              <a:ext uri="{FF2B5EF4-FFF2-40B4-BE49-F238E27FC236}">
                <a16:creationId xmlns:a16="http://schemas.microsoft.com/office/drawing/2014/main" id="{6696C96D-182E-490E-A117-B60FF18536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7166" y="0"/>
            <a:ext cx="47648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2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6" descr="Picture placeholder ">
            <a:extLst>
              <a:ext uri="{FF2B5EF4-FFF2-40B4-BE49-F238E27FC236}">
                <a16:creationId xmlns:a16="http://schemas.microsoft.com/office/drawing/2014/main" id="{21F9B252-B7D4-4DA8-92E8-8A98BFEF41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prstGeom prst="rect">
            <a:avLst/>
          </a:prstGeo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Insert content here</a:t>
            </a:r>
          </a:p>
        </p:txBody>
      </p:sp>
    </p:spTree>
    <p:extLst>
      <p:ext uri="{BB962C8B-B14F-4D97-AF65-F5344CB8AC3E}">
        <p14:creationId xmlns:p14="http://schemas.microsoft.com/office/powerpoint/2010/main" val="410071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 userDrawn="1">
          <p15:clr>
            <a:srgbClr val="5ACBF0"/>
          </p15:clr>
        </p15:guide>
        <p15:guide id="4" orient="horz" pos="2488" userDrawn="1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6904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9" r:id="rId2"/>
    <p:sldLayoutId id="2147483700" r:id="rId3"/>
    <p:sldLayoutId id="2147483691" r:id="rId4"/>
    <p:sldLayoutId id="2147483701" r:id="rId5"/>
    <p:sldLayoutId id="2147483706" r:id="rId6"/>
    <p:sldLayoutId id="2147483702" r:id="rId7"/>
    <p:sldLayoutId id="2147483704" r:id="rId8"/>
    <p:sldLayoutId id="2147483703" r:id="rId9"/>
    <p:sldLayoutId id="2147483690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D2DB031-9003-4F74-A88F-FE2A2ABABC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48200" y="2362201"/>
            <a:ext cx="7013913" cy="1729582"/>
          </a:xfrm>
        </p:spPr>
        <p:txBody>
          <a:bodyPr anchor="ctr">
            <a:noAutofit/>
          </a:bodyPr>
          <a:lstStyle/>
          <a:p>
            <a:r>
              <a:rPr lang="ru-RU" altLang="en-US" sz="4800" dirty="0" smtClean="0">
                <a:solidFill>
                  <a:schemeClr val="accent2"/>
                </a:solidFill>
              </a:rPr>
              <a:t>Тема занятия</a:t>
            </a:r>
            <a:r>
              <a:rPr lang="en-US" altLang="en-US" sz="4800" dirty="0" smtClean="0"/>
              <a:t> </a:t>
            </a:r>
            <a:r>
              <a:rPr lang="ru-RU" altLang="en-US" sz="4800" dirty="0" smtClean="0">
                <a:solidFill>
                  <a:schemeClr val="accent1"/>
                </a:solidFill>
              </a:rPr>
              <a:t>«Ц</a:t>
            </a:r>
            <a:r>
              <a:rPr lang="ru-RU" altLang="en-US" sz="4800" dirty="0" smtClean="0">
                <a:solidFill>
                  <a:schemeClr val="accent1"/>
                </a:solidFill>
              </a:rPr>
              <a:t>ветовые модели»</a:t>
            </a:r>
            <a:br>
              <a:rPr lang="ru-RU" altLang="en-US" sz="4800" dirty="0" smtClean="0">
                <a:solidFill>
                  <a:schemeClr val="accent1"/>
                </a:solidFill>
              </a:rPr>
            </a:br>
            <a:r>
              <a:rPr lang="en-US" sz="3200" b="0" dirty="0"/>
              <a:t>CMYK, RGB, HSL, HSB, LAB</a:t>
            </a:r>
            <a:endParaRPr lang="en-US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5432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10591800" cy="646332"/>
          </a:xfrm>
        </p:spPr>
        <p:txBody>
          <a:bodyPr/>
          <a:lstStyle/>
          <a:p>
            <a:r>
              <a:rPr lang="ru-RU" dirty="0">
                <a:solidFill>
                  <a:srgbClr val="FF2625"/>
                </a:solidFill>
              </a:rPr>
              <a:t>Применение </a:t>
            </a:r>
            <a:r>
              <a:rPr lang="en-US" dirty="0" smtClean="0">
                <a:solidFill>
                  <a:srgbClr val="FF2625"/>
                </a:solidFill>
              </a:rPr>
              <a:t>RGB</a:t>
            </a:r>
            <a:endParaRPr lang="en-US" dirty="0">
              <a:solidFill>
                <a:srgbClr val="FF2625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6A9FD9-630E-44B9-BED8-AFEA6C84A8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737362"/>
            <a:ext cx="10667999" cy="1158237"/>
          </a:xfrm>
        </p:spPr>
        <p:txBody>
          <a:bodyPr/>
          <a:lstStyle/>
          <a:p>
            <a:r>
              <a:rPr lang="ru-RU" dirty="0"/>
              <a:t>Для удобства записи придуманы </a:t>
            </a:r>
            <a:r>
              <a:rPr lang="ru-RU" u="sng" dirty="0"/>
              <a:t>HEX-коды</a:t>
            </a:r>
            <a:r>
              <a:rPr lang="ru-RU" dirty="0"/>
              <a:t> обозначения цветов, в которых интенсивность каждого из трёх цветов задаётся через двузначное число в шестнадцатеричной системе, что даёт те же 256 комбинаций или 32 байта, ведь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dirty="0"/>
              <a:t>16 × 16 = 256</a:t>
            </a:r>
            <a:r>
              <a:rPr lang="ru-RU" dirty="0" smtClean="0"/>
              <a:t>.</a:t>
            </a:r>
          </a:p>
          <a:p>
            <a:endParaRPr lang="ru-RU" altLang="en-US" sz="2000" dirty="0"/>
          </a:p>
          <a:p>
            <a:r>
              <a:rPr lang="ru-RU" dirty="0"/>
              <a:t>Поскольку с цветовым пространством RGB работают все экраны, то применяется оно практически везде ― от разработки макетов для печати (цвета переводятся в CMYK в самом финале) до разработки сайтов и интерфейсов.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166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6849" y="1112135"/>
            <a:ext cx="9141397" cy="1477328"/>
          </a:xfrm>
        </p:spPr>
        <p:txBody>
          <a:bodyPr/>
          <a:lstStyle/>
          <a:p>
            <a:pPr fontAlgn="base"/>
            <a:r>
              <a:rPr lang="en-US" sz="9600" dirty="0" smtClean="0"/>
              <a:t>HSB</a:t>
            </a:r>
            <a:endParaRPr lang="en-US" sz="96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5" y="2984480"/>
            <a:ext cx="7799387" cy="1534757"/>
          </a:xfrm>
        </p:spPr>
        <p:txBody>
          <a:bodyPr/>
          <a:lstStyle/>
          <a:p>
            <a:pPr fontAlgn="base"/>
            <a:r>
              <a:rPr lang="ru-RU" dirty="0"/>
              <a:t>В </a:t>
            </a:r>
            <a:r>
              <a:rPr lang="ru-RU" b="1" dirty="0"/>
              <a:t>HSB</a:t>
            </a:r>
            <a:r>
              <a:rPr lang="ru-RU" dirty="0"/>
              <a:t> цветовой тон (</a:t>
            </a:r>
            <a:r>
              <a:rPr lang="ru-RU" b="1" dirty="0"/>
              <a:t>H</a:t>
            </a:r>
            <a:r>
              <a:rPr lang="ru-RU" dirty="0"/>
              <a:t>ue) задаётся в градусах на цветовом круге от 0° до 360°, а насыщенность (</a:t>
            </a:r>
            <a:r>
              <a:rPr lang="ru-RU" b="1" dirty="0"/>
              <a:t>S</a:t>
            </a:r>
            <a:r>
              <a:rPr lang="ru-RU" dirty="0"/>
              <a:t>aturation) и яркость (</a:t>
            </a:r>
            <a:r>
              <a:rPr lang="ru-RU" b="1" dirty="0"/>
              <a:t>B</a:t>
            </a:r>
            <a:r>
              <a:rPr lang="ru-RU" dirty="0"/>
              <a:t>rightness) в процентах от 0% до 100%.</a:t>
            </a:r>
          </a:p>
          <a:p>
            <a:pPr fontAlgn="base"/>
            <a:r>
              <a:rPr lang="ru-RU" dirty="0"/>
              <a:t>Чтобы получить в HSB чёрный, надо уменьшить яркость до 0%, а тон и насыщенность не важны. Для получения белого нужно понизить насыщенность до 0% — то есть приблизить цвет к серому, а яркость повысить до 100%. Для получения чистых цветов яркость и насыщенность должны быть 100%.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5834" y="1210926"/>
            <a:ext cx="1817098" cy="127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97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6A9FD9-630E-44B9-BED8-AFEA6C84A8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51512"/>
            <a:ext cx="10667999" cy="1158237"/>
          </a:xfrm>
        </p:spPr>
        <p:txBody>
          <a:bodyPr/>
          <a:lstStyle/>
          <a:p>
            <a:r>
              <a:rPr lang="ru-RU" i="1" dirty="0"/>
              <a:t>Иногда цветовое пространство HSB называют</a:t>
            </a:r>
            <a:r>
              <a:rPr lang="ru-RU" dirty="0"/>
              <a:t> </a:t>
            </a:r>
            <a:r>
              <a:rPr lang="ru-RU" b="1" dirty="0"/>
              <a:t>HSV</a:t>
            </a:r>
            <a:r>
              <a:rPr lang="ru-RU" dirty="0"/>
              <a:t> </a:t>
            </a:r>
            <a:r>
              <a:rPr lang="ru-RU" i="1" dirty="0"/>
              <a:t>(</a:t>
            </a:r>
            <a:r>
              <a:rPr lang="ru-RU" b="1" dirty="0" err="1"/>
              <a:t>H</a:t>
            </a:r>
            <a:r>
              <a:rPr lang="ru-RU" i="1" dirty="0" err="1"/>
              <a:t>ue</a:t>
            </a:r>
            <a:r>
              <a:rPr lang="ru-RU" i="1" dirty="0"/>
              <a:t> — цветовой тон,</a:t>
            </a:r>
            <a:r>
              <a:rPr lang="ru-RU" dirty="0"/>
              <a:t> </a:t>
            </a:r>
            <a:r>
              <a:rPr lang="ru-RU" b="1" dirty="0" err="1"/>
              <a:t>S</a:t>
            </a:r>
            <a:r>
              <a:rPr lang="ru-RU" i="1" dirty="0" err="1"/>
              <a:t>aturation</a:t>
            </a:r>
            <a:r>
              <a:rPr lang="ru-RU" i="1" dirty="0"/>
              <a:t> — насыщенность,</a:t>
            </a:r>
            <a:r>
              <a:rPr lang="ru-RU" dirty="0"/>
              <a:t> </a:t>
            </a:r>
            <a:r>
              <a:rPr lang="ru-RU" b="1" dirty="0" err="1"/>
              <a:t>V</a:t>
            </a:r>
            <a:r>
              <a:rPr lang="ru-RU" i="1" dirty="0" err="1"/>
              <a:t>alue</a:t>
            </a:r>
            <a:r>
              <a:rPr lang="ru-RU" i="1" dirty="0"/>
              <a:t> — значение). Не стоит путаться — это альтернативное название, а не другое цветовое пространство.</a:t>
            </a:r>
            <a:endParaRPr lang="en-US" altLang="en-US" sz="2000" dirty="0"/>
          </a:p>
        </p:txBody>
      </p:sp>
      <p:pic>
        <p:nvPicPr>
          <p:cNvPr id="1026" name="Picture 2" descr="https://skillbox.ru/upload/setka_images/13591830062021_00e6d19edf0648571723a4fb359aba53549d667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43101"/>
            <a:ext cx="10487552" cy="354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18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6305" y="1133692"/>
            <a:ext cx="9141397" cy="1477328"/>
          </a:xfrm>
        </p:spPr>
        <p:txBody>
          <a:bodyPr/>
          <a:lstStyle/>
          <a:p>
            <a:pPr fontAlgn="base"/>
            <a:r>
              <a:rPr lang="en-US" sz="9600" dirty="0" smtClean="0"/>
              <a:t>HSL</a:t>
            </a:r>
            <a:endParaRPr lang="en-US" sz="9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55E1D-F4AD-41A7-B948-E2D246CCFE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5" y="2946380"/>
            <a:ext cx="7799387" cy="1534757"/>
          </a:xfrm>
        </p:spPr>
        <p:txBody>
          <a:bodyPr vert="horz" wrap="square" lIns="0" tIns="0" rIns="0" bIns="0" rtlCol="0" anchor="t">
            <a:noAutofit/>
          </a:bodyPr>
          <a:lstStyle/>
          <a:p>
            <a:pPr fontAlgn="base"/>
            <a:r>
              <a:rPr lang="ru-RU" dirty="0"/>
              <a:t>В CSS помимо HEX-кодов RGB применяют цилиндрическое цветовое пространство </a:t>
            </a:r>
            <a:r>
              <a:rPr lang="ru-RU" b="1" dirty="0"/>
              <a:t>HSL</a:t>
            </a:r>
            <a:r>
              <a:rPr lang="ru-RU" dirty="0"/>
              <a:t>, где вместо яркости (</a:t>
            </a:r>
            <a:r>
              <a:rPr lang="ru-RU" b="1" dirty="0"/>
              <a:t>В</a:t>
            </a:r>
            <a:r>
              <a:rPr lang="ru-RU" dirty="0"/>
              <a:t>rightness) используется светлота (</a:t>
            </a:r>
            <a:r>
              <a:rPr lang="ru-RU" b="1" dirty="0"/>
              <a:t>L</a:t>
            </a:r>
            <a:r>
              <a:rPr lang="ru-RU" dirty="0"/>
              <a:t>ightness). HSB и HSL очень похожи, но не идентичны.</a:t>
            </a:r>
          </a:p>
          <a:p>
            <a:pPr fontAlgn="base"/>
            <a:r>
              <a:rPr lang="ru-RU" dirty="0"/>
              <a:t>Главное отличие HSL в том, что при любых значениях тона и насыщенности светлота в 0% даст чёрный, а светлота в 100% — белый. В HSB 100% последнего параметра ― яркости — даёт наиболее яркий цвет, а белый возможен, только если насыщенность равна нулю.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725" y="836512"/>
            <a:ext cx="2762250" cy="207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23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6A9FD9-630E-44B9-BED8-AFEA6C84A8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51512"/>
            <a:ext cx="10667999" cy="1158237"/>
          </a:xfrm>
        </p:spPr>
        <p:txBody>
          <a:bodyPr/>
          <a:lstStyle/>
          <a:p>
            <a:r>
              <a:rPr lang="ru-RU" dirty="0"/>
              <a:t>То есть светлота в HSL отвечает за примесь чёрного или белого, освещённость. При конвертации цвета из системы HSL в HSB изменение параметра L будет влиять на два параметра сразу — S и B, неизменным сохранится только цветовой тон — H.</a:t>
            </a:r>
            <a:endParaRPr lang="en-US" altLang="en-US" sz="2000" dirty="0"/>
          </a:p>
        </p:txBody>
      </p:sp>
      <p:pic>
        <p:nvPicPr>
          <p:cNvPr id="2050" name="Picture 2" descr="https://skillbox.ru/upload/setka_images/14000230062021_31bd3f146137c487a1976b90172223cb6d4da6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1809749"/>
            <a:ext cx="6924675" cy="389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76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10591800" cy="646332"/>
          </a:xfrm>
        </p:spPr>
        <p:txBody>
          <a:bodyPr/>
          <a:lstStyle/>
          <a:p>
            <a:r>
              <a:rPr lang="ru-RU" dirty="0">
                <a:solidFill>
                  <a:srgbClr val="FF2625"/>
                </a:solidFill>
              </a:rPr>
              <a:t>Применение </a:t>
            </a:r>
            <a:r>
              <a:rPr lang="en-US" dirty="0" smtClean="0">
                <a:solidFill>
                  <a:srgbClr val="FF2625"/>
                </a:solidFill>
              </a:rPr>
              <a:t>HSL</a:t>
            </a:r>
            <a:endParaRPr lang="en-US" dirty="0">
              <a:solidFill>
                <a:srgbClr val="FF2625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6A9FD9-630E-44B9-BED8-AFEA6C84A8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737362"/>
            <a:ext cx="10667999" cy="1158237"/>
          </a:xfrm>
        </p:spPr>
        <p:txBody>
          <a:bodyPr/>
          <a:lstStyle/>
          <a:p>
            <a:r>
              <a:rPr lang="ru-RU" dirty="0"/>
              <a:t>Цилиндрические цветовые пространства полезны в ситуациях, когда нужно управлять только одним из параметров цвета. Например, для создания палитры, где изменение основного цвета приводит к изменению цветового тона, насыщенности или светлоте дополнительных. В этом случае дополнительные цвета необходимо задавать через отклонения от основного в цилиндрической цветовой системе.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091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5299" y="1216196"/>
            <a:ext cx="9141397" cy="1354217"/>
          </a:xfrm>
        </p:spPr>
        <p:txBody>
          <a:bodyPr/>
          <a:lstStyle/>
          <a:p>
            <a:pPr fontAlgn="base"/>
            <a:r>
              <a:rPr lang="en-US" sz="8800" dirty="0"/>
              <a:t>LAB </a:t>
            </a:r>
            <a:r>
              <a:rPr lang="ru-RU" sz="8800" dirty="0"/>
              <a:t>и </a:t>
            </a:r>
            <a:r>
              <a:rPr lang="en-US" sz="8800" dirty="0"/>
              <a:t>LCh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5" y="2984480"/>
            <a:ext cx="7799387" cy="1534757"/>
          </a:xfrm>
        </p:spPr>
        <p:txBody>
          <a:bodyPr/>
          <a:lstStyle/>
          <a:p>
            <a:pPr fontAlgn="base"/>
            <a:r>
              <a:rPr lang="ru-RU" dirty="0"/>
              <a:t>Одна из проблем пространств RGB и CMYK состоит в том, что это просто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набор значений, которыми должно оперировать устройство вывода ― принтер или экран. </a:t>
            </a:r>
            <a:r>
              <a:rPr lang="ru-RU" dirty="0"/>
              <a:t>Реальное отображение цвета, заданного в RGB и CMYK, зависит от множества факторов. При печати ― от качества краски и печатного оборудования, плотности бумаги, влажности воздуха. На экранах — от качества монитора и его калибровки. Не говоря уже о том, что освещение также влияет на фактическое восприятие цвета глазом.</a:t>
            </a:r>
          </a:p>
        </p:txBody>
      </p:sp>
    </p:spTree>
    <p:extLst>
      <p:ext uri="{BB962C8B-B14F-4D97-AF65-F5344CB8AC3E}">
        <p14:creationId xmlns:p14="http://schemas.microsoft.com/office/powerpoint/2010/main" val="429294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5299" y="1216196"/>
            <a:ext cx="9141397" cy="1354217"/>
          </a:xfrm>
        </p:spPr>
        <p:txBody>
          <a:bodyPr/>
          <a:lstStyle/>
          <a:p>
            <a:pPr fontAlgn="base"/>
            <a:r>
              <a:rPr lang="en-US" sz="8800" dirty="0" smtClean="0"/>
              <a:t>LAB</a:t>
            </a:r>
            <a:endParaRPr lang="en-US" sz="88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5" y="2984480"/>
            <a:ext cx="7799387" cy="1534757"/>
          </a:xfrm>
        </p:spPr>
        <p:txBody>
          <a:bodyPr/>
          <a:lstStyle/>
          <a:p>
            <a:pPr fontAlgn="base"/>
            <a:r>
              <a:rPr lang="ru-RU" dirty="0"/>
              <a:t>Создатели CIELAB, также известно как LAB, преследовали цель спроектировать такое цветовое пространство, которое не будет привязано к конкретному устройству и покроет весь видимый спектр. Также было важно, чтобы изменение значений координат было нелинейным и приводило к изменению цвета по логике, близкой к осознанию цвета человеком.</a:t>
            </a:r>
          </a:p>
        </p:txBody>
      </p:sp>
    </p:spTree>
    <p:extLst>
      <p:ext uri="{BB962C8B-B14F-4D97-AF65-F5344CB8AC3E}">
        <p14:creationId xmlns:p14="http://schemas.microsoft.com/office/powerpoint/2010/main" val="7929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10591800" cy="646332"/>
          </a:xfrm>
        </p:spPr>
        <p:txBody>
          <a:bodyPr/>
          <a:lstStyle/>
          <a:p>
            <a:r>
              <a:rPr lang="en-US" dirty="0" smtClean="0">
                <a:solidFill>
                  <a:srgbClr val="FF2625"/>
                </a:solidFill>
              </a:rPr>
              <a:t>LAB</a:t>
            </a:r>
            <a:endParaRPr lang="en-US" dirty="0">
              <a:solidFill>
                <a:srgbClr val="FF2625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6A9FD9-630E-44B9-BED8-AFEA6C84A8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47725" y="1362296"/>
            <a:ext cx="10667999" cy="1158237"/>
          </a:xfrm>
        </p:spPr>
        <p:txBody>
          <a:bodyPr/>
          <a:lstStyle/>
          <a:p>
            <a:r>
              <a:rPr lang="ru-RU" dirty="0"/>
              <a:t>Значения цвета в </a:t>
            </a:r>
            <a:r>
              <a:rPr lang="ru-RU" b="1" dirty="0"/>
              <a:t>LAB</a:t>
            </a:r>
            <a:r>
              <a:rPr lang="ru-RU" dirty="0"/>
              <a:t> задаются через светлоту (</a:t>
            </a:r>
            <a:r>
              <a:rPr lang="ru-RU" b="1" dirty="0" err="1"/>
              <a:t>L</a:t>
            </a:r>
            <a:r>
              <a:rPr lang="ru-RU" dirty="0" err="1"/>
              <a:t>ightness</a:t>
            </a:r>
            <a:r>
              <a:rPr lang="ru-RU" dirty="0"/>
              <a:t>) и две координаты, отвечающие за хроматическую составляющую: тон и насыщенность.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A</a:t>
            </a:r>
            <a:r>
              <a:rPr lang="ru-RU" dirty="0"/>
              <a:t> — положение цвета в диапазоне от зелёного до красного, </a:t>
            </a:r>
            <a:r>
              <a:rPr lang="ru-RU" b="1" dirty="0"/>
              <a:t>B</a:t>
            </a:r>
            <a:r>
              <a:rPr lang="ru-RU" dirty="0"/>
              <a:t> — от синего до жёлтого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/>
              <a:t>Параметр </a:t>
            </a:r>
            <a:r>
              <a:rPr lang="ru-RU" u="sng" dirty="0"/>
              <a:t>L</a:t>
            </a:r>
            <a:r>
              <a:rPr lang="ru-RU" dirty="0"/>
              <a:t> варьируется от 0 до 100, а параметры </a:t>
            </a:r>
            <a:r>
              <a:rPr lang="ru-RU" u="sng" dirty="0"/>
              <a:t>A</a:t>
            </a:r>
            <a:r>
              <a:rPr lang="ru-RU" dirty="0"/>
              <a:t> и </a:t>
            </a:r>
            <a:r>
              <a:rPr lang="ru-RU" u="sng" dirty="0"/>
              <a:t>B</a:t>
            </a:r>
            <a:r>
              <a:rPr lang="ru-RU" dirty="0"/>
              <a:t> в большинстве сервисов для работы с LAB имеют значения от −128 до 128, поскольку координаты A и B обозначают не просто интенсивность какого-то цвета, а спектр между двумя цветами.</a:t>
            </a:r>
            <a:endParaRPr lang="en-US" altLang="en-US" sz="2000" dirty="0"/>
          </a:p>
        </p:txBody>
      </p:sp>
      <p:pic>
        <p:nvPicPr>
          <p:cNvPr id="3074" name="Picture 2" descr="https://skillbox.ru/upload/setka_images/14052630062021_35839c05e3346b089af6b8225cce54abe41864c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0" y="3331659"/>
            <a:ext cx="4235450" cy="238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44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5299" y="1216196"/>
            <a:ext cx="9141397" cy="1354217"/>
          </a:xfrm>
        </p:spPr>
        <p:txBody>
          <a:bodyPr/>
          <a:lstStyle/>
          <a:p>
            <a:pPr fontAlgn="base"/>
            <a:r>
              <a:rPr lang="en-US" sz="8800" dirty="0"/>
              <a:t>LCh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5" y="2984480"/>
            <a:ext cx="7799387" cy="1534757"/>
          </a:xfrm>
        </p:spPr>
        <p:txBody>
          <a:bodyPr/>
          <a:lstStyle/>
          <a:p>
            <a:pPr fontAlgn="base"/>
            <a:r>
              <a:rPr lang="ru-RU" dirty="0"/>
              <a:t>Цилиндрическая версия LAB называется </a:t>
            </a:r>
            <a:r>
              <a:rPr lang="ru-RU" b="1" dirty="0"/>
              <a:t>LCh</a:t>
            </a:r>
            <a:r>
              <a:rPr lang="ru-RU" dirty="0"/>
              <a:t>, вместо прямоугольных в ней используются полярные координаты. Параметр </a:t>
            </a:r>
            <a:r>
              <a:rPr lang="ru-RU" b="1" dirty="0"/>
              <a:t>C</a:t>
            </a:r>
            <a:r>
              <a:rPr lang="ru-RU" dirty="0"/>
              <a:t> (</a:t>
            </a:r>
            <a:r>
              <a:rPr lang="ru-RU" b="1" dirty="0"/>
              <a:t>C</a:t>
            </a:r>
            <a:r>
              <a:rPr lang="ru-RU" dirty="0"/>
              <a:t>hroma — хроматическая составляющая, насыщенность) отвечает за длину радиуса и удалённость от центра цветового круга, а </a:t>
            </a:r>
            <a:r>
              <a:rPr lang="ru-RU" b="1" dirty="0"/>
              <a:t>h</a:t>
            </a:r>
            <a:r>
              <a:rPr lang="ru-RU" dirty="0"/>
              <a:t> (</a:t>
            </a:r>
            <a:r>
              <a:rPr lang="ru-RU" b="1" dirty="0"/>
              <a:t>H</a:t>
            </a:r>
            <a:r>
              <a:rPr lang="ru-RU" dirty="0"/>
              <a:t>ue) за угол поворота в градусах — то есть цветовой тон.</a:t>
            </a:r>
          </a:p>
        </p:txBody>
      </p:sp>
    </p:spTree>
    <p:extLst>
      <p:ext uri="{BB962C8B-B14F-4D97-AF65-F5344CB8AC3E}">
        <p14:creationId xmlns:p14="http://schemas.microsoft.com/office/powerpoint/2010/main" val="286518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7BA0B6F-5258-479C-87B7-C806E6757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77000" cy="1189038"/>
          </a:xfrm>
        </p:spPr>
        <p:txBody>
          <a:bodyPr/>
          <a:lstStyle/>
          <a:p>
            <a:pPr fontAlgn="base"/>
            <a:r>
              <a:rPr lang="ru-RU" dirty="0"/>
              <a:t>Воспроизводимые представления цвета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36812B-2065-4A2B-B59B-895702268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2257424"/>
            <a:ext cx="6340929" cy="2924175"/>
          </a:xfrm>
        </p:spPr>
        <p:txBody>
          <a:bodyPr/>
          <a:lstStyle/>
          <a:p>
            <a:r>
              <a:rPr lang="ru-RU" b="0" dirty="0"/>
              <a:t>Цветовые модели RGB и CMYK соответствуют физическому представлению цвета на носителе. RGB отвечает за то, с какой интенсивностью светятся диоды красного, зелёного и синего цветов внутри пикселя монитора. CMYK задает пропорции смешиваемой краски на листе бумаги.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6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10591800" cy="646332"/>
          </a:xfrm>
        </p:spPr>
        <p:txBody>
          <a:bodyPr/>
          <a:lstStyle/>
          <a:p>
            <a:r>
              <a:rPr lang="ru-RU" dirty="0"/>
              <a:t>Применение </a:t>
            </a:r>
            <a:r>
              <a:rPr lang="en-US" dirty="0"/>
              <a:t>LAB</a:t>
            </a:r>
            <a:endParaRPr lang="en-US" dirty="0">
              <a:solidFill>
                <a:srgbClr val="FF2625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6A9FD9-630E-44B9-BED8-AFEA6C84A8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47725" y="1362296"/>
            <a:ext cx="10667999" cy="1158237"/>
          </a:xfrm>
        </p:spPr>
        <p:txBody>
          <a:bodyPr/>
          <a:lstStyle/>
          <a:p>
            <a:pPr fontAlgn="base"/>
            <a:r>
              <a:rPr lang="ru-RU" dirty="0"/>
              <a:t>LAB используют как промежуточное цветовое пространство для конвертирования RGB в CMYK и наоборот, поскольку оно не привязано к конкретному носителю.</a:t>
            </a:r>
          </a:p>
          <a:p>
            <a:pPr fontAlgn="base"/>
            <a:r>
              <a:rPr lang="ru-RU" dirty="0"/>
              <a:t>В </a:t>
            </a:r>
            <a:r>
              <a:rPr lang="ru-RU" dirty="0" err="1"/>
              <a:t>цветокоррекции</a:t>
            </a:r>
            <a:r>
              <a:rPr lang="ru-RU" dirty="0"/>
              <a:t> его применяют, чтобы быстро убрать желтизну или усилить естественные цвета фотографии. Некоторые </a:t>
            </a:r>
            <a:r>
              <a:rPr lang="ru-RU" dirty="0" err="1"/>
              <a:t>цветокорректоры</a:t>
            </a:r>
            <a:r>
              <a:rPr lang="ru-RU" dirty="0"/>
              <a:t> предпочитают LAB, если с его помощью внести изменения будет проще, нежели через корректирующие слои.</a:t>
            </a:r>
          </a:p>
          <a:p>
            <a:pPr fontAlgn="base"/>
            <a:r>
              <a:rPr lang="ru-RU" dirty="0"/>
              <a:t>Также ранее LAB</a:t>
            </a:r>
            <a:r>
              <a:rPr lang="ru-RU" b="1" dirty="0"/>
              <a:t> </a:t>
            </a:r>
            <a:r>
              <a:rPr lang="ru-RU" dirty="0"/>
              <a:t>использовали для удаления шума на цифровых фотографиях. Для этого достаточно было размыть цветовые каналы A или B, а поскольку цифровой шум состоит из бледных разноцветных точек, такой подход делал их менее насыщенными.</a:t>
            </a:r>
          </a:p>
          <a:p>
            <a:pPr fontAlgn="base"/>
            <a:r>
              <a:rPr lang="ru-RU" dirty="0"/>
              <a:t>Отдельное преимущество LAB — возможности для создания чистых градиентов между насыщенными цветами. Красивые градиенты важны не только в проектировании интерфейсов и дизайн-макетов, но и в информационном дизайне.</a:t>
            </a:r>
          </a:p>
        </p:txBody>
      </p:sp>
    </p:spTree>
    <p:extLst>
      <p:ext uri="{BB962C8B-B14F-4D97-AF65-F5344CB8AC3E}">
        <p14:creationId xmlns:p14="http://schemas.microsoft.com/office/powerpoint/2010/main" val="43720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A36B3A-558B-413E-877B-7275290AB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9742" y="715961"/>
            <a:ext cx="6477000" cy="1189037"/>
          </a:xfrm>
        </p:spPr>
        <p:txBody>
          <a:bodyPr>
            <a:noAutofit/>
          </a:bodyPr>
          <a:lstStyle/>
          <a:p>
            <a:r>
              <a:rPr lang="ru-RU" sz="5400" dirty="0" smtClean="0"/>
              <a:t>СПАСИБО ЗА</a:t>
            </a:r>
            <a:br>
              <a:rPr lang="ru-RU" sz="5400" dirty="0" smtClean="0"/>
            </a:br>
            <a:r>
              <a:rPr lang="ru-RU" sz="5400" dirty="0" smtClean="0"/>
              <a:t>ВНИМАНИЕ!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6652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674" y="452000"/>
            <a:ext cx="9141397" cy="615553"/>
          </a:xfrm>
        </p:spPr>
        <p:txBody>
          <a:bodyPr/>
          <a:lstStyle/>
          <a:p>
            <a:pPr fontAlgn="base"/>
            <a:r>
              <a:rPr lang="ru-RU" dirty="0"/>
              <a:t>Важные понятия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15230" y="1527155"/>
            <a:ext cx="7799387" cy="1534757"/>
          </a:xfrm>
        </p:spPr>
        <p:txBody>
          <a:bodyPr/>
          <a:lstStyle/>
          <a:p>
            <a:r>
              <a:rPr lang="ru-RU" b="1" dirty="0"/>
              <a:t>Цветовой тон (Hue)</a:t>
            </a:r>
            <a:r>
              <a:rPr lang="ru-RU" dirty="0"/>
              <a:t> — положение цвета в видимом спектре. Человеческий глаз различает цвета от красного до фиолетового, цветовой тон ― это место цвета в спектре. Красный, оранжевый, жёлтый, зелёный, голубой, синий, фиолетовый — всё это цветовые тона.</a:t>
            </a:r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 txBox="1">
            <a:spLocks/>
          </p:cNvSpPr>
          <p:nvPr/>
        </p:nvSpPr>
        <p:spPr>
          <a:xfrm>
            <a:off x="3167855" y="3280987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ru-RU" b="1" dirty="0"/>
              <a:t>Насыщенность (Saturation)</a:t>
            </a:r>
            <a:r>
              <a:rPr lang="ru-RU" dirty="0"/>
              <a:t> — интенсивность цвета, красочность, степень отличия цвета от равного по светлоте серого. Чем ближе цвет к серому, тем он менее насыщенный.</a:t>
            </a:r>
            <a:endParaRPr lang="ru-RU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 txBox="1">
            <a:spLocks/>
          </p:cNvSpPr>
          <p:nvPr/>
        </p:nvSpPr>
        <p:spPr>
          <a:xfrm>
            <a:off x="1215230" y="4690687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ru-RU" b="1" dirty="0"/>
              <a:t>Яркость (Brightness)</a:t>
            </a:r>
            <a:r>
              <a:rPr lang="ru-RU" dirty="0"/>
              <a:t> — приближённость цвета к чёрному. Чем ниже яркость, тем цвет темнее. Нередко яркость путают с насыщенностью, но это разные характеристики.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66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6824" y="1112135"/>
            <a:ext cx="9141397" cy="1477328"/>
          </a:xfrm>
        </p:spPr>
        <p:txBody>
          <a:bodyPr/>
          <a:lstStyle/>
          <a:p>
            <a:pPr fontAlgn="base"/>
            <a:r>
              <a:rPr lang="en-US" sz="9600" dirty="0"/>
              <a:t>CMYK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5" y="2984480"/>
            <a:ext cx="7799387" cy="1534757"/>
          </a:xfrm>
        </p:spPr>
        <p:txBody>
          <a:bodyPr/>
          <a:lstStyle/>
          <a:p>
            <a:r>
              <a:rPr lang="ru-RU" dirty="0"/>
              <a:t>Цветовое пространство CMYK — субтрактивное: если сложить все цветовые компоненты, то итоговый цвет будет чёрным. По этому же принципу работают обычные краски, а потому пространство CMYK используется в полиграфии. Через процентные соотношения в нём записаны пропорции смешения четырёх красок: бирюзовой (</a:t>
            </a:r>
            <a:r>
              <a:rPr lang="ru-RU" b="1" dirty="0"/>
              <a:t>C</a:t>
            </a:r>
            <a:r>
              <a:rPr lang="ru-RU" dirty="0"/>
              <a:t>ian), пурпурной (</a:t>
            </a:r>
            <a:r>
              <a:rPr lang="ru-RU" b="1" dirty="0"/>
              <a:t>M</a:t>
            </a:r>
            <a:r>
              <a:rPr lang="ru-RU" dirty="0"/>
              <a:t>agenta), жёлтой (</a:t>
            </a:r>
            <a:r>
              <a:rPr lang="ru-RU" b="1" dirty="0"/>
              <a:t>Y</a:t>
            </a:r>
            <a:r>
              <a:rPr lang="ru-RU" dirty="0"/>
              <a:t>ellow) и чёрной (</a:t>
            </a:r>
            <a:r>
              <a:rPr lang="ru-RU" b="1" dirty="0"/>
              <a:t>K</a:t>
            </a:r>
            <a:r>
              <a:rPr lang="ru-RU" dirty="0"/>
              <a:t>ey color, blac</a:t>
            </a:r>
            <a:r>
              <a:rPr lang="ru-RU" b="1" dirty="0"/>
              <a:t>K</a:t>
            </a:r>
            <a:r>
              <a:rPr lang="ru-RU" dirty="0"/>
              <a:t>). Интенсивность каждого цвета задаётся в процентах от 0 до 100.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5482" y="1187834"/>
            <a:ext cx="1417044" cy="132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54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pinimg.com/originals/70/0c/fc/700cfc698cc6fbb0d28abba5103c04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25" y="183091"/>
            <a:ext cx="8455027" cy="563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67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10591800" cy="646332"/>
          </a:xfrm>
        </p:spPr>
        <p:txBody>
          <a:bodyPr/>
          <a:lstStyle/>
          <a:p>
            <a:r>
              <a:rPr lang="ru-RU" dirty="0"/>
              <a:t>Применение </a:t>
            </a:r>
            <a:r>
              <a:rPr lang="en-US" dirty="0"/>
              <a:t>CMYK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6A9FD9-630E-44B9-BED8-AFEA6C84A8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737362"/>
            <a:ext cx="10667999" cy="1158237"/>
          </a:xfrm>
        </p:spPr>
        <p:txBody>
          <a:bodyPr/>
          <a:lstStyle/>
          <a:p>
            <a:r>
              <a:rPr lang="ru-RU" sz="2000" dirty="0"/>
              <a:t>CMYK используется в полиграфии для печати фотографий и цветных иллюстраций, небольших тиражей, а также в домашних и офисных принтерах</a:t>
            </a:r>
            <a:r>
              <a:rPr lang="ru-RU" sz="2000" dirty="0" smtClean="0"/>
              <a:t>.</a:t>
            </a:r>
          </a:p>
          <a:p>
            <a:endParaRPr lang="ru-RU" altLang="en-US" sz="2000" dirty="0"/>
          </a:p>
          <a:p>
            <a:r>
              <a:rPr lang="ru-RU" sz="2000" dirty="0"/>
              <a:t>Поскольку не все цвета можно воспроизвести в CMYK наложением четырёх стандартных красок во время печати, в полиграфии существует дополнительная палитра </a:t>
            </a:r>
            <a:r>
              <a:rPr lang="ru-RU" sz="2000" dirty="0" err="1"/>
              <a:t>Pantone</a:t>
            </a:r>
            <a:r>
              <a:rPr lang="ru-RU" sz="2000" dirty="0"/>
              <a:t>. Например, серый и жёлтый, которые </a:t>
            </a:r>
            <a:r>
              <a:rPr lang="ru-RU" sz="2000" dirty="0" err="1"/>
              <a:t>Pantone</a:t>
            </a:r>
            <a:r>
              <a:rPr lang="ru-RU" sz="2000" dirty="0"/>
              <a:t> выбрала в качестве цветов 2021 года, получить наложением палитры CMYK на листе невозможно.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6083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9585A-5E1F-40FA-8E64-BB4F046116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42593" y="1400174"/>
            <a:ext cx="6477000" cy="353377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b="0" dirty="0"/>
              <a:t>Дизайнеры, работающие с печатью, знают, что не все видимые на экране цвета возможно воспроизвести в CMYK. Связано это с тем, что модель RGB ― с ней работает монитор ― построена на излучении света, а CMYK ― на поглощении</a:t>
            </a:r>
            <a:r>
              <a:rPr lang="ru-RU" b="0" dirty="0" smtClean="0"/>
              <a:t>.</a:t>
            </a:r>
          </a:p>
          <a:p>
            <a:endParaRPr lang="ru-RU" b="0" dirty="0"/>
          </a:p>
          <a:p>
            <a:r>
              <a:rPr lang="ru-RU" b="0" dirty="0"/>
              <a:t>Для более точного отображения цветов при печати требуется допечатная подготовка. Во время неё экранные цвета пространства RGB переводятся в CMYK, чтобы получаемые оттенки на экране и бумаге были максимально приближены друг к другу.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6305" y="1133692"/>
            <a:ext cx="9141397" cy="1477328"/>
          </a:xfrm>
        </p:spPr>
        <p:txBody>
          <a:bodyPr/>
          <a:lstStyle/>
          <a:p>
            <a:pPr fontAlgn="base"/>
            <a:r>
              <a:rPr lang="en-US" sz="9600" dirty="0"/>
              <a:t>RGB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55E1D-F4AD-41A7-B948-E2D246CCFE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5" y="2946380"/>
            <a:ext cx="7799387" cy="1534757"/>
          </a:xfrm>
        </p:spPr>
        <p:txBody>
          <a:bodyPr vert="horz" wrap="square" lIns="0" tIns="0" rIns="0" bIns="0" rtlCol="0" anchor="t">
            <a:noAutofit/>
          </a:bodyPr>
          <a:lstStyle/>
          <a:p>
            <a:pPr fontAlgn="base"/>
            <a:r>
              <a:rPr lang="ru-RU" dirty="0"/>
              <a:t>RGB ― это цветовое пространство, здесь каждый цвет задаётся в виде трёх координат. Смешение цвета происходит по аддитивному принципу ― если сложить все три основных цвета, то результат будет не чёрным, а белым. </a:t>
            </a:r>
            <a:r>
              <a:rPr lang="ru-RU" dirty="0"/>
              <a:t>Поэтому RGB используется в системах, построенных на излучении света, что делает её самой распространённой ― с ней работают все экраны</a:t>
            </a:r>
            <a:r>
              <a:rPr lang="ru-RU" dirty="0" smtClean="0"/>
              <a:t>.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Цветовой оттенок в RGB создаётся смешиванием красного (</a:t>
            </a:r>
            <a:r>
              <a:rPr lang="ru-RU" b="1" dirty="0"/>
              <a:t>R</a:t>
            </a:r>
            <a:r>
              <a:rPr lang="ru-RU" dirty="0"/>
              <a:t>ed), зелёного (</a:t>
            </a:r>
            <a:r>
              <a:rPr lang="ru-RU" b="1" dirty="0"/>
              <a:t>G</a:t>
            </a:r>
            <a:r>
              <a:rPr lang="ru-RU" dirty="0"/>
              <a:t>reen) и синего (</a:t>
            </a:r>
            <a:r>
              <a:rPr lang="ru-RU" b="1" dirty="0"/>
              <a:t>B</a:t>
            </a:r>
            <a:r>
              <a:rPr lang="ru-RU" dirty="0"/>
              <a:t>lue) каналов с разной интенсивностью излучения. Яркость каждого из трёх основных цветов закодирована числом от 0 до 255, то есть занимает 256 бит или 32 байта.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523" y="1119698"/>
            <a:ext cx="1623004" cy="150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76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f3.ppt-online.org/files3/slide/l/lGcM6nRgs4rKL2bhSDH1f8wFpzPe5oBvqyQ9JY/slide-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0"/>
          <a:stretch/>
        </p:blipFill>
        <p:spPr bwMode="auto">
          <a:xfrm>
            <a:off x="2060574" y="168495"/>
            <a:ext cx="7883525" cy="568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36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23042"/>
      </a:accent1>
      <a:accent2>
        <a:srgbClr val="3578AF"/>
      </a:accent2>
      <a:accent3>
        <a:srgbClr val="C4C4C4"/>
      </a:accent3>
      <a:accent4>
        <a:srgbClr val="A80B22"/>
      </a:accent4>
      <a:accent5>
        <a:srgbClr val="E2E2E2"/>
      </a:accent5>
      <a:accent6>
        <a:srgbClr val="2A6187"/>
      </a:accent6>
      <a:hlink>
        <a:srgbClr val="0563C1"/>
      </a:hlink>
      <a:folHlink>
        <a:srgbClr val="954F72"/>
      </a:folHlink>
    </a:clrScheme>
    <a:fontScheme name="Custom 8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rter Template_Heritage Month Presentation" id="{910467CA-E581-43CB-A3F9-242953556B2E}" vid="{325629C9-8C54-4982-A5E7-91DBF3E63BF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3ACE82-BD1C-4CC4-B9C6-7097502B70B7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A80AD4D6-2712-4EC3-A727-A5652AD67F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04BC66-A771-492B-8E79-E3C5E33B71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72f988bf-86f1-41af-91ab-2d7cd011db47}" enabled="0" method="" siteId="{72f988bf-86f1-41af-91ab-2d7cd011db4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Starter Template_Heritage Month Presentation</Template>
  <TotalTime>0</TotalTime>
  <Words>137</Words>
  <Application>Microsoft Office PowerPoint</Application>
  <PresentationFormat>Широкоэкранный</PresentationFormat>
  <Paragraphs>65</Paragraphs>
  <Slides>21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Segoe UI</vt:lpstr>
      <vt:lpstr>Office Theme</vt:lpstr>
      <vt:lpstr>Тема занятия «Цветовые модели» CMYK, RGB, HSL, HSB, LAB</vt:lpstr>
      <vt:lpstr>Воспроизводимые представления цвета</vt:lpstr>
      <vt:lpstr>Важные понятия</vt:lpstr>
      <vt:lpstr>CMYK</vt:lpstr>
      <vt:lpstr>Презентация PowerPoint</vt:lpstr>
      <vt:lpstr>Применение CMYK</vt:lpstr>
      <vt:lpstr>Презентация PowerPoint</vt:lpstr>
      <vt:lpstr>RGB</vt:lpstr>
      <vt:lpstr>Презентация PowerPoint</vt:lpstr>
      <vt:lpstr>Применение RGB</vt:lpstr>
      <vt:lpstr>HSB</vt:lpstr>
      <vt:lpstr>Презентация PowerPoint</vt:lpstr>
      <vt:lpstr>HSL</vt:lpstr>
      <vt:lpstr>Презентация PowerPoint</vt:lpstr>
      <vt:lpstr>Применение HSL</vt:lpstr>
      <vt:lpstr>LAB и LCh</vt:lpstr>
      <vt:lpstr>LAB</vt:lpstr>
      <vt:lpstr>LAB</vt:lpstr>
      <vt:lpstr>LCh</vt:lpstr>
      <vt:lpstr>Применение LAB</vt:lpstr>
      <vt:lpstr>СПАСИБО ЗА ВНИМАНИЕ!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2021-02-18T07:10:18Z</dcterms:created>
  <dcterms:modified xsi:type="dcterms:W3CDTF">2024-01-30T10:25:49Z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